
<file path=[Content_Types].xml><?xml version="1.0" encoding="utf-8"?>
<Types xmlns="http://schemas.openxmlformats.org/package/2006/content-types">
  <Default Extension="png" ContentType="image/png"/>
  <Default Extension="jpeg" ContentType="image/jpeg"/>
  <Default Extension="webp"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1"/>
  </p:notesMasterIdLst>
  <p:sldIdLst>
    <p:sldId id="284" r:id="rId2"/>
    <p:sldId id="257" r:id="rId3"/>
    <p:sldId id="504" r:id="rId4"/>
    <p:sldId id="558" r:id="rId5"/>
    <p:sldId id="553" r:id="rId6"/>
    <p:sldId id="476" r:id="rId7"/>
    <p:sldId id="477" r:id="rId8"/>
    <p:sldId id="512" r:id="rId9"/>
    <p:sldId id="513" r:id="rId10"/>
    <p:sldId id="285" r:id="rId11"/>
    <p:sldId id="287" r:id="rId12"/>
    <p:sldId id="288" r:id="rId13"/>
    <p:sldId id="289" r:id="rId14"/>
    <p:sldId id="290" r:id="rId15"/>
    <p:sldId id="556" r:id="rId16"/>
    <p:sldId id="292" r:id="rId17"/>
    <p:sldId id="293" r:id="rId18"/>
    <p:sldId id="470" r:id="rId19"/>
    <p:sldId id="471" r:id="rId20"/>
    <p:sldId id="294" r:id="rId21"/>
    <p:sldId id="295" r:id="rId22"/>
    <p:sldId id="296" r:id="rId23"/>
    <p:sldId id="554" r:id="rId24"/>
    <p:sldId id="297" r:id="rId25"/>
    <p:sldId id="298" r:id="rId26"/>
    <p:sldId id="299" r:id="rId27"/>
    <p:sldId id="300" r:id="rId28"/>
    <p:sldId id="515" r:id="rId29"/>
    <p:sldId id="516" r:id="rId30"/>
    <p:sldId id="537" r:id="rId31"/>
    <p:sldId id="301" r:id="rId32"/>
    <p:sldId id="391" r:id="rId33"/>
    <p:sldId id="302" r:id="rId34"/>
    <p:sldId id="307" r:id="rId35"/>
    <p:sldId id="314" r:id="rId36"/>
    <p:sldId id="392" r:id="rId37"/>
    <p:sldId id="319" r:id="rId38"/>
    <p:sldId id="320" r:id="rId39"/>
    <p:sldId id="517" r:id="rId40"/>
    <p:sldId id="559" r:id="rId41"/>
    <p:sldId id="538" r:id="rId42"/>
    <p:sldId id="540" r:id="rId43"/>
    <p:sldId id="541" r:id="rId44"/>
    <p:sldId id="542" r:id="rId45"/>
    <p:sldId id="543" r:id="rId46"/>
    <p:sldId id="536" r:id="rId47"/>
    <p:sldId id="321" r:id="rId48"/>
    <p:sldId id="323" r:id="rId49"/>
    <p:sldId id="324" r:id="rId50"/>
    <p:sldId id="329" r:id="rId51"/>
    <p:sldId id="328" r:id="rId52"/>
    <p:sldId id="393" r:id="rId53"/>
    <p:sldId id="325" r:id="rId54"/>
    <p:sldId id="330" r:id="rId55"/>
    <p:sldId id="334" r:id="rId56"/>
    <p:sldId id="339" r:id="rId57"/>
    <p:sldId id="338" r:id="rId58"/>
    <p:sldId id="555" r:id="rId59"/>
    <p:sldId id="557" r:id="rId60"/>
    <p:sldId id="335" r:id="rId61"/>
    <p:sldId id="343" r:id="rId62"/>
    <p:sldId id="342" r:id="rId63"/>
    <p:sldId id="348" r:id="rId64"/>
    <p:sldId id="346" r:id="rId65"/>
    <p:sldId id="345" r:id="rId66"/>
    <p:sldId id="507" r:id="rId67"/>
    <p:sldId id="344" r:id="rId68"/>
    <p:sldId id="473" r:id="rId69"/>
    <p:sldId id="352" r:id="rId70"/>
    <p:sldId id="363" r:id="rId71"/>
    <p:sldId id="368" r:id="rId72"/>
    <p:sldId id="367" r:id="rId73"/>
    <p:sldId id="539" r:id="rId74"/>
    <p:sldId id="365" r:id="rId75"/>
    <p:sldId id="372" r:id="rId76"/>
    <p:sldId id="456" r:id="rId77"/>
    <p:sldId id="370" r:id="rId78"/>
    <p:sldId id="498" r:id="rId79"/>
    <p:sldId id="544" r:id="rId80"/>
    <p:sldId id="369" r:id="rId81"/>
    <p:sldId id="376" r:id="rId82"/>
    <p:sldId id="381" r:id="rId83"/>
    <p:sldId id="380" r:id="rId84"/>
    <p:sldId id="379" r:id="rId85"/>
    <p:sldId id="383" r:id="rId86"/>
    <p:sldId id="386" r:id="rId87"/>
    <p:sldId id="384" r:id="rId88"/>
    <p:sldId id="388" r:id="rId89"/>
    <p:sldId id="350" r:id="rId90"/>
    <p:sldId id="356" r:id="rId91"/>
    <p:sldId id="499" r:id="rId92"/>
    <p:sldId id="360" r:id="rId93"/>
    <p:sldId id="459" r:id="rId94"/>
    <p:sldId id="500" r:id="rId95"/>
    <p:sldId id="545" r:id="rId96"/>
    <p:sldId id="546" r:id="rId97"/>
    <p:sldId id="362" r:id="rId98"/>
    <p:sldId id="399" r:id="rId99"/>
    <p:sldId id="396" r:id="rId100"/>
    <p:sldId id="401" r:id="rId101"/>
    <p:sldId id="408" r:id="rId102"/>
    <p:sldId id="406" r:id="rId103"/>
    <p:sldId id="410" r:id="rId104"/>
    <p:sldId id="414" r:id="rId105"/>
    <p:sldId id="422" r:id="rId106"/>
    <p:sldId id="508" r:id="rId107"/>
    <p:sldId id="547" r:id="rId108"/>
    <p:sldId id="549" r:id="rId109"/>
    <p:sldId id="550" r:id="rId110"/>
    <p:sldId id="423" r:id="rId111"/>
    <p:sldId id="503" r:id="rId112"/>
    <p:sldId id="501" r:id="rId113"/>
    <p:sldId id="428" r:id="rId114"/>
    <p:sldId id="431" r:id="rId115"/>
    <p:sldId id="468" r:id="rId116"/>
    <p:sldId id="432" r:id="rId117"/>
    <p:sldId id="523" r:id="rId118"/>
    <p:sldId id="551" r:id="rId119"/>
    <p:sldId id="530" r:id="rId120"/>
    <p:sldId id="531" r:id="rId121"/>
    <p:sldId id="435" r:id="rId122"/>
    <p:sldId id="464" r:id="rId123"/>
    <p:sldId id="474" r:id="rId124"/>
    <p:sldId id="440" r:id="rId125"/>
    <p:sldId id="444" r:id="rId126"/>
    <p:sldId id="532" r:id="rId127"/>
    <p:sldId id="533" r:id="rId128"/>
    <p:sldId id="534" r:id="rId129"/>
    <p:sldId id="535" r:id="rId130"/>
  </p:sldIdLst>
  <p:sldSz cx="9144000" cy="6858000" type="screen4x3"/>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sz="36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15"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00FF"/>
    <a:srgbClr val="CCECFF"/>
    <a:srgbClr val="99CCFF"/>
    <a:srgbClr val="00FFFF"/>
    <a:srgbClr val="018A95"/>
    <a:srgbClr val="0033CC"/>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autoAdjust="0"/>
    <p:restoredTop sz="81152" autoAdjust="0"/>
  </p:normalViewPr>
  <p:slideViewPr>
    <p:cSldViewPr showGuides="1">
      <p:cViewPr varScale="1">
        <p:scale>
          <a:sx n="52" d="100"/>
          <a:sy n="52" d="100"/>
        </p:scale>
        <p:origin x="1695" y="48"/>
      </p:cViewPr>
      <p:guideLst>
        <p:guide orient="horz" pos="2115"/>
        <p:guide pos="2880"/>
      </p:guideLst>
    </p:cSldViewPr>
  </p:slideViewPr>
  <p:outlineViewPr>
    <p:cViewPr>
      <p:scale>
        <a:sx n="33" d="100"/>
        <a:sy n="33" d="100"/>
      </p:scale>
      <p:origin x="0" y="-4624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77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771"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9028"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2773"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p>
          <a:p>
            <a:pPr marL="457200" marR="0" lvl="1"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第二级</a:t>
            </a:r>
          </a:p>
          <a:p>
            <a:pPr marL="914400" marR="0" lvl="2"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第三级</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第四级</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第五级</a:t>
            </a:r>
          </a:p>
        </p:txBody>
      </p:sp>
      <p:sp>
        <p:nvSpPr>
          <p:cNvPr id="32774"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2775"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buNone/>
            </a:pPr>
            <a:fld id="{9A0DB2DC-4C9A-4742-B13C-FB6460FD3503}" type="slidenum">
              <a:rPr lang="zh-CN" altLang="en-US" sz="1200" dirty="0"/>
              <a:t>‹#›</a:t>
            </a:fld>
            <a:endParaRPr lang="zh-CN" altLang="en-US" sz="1200" dirty="0"/>
          </a:p>
        </p:txBody>
      </p:sp>
    </p:spTree>
    <p:extLst>
      <p:ext uri="{BB962C8B-B14F-4D97-AF65-F5344CB8AC3E}">
        <p14:creationId xmlns:p14="http://schemas.microsoft.com/office/powerpoint/2010/main" val="40143677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205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费根鲍姆</a:t>
            </a:r>
            <a:r>
              <a:rPr lang="en-US" altLang="zh-CN" sz="1200" dirty="0" err="1" smtClean="0">
                <a:solidFill>
                  <a:srgbClr val="FF0000"/>
                </a:solidFill>
                <a:latin typeface="黑体" panose="02010609060101010101" pitchFamily="2" charset="-122"/>
                <a:ea typeface="黑体" panose="02010609060101010101" pitchFamily="2" charset="-122"/>
              </a:rPr>
              <a:t>Feigenbaum</a:t>
            </a:r>
            <a:endParaRPr lang="zh-CN" altLang="en-US" dirty="0"/>
          </a:p>
        </p:txBody>
      </p:sp>
    </p:spTree>
    <p:extLst>
      <p:ext uri="{BB962C8B-B14F-4D97-AF65-F5344CB8AC3E}">
        <p14:creationId xmlns:p14="http://schemas.microsoft.com/office/powerpoint/2010/main" val="1936257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47586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7367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27</a:t>
            </a:fld>
            <a:endParaRPr lang="zh-CN" altLang="en-US" sz="1200" dirty="0"/>
          </a:p>
        </p:txBody>
      </p:sp>
      <p:sp>
        <p:nvSpPr>
          <p:cNvPr id="134147" name="Rectangle 2"/>
          <p:cNvSpPr>
            <a:spLocks noGrp="1" noRot="1" noChangeAspect="1" noTextEdit="1"/>
          </p:cNvSpPr>
          <p:nvPr>
            <p:ph type="sldImg"/>
          </p:nvPr>
        </p:nvSpPr>
        <p:spPr/>
      </p:sp>
      <p:sp>
        <p:nvSpPr>
          <p:cNvPr id="134148" name="Rectangle 3"/>
          <p:cNvSpPr>
            <a:spLocks noGrp="1"/>
          </p:cNvSpPr>
          <p:nvPr>
            <p:ph type="body" idx="1"/>
          </p:nvPr>
        </p:nvSpPr>
        <p:spPr/>
        <p:txBody>
          <a:bodyPr wrap="square" lIns="91440" tIns="45720" rIns="91440" bIns="45720" anchor="t"/>
          <a:lstStyle/>
          <a:p>
            <a:pPr lvl="0" algn="just" eaLnBrk="1" hangingPunct="1"/>
            <a:r>
              <a:rPr lang="en-US" altLang="zh-CN" b="1" dirty="0">
                <a:latin typeface="黑体" panose="02010609060101010101" pitchFamily="2" charset="-122"/>
                <a:ea typeface="黑体" panose="02010609060101010101" pitchFamily="2" charset="-122"/>
              </a:rPr>
              <a:t>1969</a:t>
            </a:r>
            <a:r>
              <a:rPr lang="zh-CN" altLang="en-US" b="1" dirty="0">
                <a:latin typeface="黑体" panose="02010609060101010101" pitchFamily="2" charset="-122"/>
                <a:ea typeface="黑体" panose="02010609060101010101" pitchFamily="2" charset="-122"/>
              </a:rPr>
              <a:t>年：马文</a:t>
            </a:r>
            <a:r>
              <a:rPr lang="en-US" altLang="zh-CN" b="1" dirty="0">
                <a:ea typeface="黑体" panose="02010609060101010101" pitchFamily="2" charset="-122"/>
              </a:rPr>
              <a:t>·</a:t>
            </a:r>
            <a:r>
              <a:rPr lang="zh-CN" altLang="en-US" b="1" dirty="0">
                <a:latin typeface="黑体" panose="02010609060101010101" pitchFamily="2" charset="-122"/>
                <a:ea typeface="黑体" panose="02010609060101010101" pitchFamily="2" charset="-122"/>
              </a:rPr>
              <a:t>明斯基</a:t>
            </a:r>
            <a:r>
              <a:rPr lang="en-US" altLang="zh-CN" b="1" dirty="0">
                <a:latin typeface="黑体" panose="02010609060101010101" pitchFamily="2" charset="-122"/>
                <a:ea typeface="黑体" panose="02010609060101010101" pitchFamily="2" charset="-122"/>
              </a:rPr>
              <a:t>;1971</a:t>
            </a:r>
            <a:r>
              <a:rPr lang="zh-CN" altLang="en-US" b="1" dirty="0">
                <a:latin typeface="黑体" panose="02010609060101010101" pitchFamily="2" charset="-122"/>
                <a:ea typeface="黑体" panose="02010609060101010101" pitchFamily="2" charset="-122"/>
              </a:rPr>
              <a:t>年：约翰</a:t>
            </a:r>
            <a:r>
              <a:rPr lang="en-US" altLang="zh-CN" b="1" dirty="0">
                <a:ea typeface="黑体" panose="02010609060101010101" pitchFamily="2" charset="-122"/>
              </a:rPr>
              <a:t>·</a:t>
            </a:r>
            <a:r>
              <a:rPr lang="zh-CN" altLang="en-US" b="1" dirty="0">
                <a:latin typeface="黑体" panose="02010609060101010101" pitchFamily="2" charset="-122"/>
                <a:ea typeface="黑体" panose="02010609060101010101" pitchFamily="2" charset="-122"/>
              </a:rPr>
              <a:t>麦卡锡</a:t>
            </a:r>
            <a:r>
              <a:rPr lang="en-US" altLang="zh-CN" b="1" dirty="0" smtClean="0">
                <a:latin typeface="黑体" panose="02010609060101010101" pitchFamily="2" charset="-122"/>
                <a:ea typeface="黑体" panose="02010609060101010101" pitchFamily="2" charset="-122"/>
              </a:rPr>
              <a:t>;</a:t>
            </a:r>
          </a:p>
          <a:p>
            <a:pPr lvl="0" algn="just" eaLnBrk="1" hangingPunct="1"/>
            <a:r>
              <a:rPr lang="en-US" altLang="zh-CN" b="1" dirty="0" smtClean="0">
                <a:latin typeface="黑体" panose="02010609060101010101" pitchFamily="2" charset="-122"/>
                <a:ea typeface="黑体" panose="02010609060101010101" pitchFamily="2" charset="-122"/>
              </a:rPr>
              <a:t>1975</a:t>
            </a:r>
            <a:r>
              <a:rPr lang="zh-CN" altLang="en-US" b="1" dirty="0">
                <a:latin typeface="黑体" panose="02010609060101010101" pitchFamily="2" charset="-122"/>
                <a:ea typeface="黑体" panose="02010609060101010101" pitchFamily="2" charset="-122"/>
              </a:rPr>
              <a:t>年：赫伯特</a:t>
            </a:r>
            <a:r>
              <a:rPr lang="en-US" altLang="zh-CN" b="1" dirty="0">
                <a:ea typeface="黑体" panose="02010609060101010101" pitchFamily="2" charset="-122"/>
              </a:rPr>
              <a:t>·</a:t>
            </a:r>
            <a:r>
              <a:rPr lang="zh-CN" altLang="en-US" b="1" dirty="0">
                <a:latin typeface="黑体" panose="02010609060101010101" pitchFamily="2" charset="-122"/>
                <a:ea typeface="黑体" panose="02010609060101010101" pitchFamily="2" charset="-122"/>
              </a:rPr>
              <a:t>西蒙和艾伦</a:t>
            </a:r>
            <a:r>
              <a:rPr lang="en-US" altLang="zh-CN" b="1" dirty="0">
                <a:ea typeface="黑体" panose="02010609060101010101" pitchFamily="2" charset="-122"/>
              </a:rPr>
              <a:t>·</a:t>
            </a:r>
            <a:r>
              <a:rPr lang="zh-CN" altLang="en-US" b="1" dirty="0">
                <a:latin typeface="黑体" panose="02010609060101010101" pitchFamily="2" charset="-122"/>
                <a:ea typeface="黑体" panose="02010609060101010101" pitchFamily="2" charset="-122"/>
              </a:rPr>
              <a:t>纽厄尔</a:t>
            </a:r>
            <a:r>
              <a:rPr lang="en-US" altLang="zh-CN" b="1" dirty="0" smtClean="0">
                <a:latin typeface="黑体" panose="02010609060101010101" pitchFamily="2" charset="-122"/>
                <a:ea typeface="黑体" panose="02010609060101010101" pitchFamily="2" charset="-122"/>
              </a:rPr>
              <a:t>;</a:t>
            </a:r>
          </a:p>
          <a:p>
            <a:pPr lvl="0" algn="just" eaLnBrk="1" hangingPunct="1"/>
            <a:r>
              <a:rPr lang="en-US" altLang="zh-CN" b="1" dirty="0" smtClean="0">
                <a:latin typeface="黑体" panose="02010609060101010101" pitchFamily="2" charset="-122"/>
                <a:ea typeface="黑体" panose="02010609060101010101" pitchFamily="2" charset="-122"/>
              </a:rPr>
              <a:t>1994</a:t>
            </a:r>
            <a:r>
              <a:rPr lang="zh-CN" altLang="en-US" b="1" dirty="0">
                <a:latin typeface="黑体" panose="02010609060101010101" pitchFamily="2" charset="-122"/>
                <a:ea typeface="黑体" panose="02010609060101010101" pitchFamily="2" charset="-122"/>
              </a:rPr>
              <a:t>年：爱德华</a:t>
            </a:r>
            <a:r>
              <a:rPr lang="en-US" altLang="zh-CN" b="1" dirty="0">
                <a:ea typeface="黑体" panose="02010609060101010101" pitchFamily="2" charset="-122"/>
              </a:rPr>
              <a:t>·</a:t>
            </a:r>
            <a:r>
              <a:rPr lang="zh-CN" altLang="en-US" b="1" dirty="0">
                <a:latin typeface="黑体" panose="02010609060101010101" pitchFamily="2" charset="-122"/>
                <a:ea typeface="黑体" panose="02010609060101010101" pitchFamily="2" charset="-122"/>
              </a:rPr>
              <a:t>费根鲍姆和劳伊</a:t>
            </a:r>
            <a:r>
              <a:rPr lang="en-US" altLang="zh-CN" b="1" dirty="0">
                <a:ea typeface="黑体" panose="02010609060101010101" pitchFamily="2" charset="-122"/>
              </a:rPr>
              <a:t>·</a:t>
            </a:r>
            <a:r>
              <a:rPr lang="zh-CN" altLang="en-US" b="1" dirty="0" smtClean="0">
                <a:latin typeface="黑体" panose="02010609060101010101" pitchFamily="2" charset="-122"/>
                <a:ea typeface="黑体" panose="02010609060101010101" pitchFamily="2" charset="-122"/>
              </a:rPr>
              <a:t>雷迪</a:t>
            </a:r>
            <a:endParaRPr lang="en-US" altLang="zh-CN" b="1" dirty="0" smtClean="0">
              <a:latin typeface="黑体" panose="02010609060101010101" pitchFamily="2" charset="-122"/>
              <a:ea typeface="黑体" panose="02010609060101010101" pitchFamily="2" charset="-122"/>
            </a:endParaRPr>
          </a:p>
          <a:p>
            <a:pPr lvl="0" algn="just" eaLnBrk="1" hangingPunct="1"/>
            <a:r>
              <a:rPr lang="en-US" altLang="zh-CN" b="1" dirty="0" smtClean="0">
                <a:latin typeface="黑体" panose="02010609060101010101" pitchFamily="2" charset="-122"/>
                <a:ea typeface="黑体" panose="02010609060101010101" pitchFamily="2" charset="-122"/>
              </a:rPr>
              <a:t>2010</a:t>
            </a:r>
            <a:r>
              <a:rPr lang="zh-CN" altLang="en-US" b="1" dirty="0" smtClean="0">
                <a:latin typeface="黑体" panose="02010609060101010101" pitchFamily="2" charset="-122"/>
                <a:ea typeface="黑体" panose="02010609060101010101" pitchFamily="2" charset="-122"/>
              </a:rPr>
              <a:t>年：莱斯利</a:t>
            </a:r>
            <a:r>
              <a:rPr lang="en-US" altLang="zh-CN" b="1" dirty="0" smtClean="0">
                <a:latin typeface="黑体" panose="02010609060101010101" pitchFamily="2" charset="-122"/>
                <a:ea typeface="黑体" panose="02010609060101010101" pitchFamily="2" charset="-122"/>
              </a:rPr>
              <a:t>·</a:t>
            </a:r>
            <a:r>
              <a:rPr lang="zh-CN" altLang="en-US" b="1" dirty="0" smtClean="0">
                <a:latin typeface="黑体" panose="02010609060101010101" pitchFamily="2" charset="-122"/>
                <a:ea typeface="黑体" panose="02010609060101010101" pitchFamily="2" charset="-122"/>
              </a:rPr>
              <a:t>瓦利安特</a:t>
            </a:r>
            <a:endParaRPr lang="en-US" altLang="zh-CN" b="1" dirty="0" smtClean="0">
              <a:latin typeface="黑体" panose="02010609060101010101" pitchFamily="2" charset="-122"/>
              <a:ea typeface="黑体" panose="02010609060101010101" pitchFamily="2" charset="-122"/>
            </a:endParaRPr>
          </a:p>
          <a:p>
            <a:pPr lvl="0" algn="just" eaLnBrk="1" hangingPunct="1"/>
            <a:r>
              <a:rPr lang="en-US" altLang="zh-CN" b="1" dirty="0" smtClean="0">
                <a:latin typeface="黑体" panose="02010609060101010101" pitchFamily="2" charset="-122"/>
                <a:ea typeface="黑体" panose="02010609060101010101" pitchFamily="2" charset="-122"/>
              </a:rPr>
              <a:t>2011</a:t>
            </a:r>
            <a:r>
              <a:rPr lang="zh-CN" altLang="en-US" b="1" dirty="0" smtClean="0">
                <a:latin typeface="黑体" panose="02010609060101010101" pitchFamily="2" charset="-122"/>
                <a:ea typeface="黑体" panose="02010609060101010101" pitchFamily="2" charset="-122"/>
              </a:rPr>
              <a:t>年：朱迪亚</a:t>
            </a:r>
            <a:r>
              <a:rPr lang="en-US" altLang="zh-CN" b="1" dirty="0" smtClean="0">
                <a:latin typeface="黑体" panose="02010609060101010101" pitchFamily="2" charset="-122"/>
                <a:ea typeface="黑体" panose="02010609060101010101" pitchFamily="2" charset="-122"/>
              </a:rPr>
              <a:t>•</a:t>
            </a:r>
            <a:r>
              <a:rPr lang="zh-CN" altLang="en-US" b="1" dirty="0" smtClean="0">
                <a:latin typeface="黑体" panose="02010609060101010101" pitchFamily="2" charset="-122"/>
                <a:ea typeface="黑体" panose="02010609060101010101" pitchFamily="2" charset="-122"/>
              </a:rPr>
              <a:t>珀尔</a:t>
            </a:r>
            <a:endParaRPr lang="en-US" altLang="zh-CN" b="1" dirty="0" smtClean="0">
              <a:latin typeface="黑体" panose="02010609060101010101" pitchFamily="2" charset="-122"/>
              <a:ea typeface="黑体" panose="02010609060101010101" pitchFamily="2" charset="-122"/>
            </a:endParaRPr>
          </a:p>
          <a:p>
            <a:pPr lvl="0" algn="just" eaLnBrk="1" hangingPunct="1"/>
            <a:r>
              <a:rPr lang="en-US" altLang="zh-CN" b="1" dirty="0" smtClean="0">
                <a:latin typeface="黑体" panose="02010609060101010101" pitchFamily="2" charset="-122"/>
                <a:ea typeface="黑体" panose="02010609060101010101" pitchFamily="2" charset="-122"/>
              </a:rPr>
              <a:t>2016</a:t>
            </a:r>
            <a:r>
              <a:rPr lang="zh-CN" altLang="en-US" b="1" dirty="0" smtClean="0">
                <a:latin typeface="黑体" panose="02010609060101010101" pitchFamily="2" charset="-122"/>
                <a:ea typeface="黑体" panose="02010609060101010101" pitchFamily="2" charset="-122"/>
              </a:rPr>
              <a:t>年：蒂姆</a:t>
            </a:r>
            <a:r>
              <a:rPr lang="en-US" altLang="zh-CN" b="1" dirty="0" smtClean="0">
                <a:latin typeface="黑体" panose="02010609060101010101" pitchFamily="2" charset="-122"/>
                <a:ea typeface="黑体" panose="02010609060101010101" pitchFamily="2" charset="-122"/>
              </a:rPr>
              <a:t>·</a:t>
            </a:r>
            <a:r>
              <a:rPr lang="zh-CN" altLang="en-US" b="1" dirty="0" smtClean="0">
                <a:latin typeface="黑体" panose="02010609060101010101" pitchFamily="2" charset="-122"/>
                <a:ea typeface="黑体" panose="02010609060101010101" pitchFamily="2" charset="-122"/>
              </a:rPr>
              <a:t>伯纳斯</a:t>
            </a:r>
            <a:r>
              <a:rPr lang="en-US" altLang="zh-CN" b="1" dirty="0" smtClean="0">
                <a:latin typeface="黑体" panose="02010609060101010101" pitchFamily="2" charset="-122"/>
                <a:ea typeface="黑体" panose="02010609060101010101" pitchFamily="2" charset="-122"/>
              </a:rPr>
              <a:t>·</a:t>
            </a:r>
            <a:r>
              <a:rPr lang="zh-CN" altLang="en-US" b="1" dirty="0" smtClean="0">
                <a:latin typeface="黑体" panose="02010609060101010101" pitchFamily="2" charset="-122"/>
                <a:ea typeface="黑体" panose="02010609060101010101" pitchFamily="2" charset="-122"/>
              </a:rPr>
              <a:t>李</a:t>
            </a:r>
            <a:endParaRPr lang="zh-CN" altLang="en-US" b="1" dirty="0">
              <a:latin typeface="黑体" panose="02010609060101010101" pitchFamily="2" charset="-122"/>
              <a:ea typeface="黑体" panose="02010609060101010101" pitchFamily="2" charset="-122"/>
            </a:endParaRPr>
          </a:p>
          <a:p>
            <a:pPr lvl="0" eaLnBrk="1" hangingPunct="1"/>
            <a:endParaRPr lang="zh-CN" altLang="en-US" dirty="0"/>
          </a:p>
        </p:txBody>
      </p:sp>
    </p:spTree>
    <p:extLst>
      <p:ext uri="{BB962C8B-B14F-4D97-AF65-F5344CB8AC3E}">
        <p14:creationId xmlns:p14="http://schemas.microsoft.com/office/powerpoint/2010/main" val="3059600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莱斯利</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瓦利安特</a:t>
            </a:r>
            <a:endParaRPr lang="zh-CN" altLang="en-US" dirty="0"/>
          </a:p>
        </p:txBody>
      </p:sp>
    </p:spTree>
    <p:extLst>
      <p:ext uri="{BB962C8B-B14F-4D97-AF65-F5344CB8AC3E}">
        <p14:creationId xmlns:p14="http://schemas.microsoft.com/office/powerpoint/2010/main" val="821572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加利福尼亚大学洛杉矶分校（</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University of California, Los Angeles</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，简称</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:UCLA</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endPar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朱迪亚</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珀尔</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Judea Pearl )</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是加州大学洛杉矶分校</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UCLA)</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教授，图灵奖</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 Turing Award )</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得主。</a:t>
            </a:r>
            <a:endPar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他在</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20</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世纪</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80</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年代开发并倡导了</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AI</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的概率方法，被称为贝叶斯网络之父。</a:t>
            </a:r>
          </a:p>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然而为了强人工智能的愿景，</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Pearl</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脱离主流</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AI</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研究社区，提出了一套因果的数学语言和理论，引领了正在席卷各个学科的”因果革命”。</a:t>
            </a:r>
            <a:endPar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 他自己最引以为傲的工作是</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"The fundamental law of counterfactuals</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endParaRPr lang="zh-CN" altLang="en-US" dirty="0"/>
          </a:p>
        </p:txBody>
      </p:sp>
    </p:spTree>
    <p:extLst>
      <p:ext uri="{BB962C8B-B14F-4D97-AF65-F5344CB8AC3E}">
        <p14:creationId xmlns:p14="http://schemas.microsoft.com/office/powerpoint/2010/main" val="15259788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49060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36</a:t>
            </a:fld>
            <a:endParaRPr lang="zh-CN" altLang="en-US" sz="1200" dirty="0"/>
          </a:p>
        </p:txBody>
      </p:sp>
      <p:sp>
        <p:nvSpPr>
          <p:cNvPr id="135171" name="Rectangle 2"/>
          <p:cNvSpPr>
            <a:spLocks noGrp="1" noRot="1" noChangeAspect="1" noTextEdit="1"/>
          </p:cNvSpPr>
          <p:nvPr>
            <p:ph type="sldImg"/>
          </p:nvPr>
        </p:nvSpPr>
        <p:spPr/>
      </p:sp>
      <p:sp>
        <p:nvSpPr>
          <p:cNvPr id="135172" name="Rectangle 3"/>
          <p:cNvSpPr>
            <a:spLocks noGrp="1"/>
          </p:cNvSpPr>
          <p:nvPr>
            <p:ph type="body" idx="1"/>
          </p:nvPr>
        </p:nvSpPr>
        <p:spPr/>
        <p:txBody>
          <a:bodyPr wrap="square" lIns="91440" tIns="45720" rIns="91440" bIns="45720" anchor="t"/>
          <a:lstStyle/>
          <a:p>
            <a:pPr lvl="0" algn="just" eaLnBrk="1" hangingPunct="1"/>
            <a:r>
              <a:rPr lang="zh-CN" altLang="en-US" dirty="0" smtClean="0">
                <a:latin typeface="黑体" panose="02010609060101010101" pitchFamily="2" charset="-122"/>
                <a:ea typeface="黑体" panose="02010609060101010101" pitchFamily="2" charset="-122"/>
              </a:rPr>
              <a:t>不可能</a:t>
            </a:r>
            <a:r>
              <a:rPr lang="zh-CN" altLang="en-US" dirty="0">
                <a:latin typeface="黑体" panose="02010609060101010101" pitchFamily="2" charset="-122"/>
                <a:ea typeface="黑体" panose="02010609060101010101" pitchFamily="2" charset="-122"/>
              </a:rPr>
              <a:t>与人的行为完全相同。</a:t>
            </a:r>
          </a:p>
          <a:p>
            <a:pPr lvl="0" eaLnBrk="1" hangingPunct="1"/>
            <a:endParaRPr lang="zh-CN" altLang="en-US" dirty="0"/>
          </a:p>
        </p:txBody>
      </p:sp>
    </p:spTree>
    <p:extLst>
      <p:ext uri="{BB962C8B-B14F-4D97-AF65-F5344CB8AC3E}">
        <p14:creationId xmlns:p14="http://schemas.microsoft.com/office/powerpoint/2010/main" val="2232807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38</a:t>
            </a:fld>
            <a:endParaRPr lang="zh-CN" altLang="en-US" sz="1200" dirty="0"/>
          </a:p>
        </p:txBody>
      </p:sp>
      <p:sp>
        <p:nvSpPr>
          <p:cNvPr id="136195" name="Rectangle 2"/>
          <p:cNvSpPr>
            <a:spLocks noGrp="1" noRot="1" noChangeAspect="1" noTextEdit="1"/>
          </p:cNvSpPr>
          <p:nvPr>
            <p:ph type="sldImg"/>
          </p:nvPr>
        </p:nvSpPr>
        <p:spPr/>
      </p:sp>
      <p:sp>
        <p:nvSpPr>
          <p:cNvPr id="136196" name="Rectangle 3"/>
          <p:cNvSpPr>
            <a:spLocks noGrp="1"/>
          </p:cNvSpPr>
          <p:nvPr>
            <p:ph type="body" idx="1"/>
          </p:nvPr>
        </p:nvSpPr>
        <p:spPr/>
        <p:txBody>
          <a:bodyPr wrap="square" lIns="91440" tIns="45720" rIns="91440" bIns="45720" anchor="t"/>
          <a:lstStyle/>
          <a:p>
            <a:pPr lvl="0" eaLnBrk="1" hangingPunct="1"/>
            <a:r>
              <a:rPr lang="zh-CN" altLang="en-US" dirty="0">
                <a:latin typeface="黑体" panose="02010609060101010101" pitchFamily="2" charset="-122"/>
                <a:ea typeface="黑体" panose="02010609060101010101" pitchFamily="2" charset="-122"/>
              </a:rPr>
              <a:t>近年来，自学习、并行处理、启发式搜索、机器学习、智能决策等人工智能技术已用于博弈程序设计，使</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计算机棋手</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的水平大为提高。</a:t>
            </a:r>
          </a:p>
          <a:p>
            <a:pPr lvl="0" eaLnBrk="1" hangingPunct="1"/>
            <a:r>
              <a:rPr lang="zh-CN" altLang="en-US" dirty="0">
                <a:latin typeface="黑体" panose="02010609060101010101" pitchFamily="2" charset="-122"/>
                <a:ea typeface="黑体" panose="02010609060101010101" pitchFamily="2" charset="-122"/>
              </a:rPr>
              <a:t>2003年1月26日至2月7日，</a:t>
            </a:r>
            <a:r>
              <a:rPr lang="en-US" altLang="zh-CN" dirty="0">
                <a:latin typeface="黑体" panose="02010609060101010101" pitchFamily="2" charset="-122"/>
                <a:ea typeface="黑体" panose="02010609060101010101" pitchFamily="2" charset="-122"/>
              </a:rPr>
              <a:t>Kasparov</a:t>
            </a:r>
            <a:r>
              <a:rPr lang="zh-CN" altLang="en-US" dirty="0">
                <a:latin typeface="黑体" panose="02010609060101010101" pitchFamily="2" charset="-122"/>
                <a:ea typeface="黑体" panose="02010609060101010101" pitchFamily="2" charset="-122"/>
              </a:rPr>
              <a:t>与</a:t>
            </a:r>
            <a:r>
              <a:rPr lang="en-US" altLang="zh-CN" dirty="0">
                <a:latin typeface="黑体" panose="02010609060101010101" pitchFamily="2" charset="-122"/>
                <a:ea typeface="黑体" panose="02010609060101010101" pitchFamily="2" charset="-122"/>
              </a:rPr>
              <a:t>Deep Junior</a:t>
            </a:r>
            <a:r>
              <a:rPr lang="zh-CN" altLang="en-US" dirty="0">
                <a:latin typeface="黑体" panose="02010609060101010101" pitchFamily="2" charset="-122"/>
                <a:ea typeface="黑体" panose="02010609060101010101" pitchFamily="2" charset="-122"/>
              </a:rPr>
              <a:t>进行了6局比赛，1胜1负4平</a:t>
            </a:r>
          </a:p>
        </p:txBody>
      </p:sp>
    </p:spTree>
    <p:extLst>
      <p:ext uri="{BB962C8B-B14F-4D97-AF65-F5344CB8AC3E}">
        <p14:creationId xmlns:p14="http://schemas.microsoft.com/office/powerpoint/2010/main" val="12114799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这是美国名为</a:t>
            </a:r>
            <a:r>
              <a:rPr lang="en-US" altLang="zh-CN" dirty="0" smtClean="0"/>
              <a:t>《</a:t>
            </a:r>
            <a:r>
              <a:rPr lang="zh-CN" altLang="en-US" dirty="0" smtClean="0"/>
              <a:t>危险边缘</a:t>
            </a:r>
            <a:r>
              <a:rPr lang="en-US" altLang="zh-CN" dirty="0" smtClean="0"/>
              <a:t>》</a:t>
            </a:r>
            <a:r>
              <a:rPr lang="zh-CN" altLang="en-US" dirty="0" smtClean="0"/>
              <a:t>的智力问答型电视节目。</a:t>
            </a:r>
            <a:endParaRPr lang="en-US" altLang="zh-CN" dirty="0" smtClean="0"/>
          </a:p>
          <a:p>
            <a:r>
              <a:rPr lang="zh-CN" altLang="en-US" dirty="0" smtClean="0"/>
              <a:t>比赛中，电脑沃森未连接到互联网，而是借由高速多重运算和对自己算出答案的“信心”来判断作答。</a:t>
            </a:r>
            <a:endParaRPr lang="en-US" altLang="zh-CN" dirty="0" smtClean="0"/>
          </a:p>
          <a:p>
            <a:r>
              <a:rPr lang="zh-CN" altLang="en-US" dirty="0" smtClean="0"/>
              <a:t>不过在这三天里，电脑沃森保持着优势直到最末一轮。</a:t>
            </a:r>
            <a:endParaRPr lang="zh-CN" altLang="en-US" dirty="0"/>
          </a:p>
        </p:txBody>
      </p:sp>
    </p:spTree>
    <p:extLst>
      <p:ext uri="{BB962C8B-B14F-4D97-AF65-F5344CB8AC3E}">
        <p14:creationId xmlns:p14="http://schemas.microsoft.com/office/powerpoint/2010/main" val="4163151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50084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5425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鲁梅尔哈特</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kern="1200" dirty="0" err="1" smtClean="0">
                <a:solidFill>
                  <a:schemeClr val="tx1"/>
                </a:solidFill>
                <a:effectLst/>
                <a:latin typeface="Times New Roman" panose="02020603050405020304" pitchFamily="18" charset="0"/>
                <a:ea typeface="宋体" panose="02010600030101010101" pitchFamily="2" charset="-122"/>
                <a:cs typeface="+mn-cs"/>
              </a:rPr>
              <a:t>Rumelhart</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和麦克莱兰</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kern="1200" dirty="0" err="1" smtClean="0">
                <a:solidFill>
                  <a:schemeClr val="tx1"/>
                </a:solidFill>
                <a:effectLst/>
                <a:latin typeface="Times New Roman" panose="02020603050405020304" pitchFamily="18" charset="0"/>
                <a:ea typeface="宋体" panose="02010600030101010101" pitchFamily="2" charset="-122"/>
                <a:cs typeface="+mn-cs"/>
              </a:rPr>
              <a:t>Meclelland</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于 </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1985 </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年发展了 </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BP </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网络学习算法</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实现了明斯基的多层网络设想。</a:t>
            </a:r>
            <a:endParaRPr lang="zh-CN" altLang="en-US" dirty="0"/>
          </a:p>
        </p:txBody>
      </p:sp>
    </p:spTree>
    <p:extLst>
      <p:ext uri="{BB962C8B-B14F-4D97-AF65-F5344CB8AC3E}">
        <p14:creationId xmlns:p14="http://schemas.microsoft.com/office/powerpoint/2010/main" val="40349305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7204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本吉奥</a:t>
            </a:r>
            <a:r>
              <a:rPr lang="en-US" altLang="zh-CN" sz="1200" dirty="0" err="1" smtClean="0">
                <a:latin typeface="黑体" panose="02010609060101010101" pitchFamily="2" charset="-122"/>
                <a:ea typeface="黑体" panose="02010609060101010101" pitchFamily="2" charset="-122"/>
              </a:rPr>
              <a:t>Yoshua</a:t>
            </a:r>
            <a:r>
              <a:rPr lang="en-US" altLang="zh-CN" sz="1200" dirty="0" smtClean="0">
                <a:latin typeface="黑体" panose="02010609060101010101" pitchFamily="2" charset="-122"/>
                <a:ea typeface="黑体" panose="02010609060101010101" pitchFamily="2" charset="-122"/>
              </a:rPr>
              <a:t> </a:t>
            </a:r>
            <a:r>
              <a:rPr lang="en-US" altLang="zh-CN" sz="1200" dirty="0" err="1" smtClean="0">
                <a:latin typeface="黑体" panose="02010609060101010101" pitchFamily="2" charset="-122"/>
                <a:ea typeface="黑体" panose="02010609060101010101" pitchFamily="2" charset="-122"/>
              </a:rPr>
              <a:t>Bengio</a:t>
            </a:r>
            <a:endParaRPr lang="en-US" altLang="zh-CN" sz="1200" dirty="0" smtClean="0">
              <a:latin typeface="黑体" panose="02010609060101010101" pitchFamily="2" charset="-122"/>
              <a:ea typeface="黑体" panose="02010609060101010101" pitchFamily="2" charset="-122"/>
            </a:endParaRPr>
          </a:p>
          <a:p>
            <a:r>
              <a:rPr lang="en-US" altLang="zh-CN" sz="1200" dirty="0" err="1" smtClean="0">
                <a:latin typeface="黑体" panose="02010609060101010101" pitchFamily="2" charset="-122"/>
                <a:ea typeface="黑体" panose="02010609060101010101" pitchFamily="2" charset="-122"/>
              </a:rPr>
              <a:t>Yoshua</a:t>
            </a:r>
            <a:r>
              <a:rPr lang="en-US" altLang="zh-CN" sz="1200" dirty="0" smtClean="0">
                <a:latin typeface="黑体" panose="02010609060101010101" pitchFamily="2" charset="-122"/>
                <a:ea typeface="黑体" panose="02010609060101010101" pitchFamily="2" charset="-122"/>
              </a:rPr>
              <a:t> </a:t>
            </a:r>
            <a:r>
              <a:rPr lang="en-US" altLang="zh-CN" sz="1200" dirty="0" err="1" smtClean="0">
                <a:latin typeface="黑体" panose="02010609060101010101" pitchFamily="2" charset="-122"/>
                <a:ea typeface="黑体" panose="02010609060101010101" pitchFamily="2" charset="-122"/>
              </a:rPr>
              <a:t>Bengio</a:t>
            </a:r>
            <a:endParaRPr lang="zh-CN" altLang="en-US" dirty="0"/>
          </a:p>
        </p:txBody>
      </p:sp>
    </p:spTree>
    <p:extLst>
      <p:ext uri="{BB962C8B-B14F-4D97-AF65-F5344CB8AC3E}">
        <p14:creationId xmlns:p14="http://schemas.microsoft.com/office/powerpoint/2010/main" val="4018313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90</a:t>
            </a:fld>
            <a:endParaRPr lang="zh-CN" altLang="en-US" sz="1200" dirty="0"/>
          </a:p>
        </p:txBody>
      </p:sp>
      <p:sp>
        <p:nvSpPr>
          <p:cNvPr id="137219" name="Rectangle 2"/>
          <p:cNvSpPr>
            <a:spLocks noGrp="1" noRot="1" noChangeAspect="1" noTextEdit="1"/>
          </p:cNvSpPr>
          <p:nvPr>
            <p:ph type="sldImg"/>
          </p:nvPr>
        </p:nvSpPr>
        <p:spPr/>
      </p:sp>
      <p:sp>
        <p:nvSpPr>
          <p:cNvPr id="137220"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一个学习过程本质上是学习系统把导师(或专家)提供的信息转换成能被系统理解并应用的形式的过程。</a:t>
            </a:r>
          </a:p>
          <a:p>
            <a:pPr lvl="0" eaLnBrk="1" hangingPunct="1"/>
            <a:endParaRPr lang="zh-CN" altLang="en-US" dirty="0"/>
          </a:p>
        </p:txBody>
      </p:sp>
    </p:spTree>
    <p:extLst>
      <p:ext uri="{BB962C8B-B14F-4D97-AF65-F5344CB8AC3E}">
        <p14:creationId xmlns:p14="http://schemas.microsoft.com/office/powerpoint/2010/main" val="3774080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91</a:t>
            </a:fld>
            <a:endParaRPr lang="zh-CN" altLang="en-US" sz="1200" dirty="0"/>
          </a:p>
        </p:txBody>
      </p:sp>
      <p:sp>
        <p:nvSpPr>
          <p:cNvPr id="138243" name="Rectangle 2"/>
          <p:cNvSpPr>
            <a:spLocks noGrp="1" noRot="1" noChangeAspect="1" noTextEdit="1"/>
          </p:cNvSpPr>
          <p:nvPr>
            <p:ph type="sldImg"/>
          </p:nvPr>
        </p:nvSpPr>
        <p:spPr/>
      </p:sp>
      <p:sp>
        <p:nvSpPr>
          <p:cNvPr id="138244"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机器学习研究计算机怎样模拟或实现人类的学习行为，以获取新的知识或技能，重新组织已有的知识结构，使之不断改善自身的性能。 </a:t>
            </a:r>
          </a:p>
          <a:p>
            <a:pPr lvl="0" algn="just" eaLnBrk="1" hangingPunct="1"/>
            <a:r>
              <a:rPr lang="zh-CN" altLang="en-US" dirty="0">
                <a:solidFill>
                  <a:schemeClr val="folHlink"/>
                </a:solidFill>
                <a:latin typeface="黑体" panose="02010609060101010101" pitchFamily="2" charset="-122"/>
                <a:ea typeface="黑体" panose="02010609060101010101" pitchFamily="2" charset="-122"/>
              </a:rPr>
              <a:t>学习方法：</a:t>
            </a:r>
          </a:p>
          <a:p>
            <a:pPr lvl="1" algn="just" eaLnBrk="1" hangingPunct="1"/>
            <a:r>
              <a:rPr lang="zh-CN" altLang="en-US" dirty="0">
                <a:latin typeface="黑体" panose="02010609060101010101" pitchFamily="2" charset="-122"/>
                <a:ea typeface="黑体" panose="02010609060101010101" pitchFamily="2" charset="-122"/>
              </a:rPr>
              <a:t>归纳学习</a:t>
            </a:r>
          </a:p>
          <a:p>
            <a:pPr lvl="1" algn="just" eaLnBrk="1" hangingPunct="1"/>
            <a:r>
              <a:rPr lang="zh-CN" altLang="en-US" dirty="0">
                <a:latin typeface="黑体" panose="02010609060101010101" pitchFamily="2" charset="-122"/>
                <a:ea typeface="黑体" panose="02010609060101010101" pitchFamily="2" charset="-122"/>
              </a:rPr>
              <a:t>类比学习</a:t>
            </a:r>
          </a:p>
          <a:p>
            <a:pPr lvl="1" algn="just" eaLnBrk="1" hangingPunct="1"/>
            <a:r>
              <a:rPr lang="zh-CN" altLang="en-US" dirty="0">
                <a:latin typeface="黑体" panose="02010609060101010101" pitchFamily="2" charset="-122"/>
                <a:ea typeface="黑体" panose="02010609060101010101" pitchFamily="2" charset="-122"/>
              </a:rPr>
              <a:t>分析学习</a:t>
            </a:r>
          </a:p>
          <a:p>
            <a:pPr lvl="1" algn="just" eaLnBrk="1" hangingPunct="1"/>
            <a:r>
              <a:rPr lang="zh-CN" altLang="en-US" dirty="0">
                <a:latin typeface="黑体" panose="02010609060101010101" pitchFamily="2" charset="-122"/>
                <a:ea typeface="黑体" panose="02010609060101010101" pitchFamily="2" charset="-122"/>
              </a:rPr>
              <a:t>连接学习</a:t>
            </a:r>
          </a:p>
          <a:p>
            <a:pPr lvl="1" algn="just" eaLnBrk="1" hangingPunct="1"/>
            <a:r>
              <a:rPr lang="zh-CN" altLang="en-US" dirty="0">
                <a:latin typeface="黑体" panose="02010609060101010101" pitchFamily="2" charset="-122"/>
                <a:ea typeface="黑体" panose="02010609060101010101" pitchFamily="2" charset="-122"/>
              </a:rPr>
              <a:t>遗传学习</a:t>
            </a:r>
          </a:p>
        </p:txBody>
      </p:sp>
    </p:spTree>
    <p:extLst>
      <p:ext uri="{BB962C8B-B14F-4D97-AF65-F5344CB8AC3E}">
        <p14:creationId xmlns:p14="http://schemas.microsoft.com/office/powerpoint/2010/main" val="7612488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92</a:t>
            </a:fld>
            <a:endParaRPr lang="zh-CN" altLang="en-US" sz="1200" dirty="0"/>
          </a:p>
        </p:txBody>
      </p:sp>
      <p:sp>
        <p:nvSpPr>
          <p:cNvPr id="139267" name="Rectangle 2"/>
          <p:cNvSpPr>
            <a:spLocks noGrp="1" noRot="1" noChangeAspect="1" noTextEdit="1"/>
          </p:cNvSpPr>
          <p:nvPr>
            <p:ph type="sldImg"/>
          </p:nvPr>
        </p:nvSpPr>
        <p:spPr/>
      </p:sp>
      <p:sp>
        <p:nvSpPr>
          <p:cNvPr id="139268"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从计算模型看，它是由大量简单的计算单元组成网络进行计算。</a:t>
            </a:r>
          </a:p>
          <a:p>
            <a:pPr lvl="0" algn="just" eaLnBrk="1" hangingPunct="1"/>
            <a:r>
              <a:rPr lang="zh-CN" altLang="en-US" dirty="0">
                <a:latin typeface="黑体" panose="02010609060101010101" pitchFamily="2" charset="-122"/>
                <a:ea typeface="黑体" panose="02010609060101010101" pitchFamily="2" charset="-122"/>
              </a:rPr>
              <a:t>这种计算模型具有鲁棒性、适应性和并行性。</a:t>
            </a:r>
          </a:p>
          <a:p>
            <a:pPr lvl="0" algn="just" eaLnBrk="1" hangingPunct="1"/>
            <a:r>
              <a:rPr lang="zh-CN" altLang="en-US" dirty="0">
                <a:latin typeface="黑体" panose="02010609060101010101" pitchFamily="2" charset="-122"/>
                <a:ea typeface="黑体" panose="02010609060101010101" pitchFamily="2" charset="-122"/>
              </a:rPr>
              <a:t>从方法论的角度看，传统的计算依靠自顶向下的分析，先利用先验知识建立数学的、物理的或推理的模型。</a:t>
            </a:r>
          </a:p>
          <a:p>
            <a:pPr lvl="0" algn="just" eaLnBrk="1" hangingPunct="1"/>
            <a:r>
              <a:rPr lang="zh-CN" altLang="en-US" dirty="0">
                <a:latin typeface="黑体" panose="02010609060101010101" pitchFamily="2" charset="-122"/>
                <a:ea typeface="黑体" panose="02010609060101010101" pitchFamily="2" charset="-122"/>
              </a:rPr>
              <a:t>在此基础上建立相应的计算模型进行计算。</a:t>
            </a:r>
          </a:p>
          <a:p>
            <a:pPr lvl="0" eaLnBrk="1" hangingPunct="1"/>
            <a:endParaRPr lang="zh-CN" altLang="en-US" dirty="0"/>
          </a:p>
        </p:txBody>
      </p:sp>
    </p:spTree>
    <p:extLst>
      <p:ext uri="{BB962C8B-B14F-4D97-AF65-F5344CB8AC3E}">
        <p14:creationId xmlns:p14="http://schemas.microsoft.com/office/powerpoint/2010/main" val="15209358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93</a:t>
            </a:fld>
            <a:endParaRPr lang="zh-CN" altLang="en-US" sz="1200" dirty="0"/>
          </a:p>
        </p:txBody>
      </p:sp>
      <p:sp>
        <p:nvSpPr>
          <p:cNvPr id="140291" name="Rectangle 2"/>
          <p:cNvSpPr>
            <a:spLocks noGrp="1" noRot="1" noChangeAspect="1" noTextEdit="1"/>
          </p:cNvSpPr>
          <p:nvPr>
            <p:ph type="sldImg"/>
          </p:nvPr>
        </p:nvSpPr>
        <p:spPr/>
      </p:sp>
      <p:sp>
        <p:nvSpPr>
          <p:cNvPr id="140292" name="Rectangle 3"/>
          <p:cNvSpPr>
            <a:spLocks noGrp="1"/>
          </p:cNvSpPr>
          <p:nvPr>
            <p:ph type="body" idx="1"/>
          </p:nvPr>
        </p:nvSpPr>
        <p:spPr/>
        <p:txBody>
          <a:bodyPr wrap="square" lIns="91440" tIns="45720" rIns="91440" bIns="45720" anchor="t"/>
          <a:lstStyle/>
          <a:p>
            <a:pPr lvl="0" eaLnBrk="1" hangingPunct="1"/>
            <a:r>
              <a:rPr lang="zh-CN" altLang="en-US" sz="700" dirty="0">
                <a:latin typeface="黑体" panose="02010609060101010101" pitchFamily="2" charset="-122"/>
                <a:ea typeface="黑体" panose="02010609060101010101" pitchFamily="2" charset="-122"/>
              </a:rPr>
              <a:t>但神经网络计算是自底向上的，它很少利用先验知识，直接从数据通过学习与训练，以自动建立计算模型。</a:t>
            </a:r>
          </a:p>
          <a:p>
            <a:pPr lvl="0" algn="just" eaLnBrk="1" hangingPunct="1"/>
            <a:r>
              <a:rPr lang="zh-CN" altLang="en-US" dirty="0">
                <a:latin typeface="黑体" panose="02010609060101010101" pitchFamily="2" charset="-122"/>
                <a:ea typeface="黑体" panose="02010609060101010101" pitchFamily="2" charset="-122"/>
              </a:rPr>
              <a:t>对神经网络的研究始于20世纪40年代初期，经历了一条十分曲折的道路，几起几落，20世纪80年代初以来，对神经网络的研究再次出现高潮。</a:t>
            </a:r>
          </a:p>
          <a:p>
            <a:pPr lvl="0" algn="just" eaLnBrk="1" hangingPunct="1"/>
            <a:r>
              <a:rPr lang="en-US" altLang="zh-CN" dirty="0">
                <a:latin typeface="黑体" panose="02010609060101010101" pitchFamily="2" charset="-122"/>
                <a:ea typeface="黑体" panose="02010609060101010101" pitchFamily="2" charset="-122"/>
              </a:rPr>
              <a:t>Hopfield</a:t>
            </a:r>
            <a:r>
              <a:rPr lang="zh-CN" altLang="en-US" dirty="0">
                <a:latin typeface="黑体" panose="02010609060101010101" pitchFamily="2" charset="-122"/>
                <a:ea typeface="黑体" panose="02010609060101010101" pitchFamily="2" charset="-122"/>
              </a:rPr>
              <a:t>提出用硬件实现神经网络，</a:t>
            </a:r>
            <a:r>
              <a:rPr lang="en-US" altLang="zh-CN" dirty="0">
                <a:latin typeface="黑体" panose="02010609060101010101" pitchFamily="2" charset="-122"/>
                <a:ea typeface="黑体" panose="02010609060101010101" pitchFamily="2" charset="-122"/>
              </a:rPr>
              <a:t>Rumelhart</a:t>
            </a:r>
            <a:r>
              <a:rPr lang="zh-CN" altLang="en-US" dirty="0">
                <a:latin typeface="黑体" panose="02010609060101010101" pitchFamily="2" charset="-122"/>
                <a:ea typeface="黑体" panose="02010609060101010101" pitchFamily="2" charset="-122"/>
              </a:rPr>
              <a:t>等人提出多层网络中的反向传播(</a:t>
            </a:r>
            <a:r>
              <a:rPr lang="en-US" altLang="zh-CN" dirty="0">
                <a:latin typeface="黑体" panose="02010609060101010101" pitchFamily="2" charset="-122"/>
                <a:ea typeface="黑体" panose="02010609060101010101" pitchFamily="2" charset="-122"/>
              </a:rPr>
              <a:t>BP)</a:t>
            </a:r>
            <a:r>
              <a:rPr lang="zh-CN" altLang="en-US" dirty="0">
                <a:latin typeface="黑体" panose="02010609060101010101" pitchFamily="2" charset="-122"/>
                <a:ea typeface="黑体" panose="02010609060101010101" pitchFamily="2" charset="-122"/>
              </a:rPr>
              <a:t>算法就是两个重要标志。 </a:t>
            </a:r>
          </a:p>
          <a:p>
            <a:pPr lvl="0" eaLnBrk="1" hangingPunct="1"/>
            <a:endParaRPr lang="zh-CN" altLang="en-US" sz="700" dirty="0">
              <a:latin typeface="黑体" panose="02010609060101010101" pitchFamily="2" charset="-122"/>
              <a:ea typeface="黑体" panose="02010609060101010101" pitchFamily="2" charset="-122"/>
            </a:endParaRPr>
          </a:p>
        </p:txBody>
      </p:sp>
    </p:spTree>
    <p:extLst>
      <p:ext uri="{BB962C8B-B14F-4D97-AF65-F5344CB8AC3E}">
        <p14:creationId xmlns:p14="http://schemas.microsoft.com/office/powerpoint/2010/main" val="14544823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94</a:t>
            </a:fld>
            <a:endParaRPr lang="zh-CN" altLang="en-US" sz="1200" dirty="0"/>
          </a:p>
        </p:txBody>
      </p:sp>
      <p:sp>
        <p:nvSpPr>
          <p:cNvPr id="141315" name="Rectangle 2"/>
          <p:cNvSpPr>
            <a:spLocks noGrp="1" noRot="1" noChangeAspect="1" noTextEdit="1"/>
          </p:cNvSpPr>
          <p:nvPr>
            <p:ph type="sldImg"/>
          </p:nvPr>
        </p:nvSpPr>
        <p:spPr/>
      </p:sp>
      <p:sp>
        <p:nvSpPr>
          <p:cNvPr id="141316"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神经网络应用</a:t>
            </a:r>
          </a:p>
          <a:p>
            <a:pPr lvl="1" algn="just" eaLnBrk="1" hangingPunct="1"/>
            <a:r>
              <a:rPr lang="zh-CN" altLang="en-US" dirty="0">
                <a:latin typeface="黑体" panose="02010609060101010101" pitchFamily="2" charset="-122"/>
                <a:ea typeface="黑体" panose="02010609060101010101" pitchFamily="2" charset="-122"/>
              </a:rPr>
              <a:t>模式识别、图像处理、组合优化、自动控制、信息处理、机器人学</a:t>
            </a:r>
          </a:p>
          <a:p>
            <a:pPr lvl="0" algn="just" eaLnBrk="1" hangingPunct="1"/>
            <a:r>
              <a:rPr lang="zh-CN" altLang="en-US" dirty="0">
                <a:solidFill>
                  <a:schemeClr val="folHlink"/>
                </a:solidFill>
                <a:latin typeface="黑体" panose="02010609060101010101" pitchFamily="2" charset="-122"/>
                <a:ea typeface="黑体" panose="02010609060101010101" pitchFamily="2" charset="-122"/>
              </a:rPr>
              <a:t>问题</a:t>
            </a:r>
            <a:r>
              <a:rPr lang="zh-CN" altLang="en-US" dirty="0">
                <a:latin typeface="黑体" panose="02010609060101010101" pitchFamily="2" charset="-122"/>
                <a:ea typeface="黑体" panose="02010609060101010101" pitchFamily="2" charset="-122"/>
              </a:rPr>
              <a:t>:</a:t>
            </a:r>
          </a:p>
          <a:p>
            <a:pPr lvl="1" algn="just" eaLnBrk="1" hangingPunct="1"/>
            <a:r>
              <a:rPr lang="zh-CN" altLang="en-US" dirty="0">
                <a:latin typeface="黑体" panose="02010609060101010101" pitchFamily="2" charset="-122"/>
                <a:ea typeface="黑体" panose="02010609060101010101" pitchFamily="2" charset="-122"/>
              </a:rPr>
              <a:t>可扩展性</a:t>
            </a:r>
          </a:p>
          <a:p>
            <a:pPr lvl="1" algn="just" eaLnBrk="1" hangingPunct="1"/>
            <a:r>
              <a:rPr lang="zh-CN" altLang="en-US" dirty="0">
                <a:latin typeface="黑体" panose="02010609060101010101" pitchFamily="2" charset="-122"/>
                <a:ea typeface="黑体" panose="02010609060101010101" pitchFamily="2" charset="-122"/>
              </a:rPr>
              <a:t>可理解性</a:t>
            </a:r>
          </a:p>
          <a:p>
            <a:pPr lvl="0" eaLnBrk="1" hangingPunct="1"/>
            <a:endParaRPr lang="zh-CN" altLang="en-US" dirty="0"/>
          </a:p>
        </p:txBody>
      </p:sp>
    </p:spTree>
    <p:extLst>
      <p:ext uri="{BB962C8B-B14F-4D97-AF65-F5344CB8AC3E}">
        <p14:creationId xmlns:p14="http://schemas.microsoft.com/office/powerpoint/2010/main" val="2887415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97</a:t>
            </a:fld>
            <a:endParaRPr lang="zh-CN" altLang="en-US" sz="1200" dirty="0"/>
          </a:p>
        </p:txBody>
      </p:sp>
      <p:sp>
        <p:nvSpPr>
          <p:cNvPr id="142339" name="Rectangle 2"/>
          <p:cNvSpPr>
            <a:spLocks noGrp="1" noRot="1" noChangeAspect="1" noTextEdit="1"/>
          </p:cNvSpPr>
          <p:nvPr>
            <p:ph type="sldImg"/>
          </p:nvPr>
        </p:nvSpPr>
        <p:spPr/>
      </p:sp>
      <p:sp>
        <p:nvSpPr>
          <p:cNvPr id="142340"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进化计算被广泛运用于许多复杂系统的自适应控制和复杂优化问题等研究领域，如并行计算、机器学习、电路设计、神经网络、基于</a:t>
            </a:r>
            <a:r>
              <a:rPr lang="en-US" altLang="zh-CN" dirty="0">
                <a:latin typeface="黑体" panose="02010609060101010101" pitchFamily="2" charset="-122"/>
                <a:ea typeface="黑体" panose="02010609060101010101" pitchFamily="2" charset="-122"/>
              </a:rPr>
              <a:t>Agent</a:t>
            </a:r>
            <a:r>
              <a:rPr lang="zh-CN" altLang="en-US" dirty="0">
                <a:latin typeface="黑体" panose="02010609060101010101" pitchFamily="2" charset="-122"/>
                <a:ea typeface="黑体" panose="02010609060101010101" pitchFamily="2" charset="-122"/>
              </a:rPr>
              <a:t>的仿真、元胞自动机等。</a:t>
            </a:r>
          </a:p>
          <a:p>
            <a:pPr lvl="0" eaLnBrk="1" hangingPunct="1"/>
            <a:endParaRPr lang="zh-CN" altLang="en-US" dirty="0"/>
          </a:p>
        </p:txBody>
      </p:sp>
    </p:spTree>
    <p:extLst>
      <p:ext uri="{BB962C8B-B14F-4D97-AF65-F5344CB8AC3E}">
        <p14:creationId xmlns:p14="http://schemas.microsoft.com/office/powerpoint/2010/main" val="4062528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8</a:t>
            </a:fld>
            <a:endParaRPr lang="zh-CN" altLang="en-US" sz="1200" dirty="0"/>
          </a:p>
        </p:txBody>
      </p:sp>
      <p:sp>
        <p:nvSpPr>
          <p:cNvPr id="13005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Arial" panose="020B0604020202020204" pitchFamily="34" charset="0"/>
              </a:rPr>
              <a:t>8</a:t>
            </a:fld>
            <a:endParaRPr lang="en-US" altLang="zh-CN" sz="1200" dirty="0">
              <a:latin typeface="Arial" panose="020B0604020202020204" pitchFamily="34" charset="0"/>
            </a:endParaRPr>
          </a:p>
        </p:txBody>
      </p:sp>
      <p:sp>
        <p:nvSpPr>
          <p:cNvPr id="130052" name="Rectangle 2"/>
          <p:cNvSpPr>
            <a:spLocks noGrp="1" noRot="1" noChangeAspect="1" noTextEdit="1"/>
          </p:cNvSpPr>
          <p:nvPr>
            <p:ph type="sldImg"/>
          </p:nvPr>
        </p:nvSpPr>
        <p:spPr/>
      </p:sp>
      <p:sp>
        <p:nvSpPr>
          <p:cNvPr id="130053" name="Rectangle 3"/>
          <p:cNvSpPr>
            <a:spLocks noGrp="1"/>
          </p:cNvSpPr>
          <p:nvPr>
            <p:ph type="body" idx="1"/>
          </p:nvPr>
        </p:nvSpPr>
        <p:spPr>
          <a:xfrm>
            <a:off x="685800" y="4343400"/>
            <a:ext cx="5486400" cy="4114800"/>
          </a:xfrm>
        </p:spPr>
        <p:txBody>
          <a:bodyPr wrap="square" lIns="91440" tIns="45720" rIns="91440" bIns="45720" anchor="t"/>
          <a:lstStyle/>
          <a:p>
            <a:pPr lvl="0" eaLnBrk="1" hangingPunct="1"/>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讲述</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21</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世纪中期，人类的科学技术已经达到了相当高的水平，一个小机器人为了寻找养母，为了缩短机器人和人类差距而奋斗的故事。</a:t>
            </a:r>
            <a:endParaRPr lang="zh-CN" altLang="zh-CN" dirty="0"/>
          </a:p>
        </p:txBody>
      </p:sp>
    </p:spTree>
    <p:extLst>
      <p:ext uri="{BB962C8B-B14F-4D97-AF65-F5344CB8AC3E}">
        <p14:creationId xmlns:p14="http://schemas.microsoft.com/office/powerpoint/2010/main" val="1721096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102</a:t>
            </a:fld>
            <a:endParaRPr lang="zh-CN" altLang="en-US" sz="1200" dirty="0"/>
          </a:p>
        </p:txBody>
      </p:sp>
      <p:sp>
        <p:nvSpPr>
          <p:cNvPr id="143363" name="Rectangle 2"/>
          <p:cNvSpPr>
            <a:spLocks noGrp="1" noRot="1" noChangeAspect="1" noTextEdit="1"/>
          </p:cNvSpPr>
          <p:nvPr>
            <p:ph type="sldImg"/>
          </p:nvPr>
        </p:nvSpPr>
        <p:spPr/>
      </p:sp>
      <p:sp>
        <p:nvSpPr>
          <p:cNvPr id="143364"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许多复杂的系统难以建立有效的数学模型和用常规控制理论进行定量计算与分析，而必须采用定量数学解析法与基于知识的定性方法的混合控制方式。</a:t>
            </a:r>
          </a:p>
          <a:p>
            <a:pPr lvl="0" algn="just" eaLnBrk="1" hangingPunct="1"/>
            <a:r>
              <a:rPr lang="zh-CN" altLang="en-US" dirty="0">
                <a:latin typeface="黑体" panose="02010609060101010101" pitchFamily="2" charset="-122"/>
                <a:ea typeface="黑体" panose="02010609060101010101" pitchFamily="2" charset="-122"/>
              </a:rPr>
              <a:t>在研究和设计智能控制系统时，不把注意力放在数学公式的表达、计算和处理方面，而是放在对任务和世界模型的描述、符号和环境的识别以及知识库和推理机的设计开发上，即放在智能机模型上。</a:t>
            </a:r>
          </a:p>
          <a:p>
            <a:pPr lvl="0" algn="just" eaLnBrk="1" hangingPunct="1"/>
            <a:r>
              <a:rPr lang="zh-CN" altLang="en-US" dirty="0">
                <a:solidFill>
                  <a:schemeClr val="folHlink"/>
                </a:solidFill>
                <a:latin typeface="黑体" panose="02010609060101010101" pitchFamily="2" charset="-122"/>
                <a:ea typeface="黑体" panose="02010609060101010101" pitchFamily="2" charset="-122"/>
              </a:rPr>
              <a:t>例 </a:t>
            </a:r>
            <a:r>
              <a:rPr lang="zh-CN" altLang="en-US" dirty="0">
                <a:latin typeface="黑体" panose="02010609060101010101" pitchFamily="2" charset="-122"/>
                <a:ea typeface="黑体" panose="02010609060101010101" pitchFamily="2" charset="-122"/>
              </a:rPr>
              <a:t>宇宙飞船自主控制</a:t>
            </a:r>
          </a:p>
          <a:p>
            <a:pPr lvl="0" algn="just" eaLnBrk="1" hangingPunct="1"/>
            <a:r>
              <a:rPr lang="zh-CN" altLang="en-US" dirty="0">
                <a:latin typeface="黑体" panose="02010609060101010101" pitchFamily="2" charset="-122"/>
                <a:ea typeface="黑体" panose="02010609060101010101" pitchFamily="2" charset="-122"/>
              </a:rPr>
              <a:t>1998年10月24日，宇宙飞船深空1号从</a:t>
            </a:r>
            <a:r>
              <a:rPr lang="en-US" altLang="zh-CN" dirty="0">
                <a:latin typeface="黑体" panose="02010609060101010101" pitchFamily="2" charset="-122"/>
                <a:ea typeface="黑体" panose="02010609060101010101" pitchFamily="2" charset="-122"/>
              </a:rPr>
              <a:t>Canaveral</a:t>
            </a:r>
            <a:r>
              <a:rPr lang="zh-CN" altLang="en-US" dirty="0">
                <a:latin typeface="黑体" panose="02010609060101010101" pitchFamily="2" charset="-122"/>
                <a:ea typeface="黑体" panose="02010609060101010101" pitchFamily="2" charset="-122"/>
              </a:rPr>
              <a:t>角发射升空。</a:t>
            </a:r>
          </a:p>
          <a:p>
            <a:pPr lvl="0" algn="just" eaLnBrk="1" hangingPunct="1"/>
            <a:r>
              <a:rPr lang="zh-CN" altLang="en-US" dirty="0">
                <a:latin typeface="黑体" panose="02010609060101010101" pitchFamily="2" charset="-122"/>
                <a:ea typeface="黑体" panose="02010609060101010101" pitchFamily="2" charset="-122"/>
              </a:rPr>
              <a:t>飞行的目的是测试12项先进的高风险技术。飞行的成功使其使命延长，深空1号最终在2001年12月18日退役。</a:t>
            </a:r>
          </a:p>
          <a:p>
            <a:pPr lvl="0" algn="just" eaLnBrk="1" hangingPunct="1"/>
            <a:r>
              <a:rPr lang="zh-CN" altLang="en-US" dirty="0">
                <a:latin typeface="黑体" panose="02010609060101010101" pitchFamily="2" charset="-122"/>
                <a:ea typeface="黑体" panose="02010609060101010101" pitchFamily="2" charset="-122"/>
              </a:rPr>
              <a:t>深空1号上的软件实验象征着向将来宇宙飞船的自主控制前进了一大步。</a:t>
            </a:r>
          </a:p>
          <a:p>
            <a:pPr lvl="0" algn="just" eaLnBrk="1" hangingPunct="1"/>
            <a:r>
              <a:rPr lang="zh-CN" altLang="en-US" dirty="0">
                <a:latin typeface="黑体" panose="02010609060101010101" pitchFamily="2" charset="-122"/>
                <a:ea typeface="黑体" panose="02010609060101010101" pitchFamily="2" charset="-122"/>
              </a:rPr>
              <a:t>该软件就是称为远程代理(</a:t>
            </a:r>
            <a:r>
              <a:rPr lang="en-US" altLang="zh-CN" dirty="0">
                <a:latin typeface="黑体" panose="02010609060101010101" pitchFamily="2" charset="-122"/>
                <a:ea typeface="黑体" panose="02010609060101010101" pitchFamily="2" charset="-122"/>
              </a:rPr>
              <a:t>RA，remote agent)</a:t>
            </a:r>
            <a:r>
              <a:rPr lang="zh-CN" altLang="en-US" dirty="0">
                <a:latin typeface="黑体" panose="02010609060101010101" pitchFamily="2" charset="-122"/>
                <a:ea typeface="黑体" panose="02010609060101010101" pitchFamily="2" charset="-122"/>
              </a:rPr>
              <a:t>的一个人工智能系统，它能够规划和控制宇宙飞船的活动。</a:t>
            </a:r>
          </a:p>
          <a:p>
            <a:pPr lvl="0" eaLnBrk="1" hangingPunct="1"/>
            <a:endParaRPr lang="zh-CN" altLang="en-US" dirty="0"/>
          </a:p>
        </p:txBody>
      </p:sp>
    </p:spTree>
    <p:extLst>
      <p:ext uri="{BB962C8B-B14F-4D97-AF65-F5344CB8AC3E}">
        <p14:creationId xmlns:p14="http://schemas.microsoft.com/office/powerpoint/2010/main" val="2393037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106</a:t>
            </a:fld>
            <a:endParaRPr lang="zh-CN" altLang="en-US" sz="1200" dirty="0"/>
          </a:p>
        </p:txBody>
      </p:sp>
      <p:sp>
        <p:nvSpPr>
          <p:cNvPr id="144387" name="Rectangle 2"/>
          <p:cNvSpPr>
            <a:spLocks noGrp="1" noRot="1" noChangeAspect="1" noTextEdit="1"/>
          </p:cNvSpPr>
          <p:nvPr>
            <p:ph type="sldImg"/>
          </p:nvPr>
        </p:nvSpPr>
        <p:spPr/>
      </p:sp>
      <p:sp>
        <p:nvSpPr>
          <p:cNvPr id="144388" name="Rectangle 3"/>
          <p:cNvSpPr>
            <a:spLocks noGrp="1"/>
          </p:cNvSpPr>
          <p:nvPr>
            <p:ph type="body" idx="1"/>
          </p:nvPr>
        </p:nvSpPr>
        <p:spPr/>
        <p:txBody>
          <a:bodyPr wrap="square" lIns="91440" tIns="45720" rIns="91440" bIns="45720" anchor="t"/>
          <a:lstStyle/>
          <a:p>
            <a:pPr lvl="0" eaLnBrk="1" hangingPunct="1"/>
            <a:r>
              <a:rPr lang="zh-CN" altLang="en-US" dirty="0"/>
              <a:t>“大狗”项目由美国国防部高级研究计划署</a:t>
            </a:r>
            <a:r>
              <a:rPr lang="en-US" altLang="zh-CN" dirty="0"/>
              <a:t>(DARPA)</a:t>
            </a:r>
            <a:r>
              <a:rPr lang="zh-CN" altLang="en-US" dirty="0"/>
              <a:t>资助，该机构希望它可以在那些军车难以出入的险要地段助士兵一臂之力。“大狗”由美国波士顿动力公司研制，在不远的将来，它们将被派驻美军，在战场上为士兵运送弹药、食物和其他物品。</a:t>
            </a:r>
          </a:p>
        </p:txBody>
      </p:sp>
    </p:spTree>
    <p:extLst>
      <p:ext uri="{BB962C8B-B14F-4D97-AF65-F5344CB8AC3E}">
        <p14:creationId xmlns:p14="http://schemas.microsoft.com/office/powerpoint/2010/main" val="3445876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111</a:t>
            </a:fld>
            <a:endParaRPr lang="zh-CN" altLang="en-US" sz="1200" dirty="0"/>
          </a:p>
        </p:txBody>
      </p:sp>
      <p:sp>
        <p:nvSpPr>
          <p:cNvPr id="145411" name="Rectangle 2"/>
          <p:cNvSpPr>
            <a:spLocks noGrp="1" noRot="1" noChangeAspect="1" noTextEdit="1"/>
          </p:cNvSpPr>
          <p:nvPr>
            <p:ph type="sldImg"/>
          </p:nvPr>
        </p:nvSpPr>
        <p:spPr/>
      </p:sp>
      <p:sp>
        <p:nvSpPr>
          <p:cNvPr id="145412" name="Rectangle 3"/>
          <p:cNvSpPr>
            <a:spLocks noGrp="1"/>
          </p:cNvSpPr>
          <p:nvPr>
            <p:ph type="body" idx="1"/>
          </p:nvPr>
        </p:nvSpPr>
        <p:spPr/>
        <p:txBody>
          <a:bodyPr wrap="square" lIns="91440" tIns="45720" rIns="91440" bIns="45720" anchor="t"/>
          <a:lstStyle/>
          <a:p>
            <a:pPr lvl="0" algn="just" eaLnBrk="1" hangingPunct="1"/>
            <a:r>
              <a:rPr lang="en-US" altLang="zh-CN" dirty="0">
                <a:latin typeface="黑体" panose="02010609060101010101" pitchFamily="2" charset="-122"/>
                <a:ea typeface="黑体" panose="02010609060101010101" pitchFamily="2" charset="-122"/>
              </a:rPr>
              <a:t>Agent</a:t>
            </a:r>
            <a:r>
              <a:rPr lang="zh-CN" altLang="en-US" dirty="0">
                <a:latin typeface="黑体" panose="02010609060101010101" pitchFamily="2" charset="-122"/>
                <a:ea typeface="黑体" panose="02010609060101010101" pitchFamily="2" charset="-122"/>
              </a:rPr>
              <a:t>和</a:t>
            </a:r>
            <a:r>
              <a:rPr lang="en-US" altLang="zh-CN" dirty="0">
                <a:latin typeface="黑体" panose="02010609060101010101" pitchFamily="2" charset="-122"/>
                <a:ea typeface="黑体" panose="02010609060101010101" pitchFamily="2" charset="-122"/>
              </a:rPr>
              <a:t>MAS</a:t>
            </a:r>
            <a:r>
              <a:rPr lang="zh-CN" altLang="en-US" dirty="0">
                <a:latin typeface="黑体" panose="02010609060101010101" pitchFamily="2" charset="-122"/>
                <a:ea typeface="黑体" panose="02010609060101010101" pitchFamily="2" charset="-122"/>
              </a:rPr>
              <a:t>的研究包括</a:t>
            </a:r>
            <a:r>
              <a:rPr lang="en-US" altLang="zh-CN" dirty="0">
                <a:latin typeface="黑体" panose="02010609060101010101" pitchFamily="2" charset="-122"/>
                <a:ea typeface="黑体" panose="02010609060101010101" pitchFamily="2" charset="-122"/>
              </a:rPr>
              <a:t>Agent</a:t>
            </a:r>
            <a:r>
              <a:rPr lang="zh-CN" altLang="en-US" dirty="0">
                <a:latin typeface="黑体" panose="02010609060101010101" pitchFamily="2" charset="-122"/>
                <a:ea typeface="黑体" panose="02010609060101010101" pitchFamily="2" charset="-122"/>
              </a:rPr>
              <a:t>和</a:t>
            </a:r>
            <a:r>
              <a:rPr lang="en-US" altLang="zh-CN" dirty="0">
                <a:latin typeface="黑体" panose="02010609060101010101" pitchFamily="2" charset="-122"/>
                <a:ea typeface="黑体" panose="02010609060101010101" pitchFamily="2" charset="-122"/>
              </a:rPr>
              <a:t>MAS</a:t>
            </a:r>
            <a:r>
              <a:rPr lang="zh-CN" altLang="en-US" dirty="0">
                <a:latin typeface="黑体" panose="02010609060101010101" pitchFamily="2" charset="-122"/>
                <a:ea typeface="黑体" panose="02010609060101010101" pitchFamily="2" charset="-122"/>
              </a:rPr>
              <a:t>理论、体系结构、语言、合作与协调、通信和交互技术、</a:t>
            </a:r>
            <a:r>
              <a:rPr lang="en-US" altLang="zh-CN" dirty="0">
                <a:latin typeface="黑体" panose="02010609060101010101" pitchFamily="2" charset="-122"/>
                <a:ea typeface="黑体" panose="02010609060101010101" pitchFamily="2" charset="-122"/>
              </a:rPr>
              <a:t>MAS</a:t>
            </a:r>
            <a:r>
              <a:rPr lang="zh-CN" altLang="en-US" dirty="0">
                <a:latin typeface="黑体" panose="02010609060101010101" pitchFamily="2" charset="-122"/>
                <a:ea typeface="黑体" panose="02010609060101010101" pitchFamily="2" charset="-122"/>
              </a:rPr>
              <a:t>学习和应用等。</a:t>
            </a:r>
          </a:p>
          <a:p>
            <a:pPr lvl="0" algn="just" eaLnBrk="1" hangingPunct="1"/>
            <a:r>
              <a:rPr lang="en-US" altLang="zh-CN" dirty="0">
                <a:latin typeface="黑体" panose="02010609060101010101" pitchFamily="2" charset="-122"/>
                <a:ea typeface="黑体" panose="02010609060101010101" pitchFamily="2" charset="-122"/>
              </a:rPr>
              <a:t>MAS</a:t>
            </a:r>
            <a:r>
              <a:rPr lang="zh-CN" altLang="en-US" dirty="0">
                <a:latin typeface="黑体" panose="02010609060101010101" pitchFamily="2" charset="-122"/>
                <a:ea typeface="黑体" panose="02010609060101010101" pitchFamily="2" charset="-122"/>
              </a:rPr>
              <a:t>已在自动驾驶、机器人导航、机场管理、电力管理和信息检索等方面得到应用。</a:t>
            </a:r>
          </a:p>
          <a:p>
            <a:pPr lvl="0" eaLnBrk="1" hangingPunct="1"/>
            <a:endParaRPr lang="zh-CN" altLang="en-US" dirty="0"/>
          </a:p>
        </p:txBody>
      </p:sp>
    </p:spTree>
    <p:extLst>
      <p:ext uri="{BB962C8B-B14F-4D97-AF65-F5344CB8AC3E}">
        <p14:creationId xmlns:p14="http://schemas.microsoft.com/office/powerpoint/2010/main" val="25872187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112</a:t>
            </a:fld>
            <a:endParaRPr lang="zh-CN" altLang="en-US" sz="1200" dirty="0"/>
          </a:p>
        </p:txBody>
      </p:sp>
      <p:sp>
        <p:nvSpPr>
          <p:cNvPr id="146435" name="Rectangle 2"/>
          <p:cNvSpPr>
            <a:spLocks noGrp="1" noRot="1" noChangeAspect="1" noTextEdit="1"/>
          </p:cNvSpPr>
          <p:nvPr>
            <p:ph type="sldImg"/>
          </p:nvPr>
        </p:nvSpPr>
        <p:spPr/>
      </p:sp>
      <p:sp>
        <p:nvSpPr>
          <p:cNvPr id="146436"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知识获取是知识信息处理的关键问题之一。</a:t>
            </a:r>
          </a:p>
          <a:p>
            <a:pPr lvl="0" algn="just" eaLnBrk="1" hangingPunct="1"/>
            <a:r>
              <a:rPr lang="zh-CN" altLang="en-US" dirty="0">
                <a:latin typeface="黑体" panose="02010609060101010101" pitchFamily="2" charset="-122"/>
                <a:ea typeface="黑体" panose="02010609060101010101" pitchFamily="2" charset="-122"/>
              </a:rPr>
              <a:t>数据挖掘和知识发现是20世纪90年代初期新崛起的一个活跃的研究领域。</a:t>
            </a:r>
          </a:p>
        </p:txBody>
      </p:sp>
    </p:spTree>
    <p:extLst>
      <p:ext uri="{BB962C8B-B14F-4D97-AF65-F5344CB8AC3E}">
        <p14:creationId xmlns:p14="http://schemas.microsoft.com/office/powerpoint/2010/main" val="660109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113</a:t>
            </a:fld>
            <a:endParaRPr lang="zh-CN" altLang="en-US" sz="1200" dirty="0"/>
          </a:p>
        </p:txBody>
      </p:sp>
      <p:sp>
        <p:nvSpPr>
          <p:cNvPr id="147459" name="Rectangle 2"/>
          <p:cNvSpPr>
            <a:spLocks noGrp="1" noRot="1" noChangeAspect="1" noTextEdit="1"/>
          </p:cNvSpPr>
          <p:nvPr>
            <p:ph type="sldImg"/>
          </p:nvPr>
        </p:nvSpPr>
        <p:spPr/>
      </p:sp>
      <p:sp>
        <p:nvSpPr>
          <p:cNvPr id="147460"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大规模数据库和互联网的迅速增长，使人们对数据库的应用提出新的要求。</a:t>
            </a:r>
          </a:p>
          <a:p>
            <a:pPr lvl="0" algn="just" eaLnBrk="1" hangingPunct="1"/>
            <a:r>
              <a:rPr lang="zh-CN" altLang="en-US" dirty="0">
                <a:latin typeface="黑体" panose="02010609060101010101" pitchFamily="2" charset="-122"/>
                <a:ea typeface="黑体" panose="02010609060101010101" pitchFamily="2" charset="-122"/>
              </a:rPr>
              <a:t>仅用查询检索已不能提取数据中有利于用户实现其目标的结论性信息。数据库中所包含的大量知识无法得到充分的发掘与利用，会造成信息的浪费，并产生大量的数据垃圾。</a:t>
            </a:r>
          </a:p>
          <a:p>
            <a:pPr lvl="0" algn="just" eaLnBrk="1" hangingPunct="1"/>
            <a:r>
              <a:rPr lang="zh-CN" altLang="en-US" dirty="0">
                <a:solidFill>
                  <a:schemeClr val="folHlink"/>
                </a:solidFill>
                <a:latin typeface="黑体" panose="02010609060101010101" pitchFamily="2" charset="-122"/>
                <a:ea typeface="黑体" panose="02010609060101010101" pitchFamily="2" charset="-122"/>
              </a:rPr>
              <a:t>数据挖掘和知识发现</a:t>
            </a:r>
            <a:r>
              <a:rPr lang="zh-CN" altLang="en-US" dirty="0">
                <a:latin typeface="黑体" panose="02010609060101010101" pitchFamily="2" charset="-122"/>
                <a:ea typeface="黑体" panose="02010609060101010101" pitchFamily="2" charset="-122"/>
              </a:rPr>
              <a:t>能够自动处理数据库中大量的原始数据，抽取出具有必然性的、富有意义的模式，成为有助于人们实现其目标的知识，找出人们对所需问题的解答。</a:t>
            </a:r>
          </a:p>
        </p:txBody>
      </p:sp>
    </p:spTree>
    <p:extLst>
      <p:ext uri="{BB962C8B-B14F-4D97-AF65-F5344CB8AC3E}">
        <p14:creationId xmlns:p14="http://schemas.microsoft.com/office/powerpoint/2010/main" val="1255300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116</a:t>
            </a:fld>
            <a:endParaRPr lang="zh-CN" altLang="en-US" sz="1200" dirty="0"/>
          </a:p>
        </p:txBody>
      </p:sp>
      <p:sp>
        <p:nvSpPr>
          <p:cNvPr id="148483" name="Rectangle 2"/>
          <p:cNvSpPr>
            <a:spLocks noGrp="1" noRot="1" noChangeAspect="1" noTextEdit="1"/>
          </p:cNvSpPr>
          <p:nvPr>
            <p:ph type="sldImg"/>
          </p:nvPr>
        </p:nvSpPr>
        <p:spPr/>
      </p:sp>
      <p:sp>
        <p:nvSpPr>
          <p:cNvPr id="148484"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人工生命所研究的人造系统能够演示具有自然生命系统特征的行为，在</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生命之所能</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life as it could be)</a:t>
            </a:r>
            <a:r>
              <a:rPr lang="zh-CN" altLang="en-US" dirty="0">
                <a:latin typeface="黑体" panose="02010609060101010101" pitchFamily="2" charset="-122"/>
                <a:ea typeface="黑体" panose="02010609060101010101" pitchFamily="2" charset="-122"/>
              </a:rPr>
              <a:t>的广阔范围内深入研究</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生命之所知</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life as we know it）</a:t>
            </a:r>
            <a:r>
              <a:rPr lang="zh-CN" altLang="en-US" dirty="0">
                <a:latin typeface="黑体" panose="02010609060101010101" pitchFamily="2" charset="-122"/>
                <a:ea typeface="黑体" panose="02010609060101010101" pitchFamily="2" charset="-122"/>
              </a:rPr>
              <a:t>的实质。 </a:t>
            </a:r>
          </a:p>
          <a:p>
            <a:pPr lvl="0" eaLnBrk="1" hangingPunct="1"/>
            <a:endParaRPr lang="zh-CN" altLang="en-US" dirty="0"/>
          </a:p>
        </p:txBody>
      </p:sp>
    </p:spTree>
    <p:extLst>
      <p:ext uri="{BB962C8B-B14F-4D97-AF65-F5344CB8AC3E}">
        <p14:creationId xmlns:p14="http://schemas.microsoft.com/office/powerpoint/2010/main" val="30935635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p:sp>
      <p:sp>
        <p:nvSpPr>
          <p:cNvPr id="149507" name="备注占位符 2"/>
          <p:cNvSpPr>
            <a:spLocks noGrp="1"/>
          </p:cNvSpPr>
          <p:nvPr>
            <p:ph type="body" idx="1"/>
          </p:nvPr>
        </p:nvSpPr>
        <p:spPr/>
        <p:txBody>
          <a:bodyPr wrap="square" lIns="91440" tIns="45720" rIns="91440" bIns="45720" anchor="t"/>
          <a:lstStyle/>
          <a:p>
            <a:pPr lvl="0"/>
            <a:r>
              <a:rPr lang="zh-CN" altLang="zh-CN" dirty="0"/>
              <a:t>计算机科学及人工智能实验室</a:t>
            </a:r>
            <a:endParaRPr lang="zh-CN" altLang="en-US" dirty="0"/>
          </a:p>
        </p:txBody>
      </p:sp>
      <p:sp>
        <p:nvSpPr>
          <p:cNvPr id="149508" name="灯片编号占位符 3"/>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118</a:t>
            </a:fld>
            <a:endParaRPr lang="zh-CN" altLang="en-US" sz="1200" dirty="0"/>
          </a:p>
        </p:txBody>
      </p:sp>
    </p:spTree>
    <p:extLst>
      <p:ext uri="{BB962C8B-B14F-4D97-AF65-F5344CB8AC3E}">
        <p14:creationId xmlns:p14="http://schemas.microsoft.com/office/powerpoint/2010/main" val="23826683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《Computing Machinery and Intelligence》(《</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计算机器和智能</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p>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计算机科学之父艾伦</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图灵</a:t>
            </a:r>
            <a:endParaRPr lang="zh-CN" altLang="en-US" dirty="0"/>
          </a:p>
        </p:txBody>
      </p:sp>
    </p:spTree>
    <p:extLst>
      <p:ext uri="{BB962C8B-B14F-4D97-AF65-F5344CB8AC3E}">
        <p14:creationId xmlns:p14="http://schemas.microsoft.com/office/powerpoint/2010/main" val="2966980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49635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9</a:t>
            </a:fld>
            <a:endParaRPr lang="zh-CN" altLang="en-US" sz="1200" dirty="0"/>
          </a:p>
        </p:txBody>
      </p:sp>
      <p:sp>
        <p:nvSpPr>
          <p:cNvPr id="13107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fld id="{9A0DB2DC-4C9A-4742-B13C-FB6460FD3503}" type="slidenum">
              <a:rPr lang="en-US" altLang="zh-CN" sz="1200" dirty="0">
                <a:latin typeface="Arial" panose="020B0604020202020204" pitchFamily="34" charset="0"/>
              </a:rPr>
              <a:t>9</a:t>
            </a:fld>
            <a:endParaRPr lang="en-US" altLang="zh-CN" sz="1200" dirty="0">
              <a:latin typeface="Arial" panose="020B0604020202020204" pitchFamily="34" charset="0"/>
            </a:endParaRPr>
          </a:p>
        </p:txBody>
      </p:sp>
      <p:sp>
        <p:nvSpPr>
          <p:cNvPr id="131076" name="Rectangle 2"/>
          <p:cNvSpPr>
            <a:spLocks noGrp="1" noRot="1" noChangeAspect="1" noTextEdit="1"/>
          </p:cNvSpPr>
          <p:nvPr>
            <p:ph type="sldImg"/>
          </p:nvPr>
        </p:nvSpPr>
        <p:spPr/>
      </p:sp>
      <p:sp>
        <p:nvSpPr>
          <p:cNvPr id="131077" name="Rectangle 3"/>
          <p:cNvSpPr>
            <a:spLocks noGrp="1"/>
          </p:cNvSpPr>
          <p:nvPr>
            <p:ph type="body" idx="1"/>
          </p:nvPr>
        </p:nvSpPr>
        <p:spPr>
          <a:xfrm>
            <a:off x="685800" y="4343400"/>
            <a:ext cx="5486400" cy="4114800"/>
          </a:xfrm>
        </p:spPr>
        <p:txBody>
          <a:bodyPr wrap="square" lIns="91440" tIns="45720" rIns="91440" bIns="45720" anchor="t"/>
          <a:lstStyle/>
          <a:p>
            <a:pPr lvl="0" eaLnBrk="1" hangingPunct="1"/>
            <a:endParaRPr lang="zh-CN" altLang="zh-CN" dirty="0"/>
          </a:p>
        </p:txBody>
      </p:sp>
    </p:spTree>
    <p:extLst>
      <p:ext uri="{BB962C8B-B14F-4D97-AF65-F5344CB8AC3E}">
        <p14:creationId xmlns:p14="http://schemas.microsoft.com/office/powerpoint/2010/main" val="863053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10</a:t>
            </a:fld>
            <a:endParaRPr lang="zh-CN" altLang="en-US" sz="1200" dirty="0"/>
          </a:p>
        </p:txBody>
      </p:sp>
      <p:sp>
        <p:nvSpPr>
          <p:cNvPr id="132099" name="Rectangle 2"/>
          <p:cNvSpPr>
            <a:spLocks noGrp="1" noRot="1" noChangeAspect="1" noTextEdit="1"/>
          </p:cNvSpPr>
          <p:nvPr>
            <p:ph type="sldImg"/>
          </p:nvPr>
        </p:nvSpPr>
        <p:spPr/>
      </p:sp>
      <p:sp>
        <p:nvSpPr>
          <p:cNvPr id="132100" name="Rectangle 3"/>
          <p:cNvSpPr>
            <a:spLocks noGrp="1"/>
          </p:cNvSpPr>
          <p:nvPr>
            <p:ph type="body" idx="1"/>
          </p:nvPr>
        </p:nvSpPr>
        <p:spPr/>
        <p:txBody>
          <a:bodyPr wrap="square" lIns="91440" tIns="45720" rIns="91440" bIns="45720" anchor="t"/>
          <a:lstStyle/>
          <a:p>
            <a:pPr lvl="0" algn="just" eaLnBrk="1" hangingPunct="1"/>
            <a:r>
              <a:rPr lang="zh-CN" altLang="en-US" dirty="0">
                <a:latin typeface="黑体" panose="02010609060101010101" pitchFamily="2" charset="-122"/>
                <a:ea typeface="黑体" panose="02010609060101010101" pitchFamily="2" charset="-122"/>
              </a:rPr>
              <a:t>现代计算机的发展已能够存储极其大量的信息，进行快速信息处理，软件功能和硬件实现均取得长足进步，使人工智能获得进一步的应用。</a:t>
            </a:r>
          </a:p>
          <a:p>
            <a:pPr lvl="0" algn="just" eaLnBrk="1" hangingPunct="1"/>
            <a:r>
              <a:rPr lang="zh-CN" altLang="en-US" dirty="0">
                <a:latin typeface="黑体" panose="02010609060101010101" pitchFamily="2" charset="-122"/>
                <a:ea typeface="黑体" panose="02010609060101010101" pitchFamily="2" charset="-122"/>
              </a:rPr>
              <a:t>人类智能伴随着人类活动时时处处存在。</a:t>
            </a:r>
          </a:p>
        </p:txBody>
      </p:sp>
    </p:spTree>
    <p:extLst>
      <p:ext uri="{BB962C8B-B14F-4D97-AF65-F5344CB8AC3E}">
        <p14:creationId xmlns:p14="http://schemas.microsoft.com/office/powerpoint/2010/main" val="2039958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9691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美国科学家麦卡洛克</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kern="1200" dirty="0" err="1" smtClean="0">
                <a:solidFill>
                  <a:schemeClr val="tx1"/>
                </a:solidFill>
                <a:effectLst/>
                <a:latin typeface="Times New Roman" panose="02020603050405020304" pitchFamily="18" charset="0"/>
                <a:ea typeface="宋体" panose="02010600030101010101" pitchFamily="2" charset="-122"/>
                <a:cs typeface="+mn-cs"/>
              </a:rPr>
              <a:t>W.S.McCulloch</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首先研制出第一个称为“</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NP</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模型”的人工神经细胞模型</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开创了人工神经网络的研究。</a:t>
            </a:r>
            <a:endPar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 “控制论之父”</a:t>
            </a:r>
            <a:r>
              <a:rPr kumimoji="1"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诺伯特</a:t>
            </a:r>
            <a:r>
              <a:rPr kumimoji="1"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维纳（</a:t>
            </a:r>
            <a:r>
              <a:rPr kumimoji="1"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Norbert Wiener</a:t>
            </a:r>
            <a:r>
              <a:rPr kumimoji="1"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1896-1964</a:t>
            </a:r>
            <a:r>
              <a:rPr kumimoji="1"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在</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1948</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年出版的</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控制论</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r>
              <a:rPr kumimoji="1" lang="en-US" altLang="zh-CN" sz="1200" b="0" i="0" kern="1200" dirty="0" smtClean="0">
                <a:solidFill>
                  <a:schemeClr val="tx1"/>
                </a:solidFill>
                <a:effectLst/>
                <a:latin typeface="Times New Roman" panose="02020603050405020304" pitchFamily="18" charset="0"/>
                <a:ea typeface="宋体" panose="02010600030101010101" pitchFamily="2" charset="-122"/>
                <a:cs typeface="+mn-cs"/>
              </a:rPr>
              <a:t>Cybernetics”</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）一书，</a:t>
            </a:r>
            <a:r>
              <a:rPr kumimoji="1"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开创了一个全新的学科“控制科学”（</a:t>
            </a:r>
            <a:r>
              <a:rPr kumimoji="1" lang="en-US" altLang="zh-CN" sz="1200" b="1" i="0" kern="1200" dirty="0" smtClean="0">
                <a:solidFill>
                  <a:schemeClr val="tx1"/>
                </a:solidFill>
                <a:effectLst/>
                <a:latin typeface="Times New Roman" panose="02020603050405020304" pitchFamily="18" charset="0"/>
                <a:ea typeface="宋体" panose="02010600030101010101" pitchFamily="2" charset="-122"/>
                <a:cs typeface="+mn-cs"/>
              </a:rPr>
              <a:t>Control Science</a:t>
            </a:r>
            <a:r>
              <a:rPr kumimoji="1" lang="zh-CN" altLang="en-US" sz="1200" b="1" i="0" kern="1200" dirty="0" smtClean="0">
                <a:solidFill>
                  <a:schemeClr val="tx1"/>
                </a:solidFill>
                <a:effectLst/>
                <a:latin typeface="Times New Roman" panose="02020603050405020304" pitchFamily="18" charset="0"/>
                <a:ea typeface="宋体" panose="02010600030101010101" pitchFamily="2" charset="-122"/>
                <a:cs typeface="+mn-cs"/>
              </a:rPr>
              <a:t>），也开创了人工智能中的行为主义学派</a:t>
            </a:r>
            <a:r>
              <a:rPr kumimoji="1" lang="zh-CN" altLang="en-US" sz="1200" b="0" i="0" kern="1200" dirty="0" smtClean="0">
                <a:solidFill>
                  <a:schemeClr val="tx1"/>
                </a:solidFill>
                <a:effectLst/>
                <a:latin typeface="Times New Roman" panose="02020603050405020304" pitchFamily="18" charset="0"/>
                <a:ea typeface="宋体" panose="02010600030101010101" pitchFamily="2" charset="-122"/>
                <a:cs typeface="+mn-cs"/>
              </a:rPr>
              <a:t>。</a:t>
            </a:r>
            <a:endParaRPr lang="zh-CN" altLang="en-US" dirty="0"/>
          </a:p>
        </p:txBody>
      </p:sp>
    </p:spTree>
    <p:extLst>
      <p:ext uri="{BB962C8B-B14F-4D97-AF65-F5344CB8AC3E}">
        <p14:creationId xmlns:p14="http://schemas.microsoft.com/office/powerpoint/2010/main" val="1622584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eaLnBrk="1" hangingPunct="1">
              <a:spcBef>
                <a:spcPct val="50000"/>
              </a:spcBef>
              <a:defRPr/>
            </a:pPr>
            <a:r>
              <a:rPr lang="zh-CN" altLang="en-US" dirty="0" smtClean="0"/>
              <a:t>亚里斯多德（公元前</a:t>
            </a:r>
            <a:r>
              <a:rPr lang="en-US" altLang="zh-CN" dirty="0" smtClean="0"/>
              <a:t>384—322</a:t>
            </a:r>
            <a:r>
              <a:rPr lang="zh-CN" altLang="en-US" dirty="0" smtClean="0"/>
              <a:t>）：古希腊伟大的哲学家和思想家，创立了演绎法。他提出的三段论至今仍然是</a:t>
            </a:r>
            <a:r>
              <a:rPr lang="zh-CN" altLang="en-US" b="1" dirty="0" smtClean="0"/>
              <a:t>演绎推理</a:t>
            </a:r>
            <a:r>
              <a:rPr lang="zh-CN" altLang="en-US" dirty="0" smtClean="0"/>
              <a:t>的最基本出发点。</a:t>
            </a:r>
            <a:endParaRPr lang="zh-CN" altLang="en-US" dirty="0"/>
          </a:p>
        </p:txBody>
      </p:sp>
    </p:spTree>
    <p:extLst>
      <p:ext uri="{BB962C8B-B14F-4D97-AF65-F5344CB8AC3E}">
        <p14:creationId xmlns:p14="http://schemas.microsoft.com/office/powerpoint/2010/main" val="4226898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txBox="1">
            <a:spLocks noGrp="1"/>
          </p:cNvSpPr>
          <p:nvPr>
            <p:ph type="sldNum" sz="quarter"/>
          </p:nvPr>
        </p:nvSpPr>
        <p:spPr>
          <a:xfrm>
            <a:off x="3886200" y="8686800"/>
            <a:ext cx="2971800" cy="457200"/>
          </a:xfrm>
          <a:prstGeom prst="rect">
            <a:avLst/>
          </a:prstGeom>
          <a:noFill/>
          <a:ln w="9525">
            <a:noFill/>
          </a:ln>
        </p:spPr>
        <p:txBody>
          <a:bodyPr anchor="b"/>
          <a:lstStyle/>
          <a:p>
            <a:pPr lvl="0" algn="r" eaLnBrk="1" hangingPunct="1"/>
            <a:fld id="{9A0DB2DC-4C9A-4742-B13C-FB6460FD3503}" type="slidenum">
              <a:rPr lang="zh-CN" altLang="en-US" sz="1200" dirty="0"/>
              <a:t>19</a:t>
            </a:fld>
            <a:endParaRPr lang="zh-CN" altLang="en-US" sz="1200" dirty="0"/>
          </a:p>
        </p:txBody>
      </p:sp>
      <p:sp>
        <p:nvSpPr>
          <p:cNvPr id="133123" name="Rectangle 2"/>
          <p:cNvSpPr>
            <a:spLocks noGrp="1" noRot="1" noChangeAspect="1" noTextEdit="1"/>
          </p:cNvSpPr>
          <p:nvPr>
            <p:ph type="sldImg"/>
          </p:nvPr>
        </p:nvSpPr>
        <p:spPr/>
      </p:sp>
      <p:sp>
        <p:nvSpPr>
          <p:cNvPr id="133124" name="Rectangle 3"/>
          <p:cNvSpPr>
            <a:spLocks noGrp="1"/>
          </p:cNvSpPr>
          <p:nvPr>
            <p:ph type="body" idx="1"/>
          </p:nvPr>
        </p:nvSpPr>
        <p:spPr/>
        <p:txBody>
          <a:bodyPr wrap="square" lIns="91440" tIns="45720" rIns="91440" bIns="45720" anchor="t"/>
          <a:lstStyle/>
          <a:p>
            <a:pPr lvl="0" eaLnBrk="1" hangingPunct="1"/>
            <a:r>
              <a:rPr lang="en-US" altLang="zh-CN" dirty="0"/>
              <a:t>Picture from http://</a:t>
            </a:r>
            <a:r>
              <a:rPr lang="en-US" altLang="zh-CN" dirty="0" smtClean="0"/>
              <a:t>www.fourmilab.ch/babbage/hpb1910.html</a:t>
            </a:r>
          </a:p>
          <a:p>
            <a:pPr lvl="0" eaLnBrk="1" hangingPunct="1"/>
            <a:r>
              <a:rPr lang="en-US" altLang="zh-CN" dirty="0" smtClean="0"/>
              <a:t>1834 </a:t>
            </a:r>
            <a:r>
              <a:rPr lang="zh-CN" altLang="en-US" dirty="0" smtClean="0"/>
              <a:t>年查尔斯巴贝奇的分析机，能自动完成各种类型数字计算</a:t>
            </a:r>
            <a:endParaRPr lang="en-US" altLang="zh-CN" dirty="0"/>
          </a:p>
        </p:txBody>
      </p:sp>
    </p:spTree>
    <p:extLst>
      <p:ext uri="{BB962C8B-B14F-4D97-AF65-F5344CB8AC3E}">
        <p14:creationId xmlns:p14="http://schemas.microsoft.com/office/powerpoint/2010/main" val="15419410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标题和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7772400" cy="899592"/>
          </a:xfrm>
          <a:prstGeom prst="rect">
            <a:avLst/>
          </a:prstGeom>
        </p:spPr>
        <p:txBody>
          <a:bodyPr/>
          <a:lstStyle>
            <a:lvl1pPr>
              <a:buNone/>
              <a:defRPr sz="3600">
                <a:solidFill>
                  <a:srgbClr val="C00000"/>
                </a:solidFil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67544" y="1268760"/>
            <a:ext cx="8280920" cy="5231432"/>
          </a:xfrm>
          <a:prstGeom prst="rect">
            <a:avLst/>
          </a:prstGeom>
        </p:spPr>
        <p:txBody>
          <a:bodyPr/>
          <a:lstStyle>
            <a:lvl1pPr indent="342000" algn="just" eaLnBrk="1" hangingPunct="1">
              <a:buClr>
                <a:srgbClr val="000070"/>
              </a:buClr>
              <a:buFont typeface="Wingdings" panose="05000000000000000000" charset="0"/>
              <a:buChar char="Ø"/>
              <a:defRPr sz="3200" b="1">
                <a:solidFill>
                  <a:schemeClr val="accent2">
                    <a:lumMod val="90000"/>
                    <a:lumOff val="10000"/>
                  </a:schemeClr>
                </a:solidFill>
                <a:latin typeface="+mn-lt"/>
                <a:ea typeface="黑体" panose="02010609060101010101" pitchFamily="49" charset="-122"/>
              </a:defRPr>
            </a:lvl1pPr>
            <a:lvl2pPr indent="342000" algn="just" eaLnBrk="1" hangingPunct="1">
              <a:buClr>
                <a:srgbClr val="0000B3"/>
              </a:buClr>
              <a:buFont typeface="Wingdings" panose="05000000000000000000" charset="0"/>
              <a:buChar char="Ø"/>
              <a:defRPr sz="2800" b="1">
                <a:solidFill>
                  <a:schemeClr val="accent2">
                    <a:lumMod val="75000"/>
                    <a:lumOff val="25000"/>
                  </a:schemeClr>
                </a:solidFill>
                <a:latin typeface="+mn-lt"/>
                <a:ea typeface="黑体" panose="02010609060101010101" pitchFamily="49" charset="-122"/>
              </a:defRPr>
            </a:lvl2pPr>
            <a:lvl3pPr indent="342000" algn="just" eaLnBrk="1" hangingPunct="1">
              <a:buClr>
                <a:srgbClr val="2222FF"/>
              </a:buClr>
              <a:buFont typeface="Wingdings" panose="05000000000000000000" charset="0"/>
              <a:buChar char="Ø"/>
              <a:defRPr sz="2400" b="1">
                <a:solidFill>
                  <a:schemeClr val="accent2">
                    <a:lumMod val="50000"/>
                    <a:lumOff val="50000"/>
                  </a:schemeClr>
                </a:solidFill>
                <a:latin typeface="+mn-lt"/>
                <a:ea typeface="黑体" panose="02010609060101010101" pitchFamily="49" charset="-122"/>
              </a:defRPr>
            </a:lvl3pPr>
            <a:lvl4pPr indent="342000" algn="just" eaLnBrk="1" hangingPunct="1">
              <a:buClr>
                <a:srgbClr val="9191FF"/>
              </a:buClr>
              <a:buFont typeface="Wingdings" panose="05000000000000000000" charset="0"/>
              <a:buChar char="Ø"/>
              <a:defRPr sz="2000" b="1">
                <a:latin typeface="+mn-lt"/>
                <a:ea typeface="黑体" panose="02010609060101010101" pitchFamily="49" charset="-122"/>
              </a:defRPr>
            </a:lvl4pPr>
            <a:lvl5pPr indent="342000" algn="just" eaLnBrk="1" hangingPunct="1">
              <a:buClr>
                <a:srgbClr val="9191FF"/>
              </a:buClr>
              <a:buFont typeface="Wingdings" panose="05000000000000000000" charset="0"/>
              <a:buChar char="Ø"/>
              <a:defRPr sz="1800" b="1">
                <a:latin typeface="+mn-lt"/>
                <a:ea typeface="黑体" panose="02010609060101010101"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p>
        </p:txBody>
      </p:sp>
      <p:sp>
        <p:nvSpPr>
          <p:cNvPr id="7"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buNone/>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Only" preserve="1">
  <p:cSld name="仅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379730"/>
            <a:ext cx="7772400" cy="1143000"/>
          </a:xfrm>
          <a:prstGeom prst="rect">
            <a:avLst/>
          </a:prstGeom>
        </p:spPr>
        <p:txBody>
          <a:bodyPr/>
          <a:lstStyle>
            <a:lvl1pPr>
              <a:buNone/>
              <a:defRPr>
                <a:solidFill>
                  <a:srgbClr val="C00000"/>
                </a:solidFill>
                <a:latin typeface="微软雅黑" panose="020B0503020204020204" charset="-122"/>
                <a:ea typeface="微软雅黑" panose="020B050302020402020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blank" preserve="1">
  <p:cSld name="空白">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85800" y="6235065"/>
            <a:ext cx="1905000" cy="457200"/>
          </a:xfrm>
          <a:prstGeom prst="rect">
            <a:avLst/>
          </a:prstGeom>
        </p:spPr>
        <p:txBody>
          <a:bodyPr/>
          <a:lstStyle>
            <a:lvl1pPr>
              <a:defRPr b="1">
                <a:solidFill>
                  <a:schemeClr val="accent2">
                    <a:lumMod val="50000"/>
                    <a:lumOff val="50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i="0" u="none" strike="noStrike" kern="1200" cap="none" spc="0" normalizeH="0" baseline="0" noProof="0">
              <a:ln>
                <a:noFill/>
              </a:ln>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a:xfrm>
            <a:off x="3124200" y="6235065"/>
            <a:ext cx="2895600" cy="457200"/>
          </a:xfrm>
          <a:prstGeom prst="rect">
            <a:avLst/>
          </a:prstGeom>
        </p:spPr>
        <p:txBody>
          <a:bodyPr/>
          <a:lstStyle>
            <a:lvl1pPr>
              <a:defRPr b="1">
                <a:solidFill>
                  <a:schemeClr val="accent2">
                    <a:lumMod val="50000"/>
                    <a:lumOff val="50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i="0" u="none" strike="noStrike" kern="1200" cap="none" spc="0" normalizeH="0" baseline="0" noProof="0">
                <a:ln>
                  <a:noFill/>
                </a:ln>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Tx" preserve="1">
  <p:cSld name="内容与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buNone/>
              <a:defRPr sz="20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273050"/>
            <a:ext cx="5111750" cy="5853113"/>
          </a:xfrm>
          <a:prstGeom prst="rect">
            <a:avLst/>
          </a:prstGeom>
        </p:spPr>
        <p:txBody>
          <a:bodyPr/>
          <a:lstStyle>
            <a:lvl1pPr>
              <a:buClr>
                <a:schemeClr val="accent2">
                  <a:lumMod val="90000"/>
                  <a:lumOff val="10000"/>
                </a:schemeClr>
              </a:buClr>
              <a:defRPr sz="3200"/>
            </a:lvl1pPr>
            <a:lvl2pPr>
              <a:buClr>
                <a:schemeClr val="accent2">
                  <a:lumMod val="90000"/>
                  <a:lumOff val="10000"/>
                </a:schemeClr>
              </a:buClr>
              <a:defRPr sz="2800"/>
            </a:lvl2pPr>
            <a:lvl3pPr>
              <a:buClr>
                <a:schemeClr val="accent2">
                  <a:lumMod val="90000"/>
                  <a:lumOff val="10000"/>
                </a:schemeClr>
              </a:buClr>
              <a:defRPr sz="2400"/>
            </a:lvl3pPr>
            <a:lvl4pPr>
              <a:buClr>
                <a:schemeClr val="accent2">
                  <a:lumMod val="90000"/>
                  <a:lumOff val="10000"/>
                </a:schemeClr>
              </a:buClr>
              <a:defRPr sz="2000"/>
            </a:lvl4pPr>
            <a:lvl5pPr>
              <a:buClr>
                <a:schemeClr val="accent2">
                  <a:lumMod val="90000"/>
                  <a:lumOff val="10000"/>
                </a:schemeClr>
              </a:buCl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buNone/>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a:prstGeom prst="rect">
            <a:avLst/>
          </a:prstGeo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endParaRPr kumimoji="1"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379730"/>
            <a:ext cx="7772400" cy="1143000"/>
          </a:xfrm>
          <a:prstGeom prst="rect">
            <a:avLst/>
          </a:prstGeom>
        </p:spPr>
        <p:txBody>
          <a:bodyPr/>
          <a:lstStyle>
            <a:lvl1pPr>
              <a:buNone/>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685800" y="1981200"/>
            <a:ext cx="7772400" cy="4114800"/>
          </a:xfrm>
          <a:prstGeom prst="rect">
            <a:avLst/>
          </a:prstGeom>
        </p:spPr>
        <p:txBody>
          <a:bodyPr vert="eaVert"/>
          <a:lstStyle>
            <a:lvl1pPr>
              <a:buClr>
                <a:schemeClr val="accent2">
                  <a:lumMod val="90000"/>
                  <a:lumOff val="10000"/>
                </a:schemeClr>
              </a:buClr>
              <a:defRPr/>
            </a:lvl1pPr>
            <a:lvl2pPr>
              <a:buClr>
                <a:schemeClr val="accent2">
                  <a:lumMod val="90000"/>
                  <a:lumOff val="10000"/>
                </a:schemeClr>
              </a:buClr>
              <a:defRPr/>
            </a:lvl2pPr>
            <a:lvl3pPr>
              <a:buClr>
                <a:schemeClr val="accent2">
                  <a:lumMod val="90000"/>
                  <a:lumOff val="10000"/>
                </a:schemeClr>
              </a:buClr>
              <a:defRPr/>
            </a:lvl3pPr>
            <a:lvl4pPr>
              <a:buClr>
                <a:schemeClr val="accent2">
                  <a:lumMod val="90000"/>
                  <a:lumOff val="10000"/>
                </a:schemeClr>
              </a:buClr>
              <a:defRPr/>
            </a:lvl4pPr>
            <a:lvl5pPr>
              <a:buClr>
                <a:schemeClr val="accent2">
                  <a:lumMod val="90000"/>
                  <a:lumOff val="10000"/>
                </a:schemeClr>
              </a:buCl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a:prstGeom prst="rect">
            <a:avLst/>
          </a:prstGeom>
        </p:spPr>
        <p:txBody>
          <a:bodyPr vert="eaVert"/>
          <a:lstStyle>
            <a:lvl1pPr>
              <a:buNone/>
              <a:defRPr/>
            </a:lvl1pPr>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685800" y="609600"/>
            <a:ext cx="5676900" cy="5486400"/>
          </a:xfrm>
          <a:prstGeom prst="rect">
            <a:avLst/>
          </a:prstGeom>
        </p:spPr>
        <p:txBody>
          <a:bodyPr vert="eaVert"/>
          <a:lstStyle>
            <a:lvl1pPr>
              <a:buClr>
                <a:schemeClr val="accent2">
                  <a:lumMod val="90000"/>
                  <a:lumOff val="10000"/>
                </a:schemeClr>
              </a:buClr>
              <a:defRPr/>
            </a:lvl1pPr>
            <a:lvl2pPr>
              <a:buClr>
                <a:schemeClr val="accent2">
                  <a:lumMod val="90000"/>
                  <a:lumOff val="10000"/>
                </a:schemeClr>
              </a:buClr>
              <a:defRPr/>
            </a:lvl2pPr>
            <a:lvl3pPr>
              <a:buClr>
                <a:schemeClr val="accent2">
                  <a:lumMod val="90000"/>
                  <a:lumOff val="10000"/>
                </a:schemeClr>
              </a:buClr>
              <a:defRPr/>
            </a:lvl3pPr>
            <a:lvl4pPr>
              <a:buClr>
                <a:schemeClr val="accent2">
                  <a:lumMod val="90000"/>
                  <a:lumOff val="10000"/>
                </a:schemeClr>
              </a:buClr>
              <a:defRPr/>
            </a:lvl4pPr>
            <a:lvl5pPr>
              <a:buClr>
                <a:schemeClr val="accent2">
                  <a:lumMod val="90000"/>
                  <a:lumOff val="10000"/>
                </a:schemeClr>
              </a:buCl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a:prstGeom prst="rect">
            <a:avLst/>
          </a:prstGeom>
        </p:spPr>
        <p:txBody>
          <a:bodyPr/>
          <a:lstStyle>
            <a:lvl1pPr>
              <a:buNone/>
              <a:defRPr>
                <a:solidFill>
                  <a:srgbClr val="C00000"/>
                </a:solidFill>
                <a:latin typeface="微软雅黑" panose="020B0503020204020204" charset="-122"/>
                <a:ea typeface="微软雅黑" panose="020B0503020204020204" charset="-122"/>
              </a:defRPr>
            </a:lvl1pPr>
          </a:lstStyle>
          <a:p>
            <a:r>
              <a:rPr lang="zh-CN" altLang="en-US" dirty="0" smtClean="0"/>
              <a:t>单击此处编辑母版标题样式</a:t>
            </a:r>
            <a:endParaRPr lang="zh-CN" altLang="en-US" dirty="0"/>
          </a:p>
        </p:txBody>
      </p:sp>
      <p:sp>
        <p:nvSpPr>
          <p:cNvPr id="3" name="文本占位符 2"/>
          <p:cNvSpPr>
            <a:spLocks noGrp="1"/>
          </p:cNvSpPr>
          <p:nvPr>
            <p:ph type="body" sz="half" idx="1"/>
          </p:nvPr>
        </p:nvSpPr>
        <p:spPr>
          <a:xfrm>
            <a:off x="685800" y="1981200"/>
            <a:ext cx="3810000" cy="4114800"/>
          </a:xfrm>
          <a:prstGeom prst="rect">
            <a:avLst/>
          </a:prstGeom>
        </p:spPr>
        <p:txBody>
          <a:bodyPr/>
          <a:lstStyle>
            <a:lvl1pPr>
              <a:buClr>
                <a:schemeClr val="accent2">
                  <a:lumMod val="90000"/>
                  <a:lumOff val="10000"/>
                </a:schemeClr>
              </a:buClr>
              <a:defRPr/>
            </a:lvl1pPr>
            <a:lvl2pPr>
              <a:buClr>
                <a:schemeClr val="accent2">
                  <a:lumMod val="90000"/>
                  <a:lumOff val="10000"/>
                </a:schemeClr>
              </a:buClr>
              <a:defRPr/>
            </a:lvl2pPr>
            <a:lvl3pPr>
              <a:buClr>
                <a:schemeClr val="accent2">
                  <a:lumMod val="90000"/>
                  <a:lumOff val="10000"/>
                </a:schemeClr>
              </a:buClr>
              <a:defRPr/>
            </a:lvl3pPr>
            <a:lvl4pPr>
              <a:buClr>
                <a:schemeClr val="accent2">
                  <a:lumMod val="90000"/>
                  <a:lumOff val="10000"/>
                </a:schemeClr>
              </a:buClr>
              <a:defRPr/>
            </a:lvl4pPr>
            <a:lvl5pPr>
              <a:buClr>
                <a:schemeClr val="accent2">
                  <a:lumMod val="90000"/>
                  <a:lumOff val="10000"/>
                </a:schemeClr>
              </a:buClr>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981200"/>
            <a:ext cx="3810000" cy="4114800"/>
          </a:xfrm>
          <a:prstGeom prst="rect">
            <a:avLst/>
          </a:prstGeom>
        </p:spPr>
        <p:txBody>
          <a:bodyPr/>
          <a:lstStyle>
            <a:lvl1pPr>
              <a:buClr>
                <a:schemeClr val="accent2">
                  <a:lumMod val="90000"/>
                  <a:lumOff val="10000"/>
                </a:schemeClr>
              </a:buClr>
              <a:defRPr/>
            </a:lvl1pPr>
            <a:lvl2pPr>
              <a:buClr>
                <a:schemeClr val="accent2">
                  <a:lumMod val="90000"/>
                  <a:lumOff val="10000"/>
                </a:schemeClr>
              </a:buClr>
              <a:defRPr/>
            </a:lvl2pPr>
            <a:lvl3pPr>
              <a:buClr>
                <a:schemeClr val="accent2">
                  <a:lumMod val="90000"/>
                  <a:lumOff val="10000"/>
                </a:schemeClr>
              </a:buClr>
              <a:defRPr/>
            </a:lvl3pPr>
            <a:lvl4pPr>
              <a:buClr>
                <a:schemeClr val="accent2">
                  <a:lumMod val="90000"/>
                  <a:lumOff val="10000"/>
                </a:schemeClr>
              </a:buClr>
              <a:defRPr/>
            </a:lvl4pPr>
            <a:lvl5pPr>
              <a:buClr>
                <a:schemeClr val="accent2">
                  <a:lumMod val="90000"/>
                  <a:lumOff val="10000"/>
                </a:schemeClr>
              </a:buClr>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smtClean="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endPar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1"/>
          <a:stretch>
            <a:fillRect/>
          </a:stretch>
        </a:blipFill>
        <a:effectLst/>
      </p:bgPr>
    </p:bg>
    <p:spTree>
      <p:nvGrpSpPr>
        <p:cNvPr id="1" name=""/>
        <p:cNvGrpSpPr/>
        <p:nvPr/>
      </p:nvGrpSpPr>
      <p:grpSpPr>
        <a:xfrm>
          <a:off x="0" y="0"/>
          <a:ext cx="0" cy="0"/>
          <a:chOff x="0" y="0"/>
          <a:chExt cx="0" cy="0"/>
        </a:xfrm>
      </p:grpSpPr>
      <p:sp>
        <p:nvSpPr>
          <p:cNvPr id="7" name="标题 1"/>
          <p:cNvSpPr txBox="1">
            <a:spLocks/>
          </p:cNvSpPr>
          <p:nvPr userDrawn="1"/>
        </p:nvSpPr>
        <p:spPr>
          <a:xfrm>
            <a:off x="179512" y="260648"/>
            <a:ext cx="7772400" cy="899592"/>
          </a:xfrm>
          <a:prstGeom prst="rect">
            <a:avLst/>
          </a:prstGeom>
        </p:spPr>
        <p:txBody>
          <a:bodyPr/>
          <a:lstStyle>
            <a:lvl1pPr algn="l" rtl="0" eaLnBrk="0" fontAlgn="base" hangingPunct="0">
              <a:spcBef>
                <a:spcPct val="0"/>
              </a:spcBef>
              <a:spcAft>
                <a:spcPct val="0"/>
              </a:spcAft>
              <a:buClr>
                <a:schemeClr val="folHlink"/>
              </a:buClr>
              <a:buFont typeface="Wingdings" panose="05000000000000000000" pitchFamily="2" charset="2"/>
              <a:buChar char="§"/>
              <a:defRPr kumimoji="1" sz="3600" b="1">
                <a:solidFill>
                  <a:srgbClr val="C00000"/>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9pPr>
          </a:lstStyle>
          <a:p>
            <a:pPr>
              <a:buNone/>
            </a:pPr>
            <a:r>
              <a:rPr lang="zh-CN" altLang="en-US" kern="0" dirty="0" smtClean="0"/>
              <a:t>单击此处编辑母版标题样式</a:t>
            </a:r>
            <a:endParaRPr lang="zh-CN" altLang="en-US" kern="0" dirty="0"/>
          </a:p>
        </p:txBody>
      </p:sp>
      <p:sp>
        <p:nvSpPr>
          <p:cNvPr id="8" name="内容占位符 2"/>
          <p:cNvSpPr txBox="1">
            <a:spLocks/>
          </p:cNvSpPr>
          <p:nvPr userDrawn="1"/>
        </p:nvSpPr>
        <p:spPr>
          <a:xfrm>
            <a:off x="467544" y="1052736"/>
            <a:ext cx="8280920" cy="5447456"/>
          </a:xfrm>
          <a:prstGeom prst="rect">
            <a:avLst/>
          </a:prstGeom>
        </p:spPr>
        <p:txBody>
          <a:bodyPr/>
          <a:lstStyle>
            <a:lvl1pPr marL="342900" indent="-342900" algn="l" rtl="0" eaLnBrk="0" fontAlgn="base" hangingPunct="0">
              <a:spcBef>
                <a:spcPct val="20000"/>
              </a:spcBef>
              <a:spcAft>
                <a:spcPct val="0"/>
              </a:spcAft>
              <a:buClr>
                <a:srgbClr val="000070"/>
              </a:buClr>
              <a:buFont typeface="Wingdings" panose="05000000000000000000" charset="0"/>
              <a:buChar char="Ø"/>
              <a:defRPr kumimoji="1" sz="3600" b="1">
                <a:solidFill>
                  <a:schemeClr val="accent2">
                    <a:lumMod val="90000"/>
                    <a:lumOff val="10000"/>
                  </a:schemeClr>
                </a:solidFill>
                <a:latin typeface="+mn-ea"/>
                <a:ea typeface="+mn-ea"/>
                <a:cs typeface="+mn-cs"/>
              </a:defRPr>
            </a:lvl1pPr>
            <a:lvl2pPr marL="742950" indent="-285750" algn="l" rtl="0" eaLnBrk="0" fontAlgn="base" hangingPunct="0">
              <a:spcBef>
                <a:spcPct val="20000"/>
              </a:spcBef>
              <a:spcAft>
                <a:spcPct val="0"/>
              </a:spcAft>
              <a:buClr>
                <a:srgbClr val="0000B3"/>
              </a:buClr>
              <a:buFont typeface="Wingdings" panose="05000000000000000000" charset="0"/>
              <a:buChar char="Ø"/>
              <a:defRPr kumimoji="1" sz="3200" b="1">
                <a:solidFill>
                  <a:schemeClr val="accent2">
                    <a:lumMod val="75000"/>
                    <a:lumOff val="25000"/>
                  </a:schemeClr>
                </a:solidFill>
                <a:latin typeface="+mn-ea"/>
                <a:ea typeface="+mn-ea"/>
              </a:defRPr>
            </a:lvl2pPr>
            <a:lvl3pPr marL="1143000" indent="-228600" algn="l" rtl="0" eaLnBrk="0" fontAlgn="base" hangingPunct="0">
              <a:spcBef>
                <a:spcPct val="20000"/>
              </a:spcBef>
              <a:spcAft>
                <a:spcPct val="0"/>
              </a:spcAft>
              <a:buClr>
                <a:srgbClr val="2222FF"/>
              </a:buClr>
              <a:buFont typeface="Wingdings" panose="05000000000000000000" charset="0"/>
              <a:buChar char="Ø"/>
              <a:defRPr kumimoji="1" sz="2800" b="1">
                <a:solidFill>
                  <a:schemeClr val="accent2">
                    <a:lumMod val="50000"/>
                    <a:lumOff val="50000"/>
                  </a:schemeClr>
                </a:solidFill>
                <a:latin typeface="+mn-ea"/>
                <a:ea typeface="+mn-ea"/>
              </a:defRPr>
            </a:lvl3pPr>
            <a:lvl4pPr marL="1600200" indent="-228600" algn="l" rtl="0" eaLnBrk="0" fontAlgn="base" hangingPunct="0">
              <a:spcBef>
                <a:spcPct val="20000"/>
              </a:spcBef>
              <a:spcAft>
                <a:spcPct val="0"/>
              </a:spcAft>
              <a:buClr>
                <a:srgbClr val="9191FF"/>
              </a:buClr>
              <a:buFont typeface="Wingdings" panose="05000000000000000000" charset="0"/>
              <a:buChar char="Ø"/>
              <a:defRPr kumimoji="1" sz="2400" b="1">
                <a:solidFill>
                  <a:schemeClr val="accent2">
                    <a:lumMod val="50000"/>
                    <a:lumOff val="50000"/>
                  </a:schemeClr>
                </a:solidFill>
                <a:latin typeface="+mn-ea"/>
                <a:ea typeface="+mn-ea"/>
              </a:defRPr>
            </a:lvl4pPr>
            <a:lvl5pPr marL="2057400" indent="-228600" algn="l" rtl="0" eaLnBrk="0" fontAlgn="base" hangingPunct="0">
              <a:spcBef>
                <a:spcPct val="20000"/>
              </a:spcBef>
              <a:spcAft>
                <a:spcPct val="0"/>
              </a:spcAft>
              <a:buClr>
                <a:srgbClr val="9191FF"/>
              </a:buClr>
              <a:buFont typeface="Wingdings" panose="05000000000000000000" charset="0"/>
              <a:buChar char="Ø"/>
              <a:defRPr kumimoji="1" sz="2000" b="1">
                <a:solidFill>
                  <a:schemeClr val="accent2">
                    <a:lumMod val="50000"/>
                    <a:lumOff val="50000"/>
                  </a:schemeClr>
                </a:solidFill>
                <a:latin typeface="+mn-ea"/>
                <a:ea typeface="+mn-ea"/>
              </a:defRPr>
            </a:lvl5pPr>
            <a:lvl6pPr marL="2514600" indent="-228600" algn="l" rtl="0" fontAlgn="base">
              <a:spcBef>
                <a:spcPct val="20000"/>
              </a:spcBef>
              <a:spcAft>
                <a:spcPct val="0"/>
              </a:spcAft>
              <a:buClr>
                <a:srgbClr val="CCECFF"/>
              </a:buClr>
              <a:buChar char="»"/>
              <a:defRPr kumimoji="1" sz="2000">
                <a:solidFill>
                  <a:schemeClr val="tx1"/>
                </a:solidFill>
                <a:latin typeface="+mn-lt"/>
                <a:ea typeface="+mn-ea"/>
              </a:defRPr>
            </a:lvl6pPr>
            <a:lvl7pPr marL="2971800" indent="-228600" algn="l" rtl="0" fontAlgn="base">
              <a:spcBef>
                <a:spcPct val="20000"/>
              </a:spcBef>
              <a:spcAft>
                <a:spcPct val="0"/>
              </a:spcAft>
              <a:buClr>
                <a:srgbClr val="CCECFF"/>
              </a:buClr>
              <a:buChar char="»"/>
              <a:defRPr kumimoji="1" sz="2000">
                <a:solidFill>
                  <a:schemeClr val="tx1"/>
                </a:solidFill>
                <a:latin typeface="+mn-lt"/>
                <a:ea typeface="+mn-ea"/>
              </a:defRPr>
            </a:lvl7pPr>
            <a:lvl8pPr marL="3429000" indent="-228600" algn="l" rtl="0" fontAlgn="base">
              <a:spcBef>
                <a:spcPct val="20000"/>
              </a:spcBef>
              <a:spcAft>
                <a:spcPct val="0"/>
              </a:spcAft>
              <a:buClr>
                <a:srgbClr val="CCECFF"/>
              </a:buClr>
              <a:buChar char="»"/>
              <a:defRPr kumimoji="1" sz="2000">
                <a:solidFill>
                  <a:schemeClr val="tx1"/>
                </a:solidFill>
                <a:latin typeface="+mn-lt"/>
                <a:ea typeface="+mn-ea"/>
              </a:defRPr>
            </a:lvl8pPr>
            <a:lvl9pPr marL="3886200" indent="-228600" algn="l" rtl="0" fontAlgn="base">
              <a:spcBef>
                <a:spcPct val="20000"/>
              </a:spcBef>
              <a:spcAft>
                <a:spcPct val="0"/>
              </a:spcAft>
              <a:buClr>
                <a:srgbClr val="CCECFF"/>
              </a:buClr>
              <a:buChar char="»"/>
              <a:defRPr kumimoji="1" sz="2000">
                <a:solidFill>
                  <a:schemeClr val="tx1"/>
                </a:solidFill>
                <a:latin typeface="+mn-lt"/>
                <a:ea typeface="+mn-ea"/>
              </a:defRPr>
            </a:lvl9pPr>
          </a:lstStyle>
          <a:p>
            <a:pPr algn="just" eaLnBrk="1" hangingPunct="1"/>
            <a:r>
              <a:rPr lang="zh-CN" altLang="en-US" sz="3200" kern="0" dirty="0" smtClean="0">
                <a:latin typeface="+mn-lt"/>
                <a:ea typeface="黑体" panose="02010609060101010101" pitchFamily="49" charset="-122"/>
              </a:rPr>
              <a:t>单击此处编辑母版文本样式</a:t>
            </a:r>
          </a:p>
          <a:p>
            <a:pPr lvl="1" algn="just" eaLnBrk="1" hangingPunct="1"/>
            <a:r>
              <a:rPr lang="zh-CN" altLang="en-US" sz="2800" kern="0" dirty="0" smtClean="0">
                <a:latin typeface="+mn-lt"/>
                <a:ea typeface="黑体" panose="02010609060101010101" pitchFamily="49" charset="-122"/>
              </a:rPr>
              <a:t>第二级</a:t>
            </a:r>
          </a:p>
          <a:p>
            <a:pPr lvl="2" algn="just" eaLnBrk="1" hangingPunct="1"/>
            <a:r>
              <a:rPr lang="zh-CN" altLang="en-US" sz="2400" kern="0" dirty="0" smtClean="0">
                <a:latin typeface="+mn-lt"/>
                <a:ea typeface="黑体" panose="02010609060101010101" pitchFamily="49" charset="-122"/>
              </a:rPr>
              <a:t>第三级</a:t>
            </a:r>
          </a:p>
          <a:p>
            <a:pPr lvl="3" algn="just" eaLnBrk="1" hangingPunct="1"/>
            <a:r>
              <a:rPr lang="zh-CN" altLang="en-US" sz="2000" kern="0" dirty="0" smtClean="0">
                <a:latin typeface="+mn-lt"/>
                <a:ea typeface="黑体" panose="02010609060101010101" pitchFamily="49" charset="-122"/>
              </a:rPr>
              <a:t>第四级</a:t>
            </a:r>
          </a:p>
          <a:p>
            <a:pPr lvl="4" algn="just" eaLnBrk="1" hangingPunct="1"/>
            <a:r>
              <a:rPr lang="zh-CN" altLang="en-US" sz="1800" kern="0" dirty="0" smtClean="0">
                <a:latin typeface="+mn-lt"/>
                <a:ea typeface="黑体" panose="02010609060101010101" pitchFamily="49" charset="-122"/>
              </a:rPr>
              <a:t>第五级</a:t>
            </a:r>
            <a:endParaRPr lang="zh-CN" altLang="en-US" sz="1800" kern="0" dirty="0">
              <a:latin typeface="+mn-lt"/>
              <a:ea typeface="黑体" panose="02010609060101010101" pitchFamily="49" charset="-122"/>
            </a:endParaRPr>
          </a:p>
        </p:txBody>
      </p:sp>
      <p:sp>
        <p:nvSpPr>
          <p:cNvPr id="9" name="日期占位符 3"/>
          <p:cNvSpPr>
            <a:spLocks noGrp="1"/>
          </p:cNvSpPr>
          <p:nvPr>
            <p:ph type="dt" sz="half" idx="2"/>
          </p:nvPr>
        </p:nvSpPr>
        <p:spPr>
          <a:xfrm>
            <a:off x="685800" y="6248400"/>
            <a:ext cx="1905000" cy="457200"/>
          </a:xfrm>
          <a:prstGeom prst="rect">
            <a:avLst/>
          </a:prstGeom>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 name="页脚占位符 4"/>
          <p:cNvSpPr>
            <a:spLocks noGrp="1"/>
          </p:cNvSpPr>
          <p:nvPr>
            <p:ph type="ftr" sz="quarter" idx="3"/>
          </p:nvPr>
        </p:nvSpPr>
        <p:spPr>
          <a:xfrm>
            <a:off x="3124200" y="6248400"/>
            <a:ext cx="2895600" cy="457200"/>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兰州理工大学计通学院</a:t>
            </a:r>
          </a:p>
        </p:txBody>
      </p:sp>
      <p:sp>
        <p:nvSpPr>
          <p:cNvPr id="11" name="灯片编号占位符 5"/>
          <p:cNvSpPr>
            <a:spLocks noGrp="1"/>
          </p:cNvSpPr>
          <p:nvPr>
            <p:ph type="sldNum" sz="quarter" idx="4"/>
          </p:nvPr>
        </p:nvSpPr>
        <p:spPr>
          <a:xfrm>
            <a:off x="7203504" y="6500192"/>
            <a:ext cx="1905000" cy="357808"/>
          </a:xfrm>
          <a:prstGeom prst="rect">
            <a:avLst/>
          </a:prstGeom>
        </p:spPr>
        <p:txBody>
          <a:bodyPr/>
          <a:lstStyle>
            <a:lvl1pPr algn="r">
              <a:spcBef>
                <a:spcPts val="600"/>
              </a:spcBef>
              <a:defRPr sz="1600" b="1">
                <a:solidFill>
                  <a:schemeClr val="bg1"/>
                </a:solidFill>
              </a:defRPr>
            </a:lvl1pPr>
          </a:lstStyle>
          <a:p>
            <a:fld id="{9A0DB2DC-4C9A-4742-B13C-FB6460FD3503}" type="slidenum">
              <a:rPr lang="zh-CN" altLang="en-US" smtClean="0"/>
              <a:pPr/>
              <a:t>‹#›</a:t>
            </a:fld>
            <a:endParaRPr lang="zh-CN" altLang="en-US" dirty="0"/>
          </a:p>
        </p:txBody>
      </p:sp>
      <p:pic>
        <p:nvPicPr>
          <p:cNvPr id="2" name="图片 1"/>
          <p:cNvPicPr>
            <a:picLocks noChangeAspect="1"/>
          </p:cNvPicPr>
          <p:nvPr userDrawn="1"/>
        </p:nvPicPr>
        <p:blipFill rotWithShape="1">
          <a:blip r:embed="rId12" cstate="print">
            <a:extLst>
              <a:ext uri="{28A0092B-C50C-407E-A947-70E740481C1C}">
                <a14:useLocalDpi xmlns:a14="http://schemas.microsoft.com/office/drawing/2010/main" val="0"/>
              </a:ext>
            </a:extLst>
          </a:blip>
          <a:srcRect l="19494" r="18718" b="34750"/>
          <a:stretch/>
        </p:blipFill>
        <p:spPr>
          <a:xfrm>
            <a:off x="8410692" y="62372"/>
            <a:ext cx="700351" cy="648072"/>
          </a:xfrm>
          <a:prstGeom prst="rect">
            <a:avLst/>
          </a:prstGeom>
        </p:spPr>
      </p:pic>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lvl1pPr algn="l" rtl="0" eaLnBrk="0" fontAlgn="base" hangingPunct="0">
        <a:spcBef>
          <a:spcPct val="0"/>
        </a:spcBef>
        <a:spcAft>
          <a:spcPct val="0"/>
        </a:spcAft>
        <a:buClr>
          <a:schemeClr val="folHlink"/>
        </a:buClr>
        <a:buFont typeface="Wingdings" panose="05000000000000000000" pitchFamily="2" charset="2"/>
        <a:buChar char="§"/>
        <a:defRPr kumimoji="1" sz="4400" b="1">
          <a:solidFill>
            <a:srgbClr val="C00000"/>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66FFFF"/>
        </a:buClr>
        <a:buFont typeface="Wingdings" panose="05000000000000000000" pitchFamily="2" charset="2"/>
        <a:buChar char="Ø"/>
        <a:defRPr kumimoji="1" sz="3600">
          <a:solidFill>
            <a:schemeClr val="accent2">
              <a:lumMod val="90000"/>
              <a:lumOff val="10000"/>
            </a:schemeClr>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Clr>
          <a:srgbClr val="66FFFF"/>
        </a:buClr>
        <a:buFont typeface="Wingdings" panose="05000000000000000000" pitchFamily="2" charset="2"/>
        <a:buChar char="v"/>
        <a:defRPr kumimoji="1" sz="3200">
          <a:solidFill>
            <a:schemeClr val="accent2">
              <a:lumMod val="75000"/>
              <a:lumOff val="25000"/>
            </a:schemeClr>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rgbClr val="CCECFF"/>
        </a:buClr>
        <a:buFont typeface="Wingdings" panose="05000000000000000000" pitchFamily="2" charset="2"/>
        <a:buChar char="ü"/>
        <a:defRPr kumimoji="1" sz="2800">
          <a:solidFill>
            <a:schemeClr val="accent2">
              <a:lumMod val="50000"/>
              <a:lumOff val="50000"/>
            </a:schemeClr>
          </a:solidFill>
          <a:latin typeface="华文新魏" panose="02010800040101010101" pitchFamily="2" charset="-122"/>
          <a:ea typeface="华文新魏" panose="02010800040101010101" pitchFamily="2" charset="-122"/>
        </a:defRPr>
      </a:lvl3pPr>
      <a:lvl4pPr marL="1600200" indent="-228600" algn="l" rtl="0" eaLnBrk="0" fontAlgn="base" hangingPunct="0">
        <a:spcBef>
          <a:spcPct val="20000"/>
        </a:spcBef>
        <a:spcAft>
          <a:spcPct val="0"/>
        </a:spcAft>
        <a:buClr>
          <a:srgbClr val="CCECFF"/>
        </a:buClr>
        <a:buChar char="•"/>
        <a:defRPr kumimoji="1" sz="2400">
          <a:solidFill>
            <a:schemeClr val="accent2">
              <a:lumMod val="50000"/>
              <a:lumOff val="50000"/>
            </a:schemeClr>
          </a:solidFill>
          <a:latin typeface="华文新魏" panose="02010800040101010101" pitchFamily="2" charset="-122"/>
          <a:ea typeface="华文新魏" panose="02010800040101010101" pitchFamily="2" charset="-122"/>
        </a:defRPr>
      </a:lvl4pPr>
      <a:lvl5pPr marL="2057400" indent="-228600" algn="l" rtl="0" eaLnBrk="0" fontAlgn="base" hangingPunct="0">
        <a:spcBef>
          <a:spcPct val="20000"/>
        </a:spcBef>
        <a:spcAft>
          <a:spcPct val="0"/>
        </a:spcAft>
        <a:buClr>
          <a:srgbClr val="CCECFF"/>
        </a:buClr>
        <a:buChar char="»"/>
        <a:defRPr kumimoji="1" sz="2000">
          <a:solidFill>
            <a:schemeClr val="accent2">
              <a:lumMod val="50000"/>
              <a:lumOff val="50000"/>
            </a:schemeClr>
          </a:solidFill>
          <a:latin typeface="华文新魏" panose="02010800040101010101" pitchFamily="2" charset="-122"/>
          <a:ea typeface="华文新魏" panose="02010800040101010101" pitchFamily="2" charset="-122"/>
        </a:defRPr>
      </a:lvl5pPr>
      <a:lvl6pPr marL="2514600" indent="-228600" algn="l" rtl="0" fontAlgn="base">
        <a:spcBef>
          <a:spcPct val="20000"/>
        </a:spcBef>
        <a:spcAft>
          <a:spcPct val="0"/>
        </a:spcAft>
        <a:buClr>
          <a:srgbClr val="CCECFF"/>
        </a:buClr>
        <a:buChar char="»"/>
        <a:defRPr kumimoji="1" sz="2000">
          <a:solidFill>
            <a:schemeClr val="tx1"/>
          </a:solidFill>
          <a:latin typeface="+mn-lt"/>
          <a:ea typeface="+mn-ea"/>
        </a:defRPr>
      </a:lvl6pPr>
      <a:lvl7pPr marL="2971800" indent="-228600" algn="l" rtl="0" fontAlgn="base">
        <a:spcBef>
          <a:spcPct val="20000"/>
        </a:spcBef>
        <a:spcAft>
          <a:spcPct val="0"/>
        </a:spcAft>
        <a:buClr>
          <a:srgbClr val="CCECFF"/>
        </a:buClr>
        <a:buChar char="»"/>
        <a:defRPr kumimoji="1" sz="2000">
          <a:solidFill>
            <a:schemeClr val="tx1"/>
          </a:solidFill>
          <a:latin typeface="+mn-lt"/>
          <a:ea typeface="+mn-ea"/>
        </a:defRPr>
      </a:lvl7pPr>
      <a:lvl8pPr marL="3429000" indent="-228600" algn="l" rtl="0" fontAlgn="base">
        <a:spcBef>
          <a:spcPct val="20000"/>
        </a:spcBef>
        <a:spcAft>
          <a:spcPct val="0"/>
        </a:spcAft>
        <a:buClr>
          <a:srgbClr val="CCECFF"/>
        </a:buClr>
        <a:buChar char="»"/>
        <a:defRPr kumimoji="1" sz="2000">
          <a:solidFill>
            <a:schemeClr val="tx1"/>
          </a:solidFill>
          <a:latin typeface="+mn-lt"/>
          <a:ea typeface="+mn-ea"/>
        </a:defRPr>
      </a:lvl8pPr>
      <a:lvl9pPr marL="3886200" indent="-228600" algn="l" rtl="0" fontAlgn="base">
        <a:spcBef>
          <a:spcPct val="20000"/>
        </a:spcBef>
        <a:spcAft>
          <a:spcPct val="0"/>
        </a:spcAft>
        <a:buClr>
          <a:srgbClr val="CCECFF"/>
        </a:buClr>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xml"/><Relationship Id="rId4" Type="http://schemas.openxmlformats.org/officeDocument/2006/relationships/image" Target="../media/image55.jpeg"/></Relationships>
</file>

<file path=ppt/slides/_rels/slide10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 Id="rId4" Type="http://schemas.openxmlformats.org/officeDocument/2006/relationships/image" Target="../media/image58.jpeg"/></Relationships>
</file>

<file path=ppt/slides/_rels/slide109.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hyperlink" Target="http://www.technews.cn/2017/03/09/mind-reading-robot-can-tell-from-your-brainwaves-when-its-made-a-mistake/robot-ai-1024x570/"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61.jpe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webp"/><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45.GIF"/><Relationship Id="rId4" Type="http://schemas.openxmlformats.org/officeDocument/2006/relationships/image" Target="../media/image44.png"/></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030"/>
          <p:cNvSpPr/>
          <p:nvPr/>
        </p:nvSpPr>
        <p:spPr>
          <a:xfrm>
            <a:off x="351155" y="1674178"/>
            <a:ext cx="8153400" cy="1143000"/>
          </a:xfrm>
          <a:prstGeom prst="rect">
            <a:avLst/>
          </a:prstGeom>
          <a:noFill/>
          <a:ln w="9525">
            <a:noFill/>
          </a:ln>
        </p:spPr>
        <p:txBody>
          <a:bodyPr anchor="ctr"/>
          <a:lstStyle/>
          <a:p>
            <a:pPr algn="ctr">
              <a:buClr>
                <a:schemeClr val="folHlink"/>
              </a:buClr>
              <a:buFont typeface="Wingdings" panose="05000000000000000000" pitchFamily="2" charset="2"/>
            </a:pPr>
            <a:r>
              <a:rPr lang="zh-CN" altLang="en-US" sz="8800" b="1" dirty="0">
                <a:solidFill>
                  <a:schemeClr val="accent2">
                    <a:lumMod val="90000"/>
                    <a:lumOff val="10000"/>
                  </a:schemeClr>
                </a:solidFill>
                <a:latin typeface="Times New Roman" panose="02020603050405020304" pitchFamily="18" charset="0"/>
                <a:ea typeface="华文行楷" panose="02010800040101010101" pitchFamily="2" charset="-122"/>
              </a:rPr>
              <a:t>人工智能</a:t>
            </a:r>
          </a:p>
        </p:txBody>
      </p:sp>
      <p:sp>
        <p:nvSpPr>
          <p:cNvPr id="3077" name="Text Box 1032"/>
          <p:cNvSpPr txBox="1"/>
          <p:nvPr/>
        </p:nvSpPr>
        <p:spPr>
          <a:xfrm>
            <a:off x="1835467" y="4237031"/>
            <a:ext cx="5184775" cy="1477328"/>
          </a:xfrm>
          <a:prstGeom prst="rect">
            <a:avLst/>
          </a:prstGeom>
          <a:noFill/>
          <a:ln w="9525">
            <a:noFill/>
          </a:ln>
        </p:spPr>
        <p:txBody>
          <a:bodyPr>
            <a:spAutoFit/>
          </a:bodyPr>
          <a:lstStyle/>
          <a:p>
            <a:pPr algn="ctr">
              <a:spcBef>
                <a:spcPct val="50000"/>
              </a:spcBef>
            </a:pPr>
            <a:r>
              <a:rPr lang="zh-CN" altLang="en-US" dirty="0" smtClean="0">
                <a:solidFill>
                  <a:schemeClr val="bg1"/>
                </a:solidFill>
                <a:latin typeface="Times New Roman" panose="02020603050405020304" pitchFamily="18" charset="0"/>
                <a:ea typeface="华文行楷" panose="02010800040101010101" pitchFamily="2" charset="-122"/>
              </a:rPr>
              <a:t>计算机与通信学院</a:t>
            </a:r>
            <a:endParaRPr lang="en-US" altLang="zh-CN" dirty="0" smtClean="0">
              <a:solidFill>
                <a:schemeClr val="bg1"/>
              </a:solidFill>
              <a:latin typeface="Times New Roman" panose="02020603050405020304" pitchFamily="18" charset="0"/>
              <a:ea typeface="华文行楷" panose="02010800040101010101" pitchFamily="2" charset="-122"/>
            </a:endParaRPr>
          </a:p>
          <a:p>
            <a:pPr algn="ctr">
              <a:spcBef>
                <a:spcPct val="50000"/>
              </a:spcBef>
            </a:pPr>
            <a:r>
              <a:rPr lang="zh-CN" altLang="en-US" dirty="0">
                <a:solidFill>
                  <a:schemeClr val="bg1"/>
                </a:solidFill>
                <a:ea typeface="华文行楷" panose="02010800040101010101" pitchFamily="2" charset="-122"/>
              </a:rPr>
              <a:t>朱红蕾</a:t>
            </a:r>
            <a:endParaRPr lang="zh-CN" altLang="en-US" dirty="0">
              <a:solidFill>
                <a:schemeClr val="bg1"/>
              </a:solidFill>
              <a:latin typeface="Times New Roman" panose="02020603050405020304" pitchFamily="18" charset="0"/>
              <a:ea typeface="华文行楷"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p:cNvSpPr>
          <p:nvPr>
            <p:ph type="title"/>
          </p:nvPr>
        </p:nvSpPr>
        <p:spPr>
          <a:xfrm>
            <a:off x="684213" y="260350"/>
            <a:ext cx="7772400" cy="1143000"/>
          </a:xfrm>
        </p:spPr>
        <p:txBody>
          <a:bodyPr vert="horz" wrap="square" lIns="91440" tIns="45720" rIns="91440" bIns="45720" anchor="ctr"/>
          <a:lstStyle/>
          <a:p>
            <a:pPr eaLnBrk="1" hangingPunct="1">
              <a:buNone/>
            </a:pPr>
            <a:r>
              <a:rPr lang="zh-CN" altLang="en-US" dirty="0">
                <a:latin typeface="微软雅黑" panose="020B0503020204020204" pitchFamily="34" charset="-122"/>
                <a:ea typeface="微软雅黑" panose="020B0503020204020204" pitchFamily="34" charset="-122"/>
              </a:rPr>
              <a:t>1.1  人工智能的定义与发展 </a:t>
            </a:r>
          </a:p>
        </p:txBody>
      </p:sp>
      <p:sp>
        <p:nvSpPr>
          <p:cNvPr id="10244" name="Rectangle 3"/>
          <p:cNvSpPr>
            <a:spLocks noGrp="1"/>
          </p:cNvSpPr>
          <p:nvPr>
            <p:ph idx="1"/>
          </p:nvPr>
        </p:nvSpPr>
        <p:spPr>
          <a:xfrm>
            <a:off x="684213" y="1340768"/>
            <a:ext cx="7772400" cy="2095500"/>
          </a:xfrm>
        </p:spPr>
        <p:txBody>
          <a:bodyPr vert="horz" wrap="square" lIns="91440" tIns="45720" rIns="91440" bIns="45720" anchor="t"/>
          <a:lstStyle/>
          <a:p>
            <a:pPr marL="0" algn="just" eaLnBrk="1" hangingPunct="1">
              <a:buNone/>
            </a:pPr>
            <a:r>
              <a:rPr lang="zh-CN" altLang="en-US" sz="2800" dirty="0">
                <a:latin typeface="黑体" panose="02010609060101010101" pitchFamily="2" charset="-122"/>
                <a:ea typeface="黑体" panose="02010609060101010101" pitchFamily="2" charset="-122"/>
              </a:rPr>
              <a:t>人类的许多活动，如下棋、竞技、解题、游戏、规划和编程，甚至驾车和骑车都需要</a:t>
            </a:r>
            <a:r>
              <a:rPr lang="zh-CN" altLang="en-US" sz="2800" dirty="0">
                <a:latin typeface="Courier New" panose="02070309020205020404" pitchFamily="49" charset="0"/>
                <a:ea typeface="黑体" panose="02010609060101010101" pitchFamily="2" charset="-122"/>
              </a:rPr>
              <a:t>“</a:t>
            </a:r>
            <a:r>
              <a:rPr lang="zh-CN" altLang="en-US" sz="2800" dirty="0">
                <a:solidFill>
                  <a:srgbClr val="FF0000"/>
                </a:solidFill>
                <a:latin typeface="黑体" panose="02010609060101010101" pitchFamily="2" charset="-122"/>
                <a:ea typeface="黑体" panose="02010609060101010101" pitchFamily="2" charset="-122"/>
              </a:rPr>
              <a:t>智能</a:t>
            </a:r>
            <a:r>
              <a:rPr lang="zh-CN" altLang="en-US" sz="2800" dirty="0">
                <a:latin typeface="Courier New" panose="02070309020205020404" pitchFamily="49" charset="0"/>
                <a:ea typeface="黑体" panose="02010609060101010101" pitchFamily="2" charset="-122"/>
              </a:rPr>
              <a:t>”</a:t>
            </a:r>
            <a:r>
              <a:rPr lang="zh-CN" altLang="en-US" sz="2800" dirty="0">
                <a:latin typeface="黑体" panose="02010609060101010101" pitchFamily="2" charset="-122"/>
                <a:ea typeface="黑体" panose="02010609060101010101" pitchFamily="2" charset="-122"/>
              </a:rPr>
              <a:t>。</a:t>
            </a:r>
          </a:p>
          <a:p>
            <a:pPr marL="0" algn="just" eaLnBrk="1" hangingPunct="1">
              <a:buNone/>
            </a:pPr>
            <a:r>
              <a:rPr lang="zh-CN" altLang="en-US" sz="2800" dirty="0">
                <a:latin typeface="黑体" panose="02010609060101010101" pitchFamily="2" charset="-122"/>
                <a:ea typeface="黑体" panose="02010609060101010101" pitchFamily="2" charset="-122"/>
              </a:rPr>
              <a:t>如果机器能够执行这种任务，就可以认为机器已具有</a:t>
            </a:r>
            <a:r>
              <a:rPr lang="zh-CN" altLang="en-US" sz="2800" dirty="0">
                <a:solidFill>
                  <a:schemeClr val="bg1">
                    <a:lumMod val="60000"/>
                    <a:lumOff val="40000"/>
                  </a:schemeClr>
                </a:solidFill>
                <a:latin typeface="黑体" panose="02010609060101010101" pitchFamily="2" charset="-122"/>
                <a:ea typeface="黑体" panose="02010609060101010101" pitchFamily="2" charset="-122"/>
              </a:rPr>
              <a:t>某种性质</a:t>
            </a:r>
            <a:r>
              <a:rPr lang="zh-CN" altLang="en-US" sz="2800" dirty="0">
                <a:latin typeface="黑体" panose="02010609060101010101" pitchFamily="2" charset="-122"/>
                <a:ea typeface="黑体" panose="02010609060101010101" pitchFamily="2" charset="-122"/>
              </a:rPr>
              <a:t>的</a:t>
            </a:r>
            <a:r>
              <a:rPr lang="zh-CN" altLang="en-US" sz="2800" dirty="0">
                <a:solidFill>
                  <a:srgbClr val="FF0000"/>
                </a:solidFill>
                <a:latin typeface="Courier New" panose="02070309020205020404" pitchFamily="49" charset="0"/>
                <a:ea typeface="黑体" panose="02010609060101010101" pitchFamily="2" charset="-122"/>
              </a:rPr>
              <a:t>“</a:t>
            </a:r>
            <a:r>
              <a:rPr lang="zh-CN" altLang="en-US" sz="2800" dirty="0">
                <a:solidFill>
                  <a:srgbClr val="FF0000"/>
                </a:solidFill>
                <a:latin typeface="黑体" panose="02010609060101010101" pitchFamily="2" charset="-122"/>
                <a:ea typeface="黑体" panose="02010609060101010101" pitchFamily="2" charset="-122"/>
              </a:rPr>
              <a:t>人工智能</a:t>
            </a:r>
            <a:r>
              <a:rPr lang="zh-CN" altLang="en-US" sz="2800" dirty="0">
                <a:solidFill>
                  <a:srgbClr val="FF0000"/>
                </a:solidFill>
                <a:latin typeface="Courier New" panose="02070309020205020404" pitchFamily="49" charset="0"/>
                <a:ea typeface="黑体" panose="02010609060101010101" pitchFamily="2" charset="-122"/>
              </a:rPr>
              <a:t>”</a:t>
            </a:r>
            <a:r>
              <a:rPr lang="zh-CN" altLang="en-US" sz="2800" dirty="0">
                <a:latin typeface="黑体" panose="02010609060101010101" pitchFamily="2" charset="-122"/>
                <a:ea typeface="黑体" panose="02010609060101010101" pitchFamily="2" charset="-122"/>
              </a:rPr>
              <a:t>。</a:t>
            </a:r>
          </a:p>
        </p:txBody>
      </p:sp>
      <p:sp>
        <p:nvSpPr>
          <p:cNvPr id="102404" name="Rectangle 4"/>
          <p:cNvSpPr/>
          <p:nvPr/>
        </p:nvSpPr>
        <p:spPr>
          <a:xfrm>
            <a:off x="539750" y="3645025"/>
            <a:ext cx="7920038" cy="2664296"/>
          </a:xfrm>
          <a:prstGeom prst="rect">
            <a:avLst/>
          </a:prstGeom>
          <a:noFill/>
          <a:ln w="9525">
            <a:noFill/>
          </a:ln>
        </p:spPr>
        <p:txBody>
          <a:bodyPr/>
          <a:lstStyle/>
          <a:p>
            <a:pPr marL="342900" indent="-342900" algn="just">
              <a:lnSpc>
                <a:spcPct val="90000"/>
              </a:lnSpc>
              <a:spcBef>
                <a:spcPct val="20000"/>
              </a:spcBef>
              <a:buClr>
                <a:srgbClr val="66FFFF"/>
              </a:buClr>
              <a:buFont typeface="Wingdings" panose="05000000000000000000" pitchFamily="2" charset="2"/>
            </a:pPr>
            <a:r>
              <a:rPr lang="zh-CN" altLang="en-US" sz="3200" b="1" dirty="0">
                <a:solidFill>
                  <a:srgbClr val="FF0000"/>
                </a:solidFill>
                <a:latin typeface="黑体" panose="02010609060101010101" pitchFamily="2" charset="-122"/>
                <a:ea typeface="黑体" panose="02010609060101010101" pitchFamily="2" charset="-122"/>
              </a:rPr>
              <a:t>3个主流学派：</a:t>
            </a:r>
          </a:p>
          <a:p>
            <a:pPr marL="342900" indent="-342900" algn="just">
              <a:lnSpc>
                <a:spcPct val="90000"/>
              </a:lnSpc>
              <a:spcBef>
                <a:spcPct val="20000"/>
              </a:spcBef>
              <a:buClr>
                <a:srgbClr val="66FFFF"/>
              </a:buClr>
              <a:buFont typeface="Wingdings" panose="05000000000000000000" pitchFamily="2" charset="2"/>
            </a:pPr>
            <a:r>
              <a:rPr lang="zh-CN" altLang="en-US" sz="3200" b="1" dirty="0">
                <a:solidFill>
                  <a:schemeClr val="bg1">
                    <a:lumMod val="40000"/>
                    <a:lumOff val="60000"/>
                  </a:schemeClr>
                </a:solidFill>
                <a:latin typeface="黑体" panose="02010609060101010101" pitchFamily="2" charset="-122"/>
                <a:ea typeface="黑体" panose="02010609060101010101" pitchFamily="2" charset="-122"/>
              </a:rPr>
              <a:t>逻辑学派（符号主义方法）</a:t>
            </a:r>
          </a:p>
          <a:p>
            <a:pPr marL="342900" indent="-342900" algn="just">
              <a:lnSpc>
                <a:spcPct val="90000"/>
              </a:lnSpc>
              <a:spcBef>
                <a:spcPct val="20000"/>
              </a:spcBef>
              <a:buClr>
                <a:srgbClr val="66FFFF"/>
              </a:buClr>
              <a:buFont typeface="Wingdings" panose="05000000000000000000" pitchFamily="2" charset="2"/>
            </a:pPr>
            <a:r>
              <a:rPr lang="zh-CN" altLang="en-US" sz="3200" b="1" dirty="0">
                <a:solidFill>
                  <a:schemeClr val="bg1">
                    <a:lumMod val="40000"/>
                    <a:lumOff val="60000"/>
                  </a:schemeClr>
                </a:solidFill>
                <a:latin typeface="黑体" panose="02010609060101010101" pitchFamily="2" charset="-122"/>
                <a:ea typeface="黑体" panose="02010609060101010101" pitchFamily="2" charset="-122"/>
              </a:rPr>
              <a:t>仿生学派（联结主义方法）</a:t>
            </a:r>
          </a:p>
          <a:p>
            <a:pPr marL="342900" indent="-342900" algn="just">
              <a:lnSpc>
                <a:spcPct val="90000"/>
              </a:lnSpc>
              <a:spcBef>
                <a:spcPct val="20000"/>
              </a:spcBef>
              <a:buClr>
                <a:srgbClr val="66FFFF"/>
              </a:buClr>
              <a:buFont typeface="Wingdings" panose="05000000000000000000" pitchFamily="2" charset="2"/>
            </a:pPr>
            <a:r>
              <a:rPr lang="zh-CN" altLang="en-US" sz="3200" b="1" dirty="0">
                <a:solidFill>
                  <a:schemeClr val="bg1">
                    <a:lumMod val="40000"/>
                    <a:lumOff val="60000"/>
                  </a:schemeClr>
                </a:solidFill>
                <a:latin typeface="黑体" panose="02010609060101010101" pitchFamily="2" charset="-122"/>
                <a:ea typeface="黑体" panose="02010609060101010101" pitchFamily="2" charset="-122"/>
              </a:rPr>
              <a:t>控制论学派（行为主义方法）</a:t>
            </a:r>
          </a:p>
          <a:p>
            <a:pPr marL="342900" indent="-342900">
              <a:lnSpc>
                <a:spcPct val="90000"/>
              </a:lnSpc>
              <a:spcBef>
                <a:spcPct val="20000"/>
              </a:spcBef>
              <a:buClr>
                <a:srgbClr val="66FFFF"/>
              </a:buClr>
              <a:buFont typeface="Wingdings" panose="05000000000000000000" pitchFamily="2" charset="2"/>
              <a:buChar char="Ø"/>
            </a:pPr>
            <a:endParaRPr lang="zh-CN" altLang="en-US" sz="3200" b="1" dirty="0">
              <a:solidFill>
                <a:schemeClr val="bg1">
                  <a:lumMod val="40000"/>
                  <a:lumOff val="60000"/>
                </a:schemeClr>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4"/>
                                        </p:tgtEl>
                                        <p:attrNameLst>
                                          <p:attrName>style.visibility</p:attrName>
                                        </p:attrNameLst>
                                      </p:cBhvr>
                                      <p:to>
                                        <p:strVal val="visible"/>
                                      </p:to>
                                    </p:set>
                                    <p:anim calcmode="lin" valueType="num">
                                      <p:cBhvr additive="base">
                                        <p:cTn id="7" dur="500" fill="hold"/>
                                        <p:tgtEl>
                                          <p:spTgt spid="102404"/>
                                        </p:tgtEl>
                                        <p:attrNameLst>
                                          <p:attrName>ppt_x</p:attrName>
                                        </p:attrNameLst>
                                      </p:cBhvr>
                                      <p:tavLst>
                                        <p:tav tm="0">
                                          <p:val>
                                            <p:strVal val="#ppt_x"/>
                                          </p:val>
                                        </p:tav>
                                        <p:tav tm="100000">
                                          <p:val>
                                            <p:strVal val="#ppt_x"/>
                                          </p:val>
                                        </p:tav>
                                      </p:tavLst>
                                    </p:anim>
                                    <p:anim calcmode="lin" valueType="num">
                                      <p:cBhvr additive="base">
                                        <p:cTn id="8" dur="500" fill="hold"/>
                                        <p:tgtEl>
                                          <p:spTgt spid="1024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3" name="Rectangle 2"/>
          <p:cNvSpPr>
            <a:spLocks noGrp="1"/>
          </p:cNvSpPr>
          <p:nvPr>
            <p:ph type="title"/>
          </p:nvPr>
        </p:nvSpPr>
        <p:spPr>
          <a:xfrm>
            <a:off x="533400" y="228600"/>
            <a:ext cx="7772400"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(2) 智能调度与指挥</a:t>
            </a:r>
          </a:p>
        </p:txBody>
      </p:sp>
      <p:sp>
        <p:nvSpPr>
          <p:cNvPr id="97284" name="Rectangle 3"/>
          <p:cNvSpPr>
            <a:spLocks noGrp="1"/>
          </p:cNvSpPr>
          <p:nvPr>
            <p:ph idx="1"/>
          </p:nvPr>
        </p:nvSpPr>
        <p:spPr>
          <a:xfrm>
            <a:off x="673735" y="1682750"/>
            <a:ext cx="8001000" cy="4429125"/>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推销员旅行</a:t>
            </a:r>
            <a:r>
              <a:rPr lang="zh-CN" altLang="en-US" sz="3200" dirty="0" smtClean="0">
                <a:latin typeface="黑体" panose="02010609060101010101" pitchFamily="2" charset="-122"/>
                <a:ea typeface="黑体" panose="02010609060101010101" pitchFamily="2" charset="-122"/>
              </a:rPr>
              <a:t>问题：</a:t>
            </a:r>
            <a:r>
              <a:rPr lang="en-US" altLang="zh-CN" sz="3200" dirty="0" smtClean="0">
                <a:solidFill>
                  <a:schemeClr val="accent1"/>
                </a:solidFill>
                <a:latin typeface="黑体" panose="02010609060101010101" pitchFamily="2" charset="-122"/>
                <a:ea typeface="黑体" panose="02010609060101010101" pitchFamily="2" charset="-122"/>
              </a:rPr>
              <a:t>NP-hard</a:t>
            </a:r>
            <a:r>
              <a:rPr lang="zh-CN" altLang="en-US" sz="3200" dirty="0" smtClean="0">
                <a:solidFill>
                  <a:schemeClr val="accent1"/>
                </a:solidFill>
                <a:latin typeface="黑体" panose="02010609060101010101" pitchFamily="2" charset="-122"/>
                <a:ea typeface="黑体" panose="02010609060101010101" pitchFamily="2" charset="-122"/>
              </a:rPr>
              <a:t>。</a:t>
            </a:r>
            <a:endParaRPr lang="en-US" altLang="zh-CN" sz="3200" dirty="0">
              <a:solidFill>
                <a:schemeClr val="folHlink"/>
              </a:solidFill>
              <a:latin typeface="黑体" panose="02010609060101010101" pitchFamily="2" charset="-122"/>
              <a:ea typeface="黑体" panose="02010609060101010101" pitchFamily="2" charset="-122"/>
            </a:endParaRPr>
          </a:p>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智能组合调度</a:t>
            </a:r>
            <a:r>
              <a:rPr lang="zh-CN" altLang="en-US" sz="3200" dirty="0">
                <a:latin typeface="黑体" panose="02010609060101010101" pitchFamily="2" charset="-122"/>
                <a:ea typeface="黑体" panose="02010609060101010101" pitchFamily="2" charset="-122"/>
              </a:rPr>
              <a:t>与指挥方法已被应用于汽车运输调度、列车的编组与指挥、空中交通管制以及军事指挥等系统。</a:t>
            </a:r>
          </a:p>
          <a:p>
            <a:pPr algn="just" eaLnBrk="1" hangingPunct="1">
              <a:lnSpc>
                <a:spcPct val="90000"/>
              </a:lnSpc>
            </a:pPr>
            <a:r>
              <a:rPr lang="en-US" altLang="zh-CN" sz="3200" dirty="0">
                <a:solidFill>
                  <a:srgbClr val="FF0000"/>
                </a:solidFill>
                <a:latin typeface="黑体" panose="02010609060101010101" pitchFamily="2" charset="-122"/>
                <a:ea typeface="黑体" panose="02010609060101010101" pitchFamily="2" charset="-122"/>
              </a:rPr>
              <a:t>C</a:t>
            </a:r>
            <a:r>
              <a:rPr lang="en-US" altLang="zh-CN" sz="3200" baseline="30000" dirty="0">
                <a:solidFill>
                  <a:srgbClr val="FF0000"/>
                </a:solidFill>
                <a:latin typeface="黑体" panose="02010609060101010101" pitchFamily="2" charset="-122"/>
                <a:ea typeface="黑体" panose="02010609060101010101" pitchFamily="2" charset="-122"/>
              </a:rPr>
              <a:t>4</a:t>
            </a:r>
            <a:r>
              <a:rPr lang="en-US" altLang="zh-CN" sz="3200" dirty="0">
                <a:solidFill>
                  <a:srgbClr val="FF0000"/>
                </a:solidFill>
                <a:latin typeface="黑体" panose="02010609060101010101" pitchFamily="2" charset="-122"/>
                <a:ea typeface="黑体" panose="02010609060101010101" pitchFamily="2" charset="-122"/>
              </a:rPr>
              <a:t>ISR</a:t>
            </a:r>
            <a:r>
              <a:rPr lang="en-US" altLang="zh-CN" sz="3200" dirty="0">
                <a:latin typeface="黑体" panose="02010609060101010101" pitchFamily="2" charset="-122"/>
                <a:ea typeface="黑体" panose="02010609060101010101" pitchFamily="2" charset="-122"/>
              </a:rPr>
              <a:t>(C</a:t>
            </a:r>
            <a:r>
              <a:rPr lang="en-US" altLang="zh-CN" sz="3200" baseline="30000" dirty="0">
                <a:latin typeface="黑体" panose="02010609060101010101" pitchFamily="2" charset="-122"/>
                <a:ea typeface="黑体" panose="02010609060101010101" pitchFamily="2" charset="-122"/>
              </a:rPr>
              <a:t>3</a:t>
            </a:r>
            <a:r>
              <a:rPr lang="en-US" altLang="zh-CN" sz="3200" dirty="0">
                <a:latin typeface="黑体" panose="02010609060101010101" pitchFamily="2" charset="-122"/>
                <a:ea typeface="黑体" panose="02010609060101010101" pitchFamily="2" charset="-122"/>
              </a:rPr>
              <a:t>I</a:t>
            </a:r>
            <a:r>
              <a:rPr lang="zh-CN" altLang="en-US" sz="3200" dirty="0">
                <a:latin typeface="黑体" panose="02010609060101010101" pitchFamily="2" charset="-122"/>
                <a:ea typeface="黑体" panose="02010609060101010101" pitchFamily="2" charset="-122"/>
              </a:rPr>
              <a:t>的基础上增加了侦察、信息管理和信息战</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，强调战场情报的感知能力、信息综合处理能力以及系统之间的交互作用能力。</a:t>
            </a: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100</a:t>
            </a:fld>
            <a:endParaRPr lang="zh-CN" altLang="en-US"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p:cNvSpPr>
            <a:spLocks noGrp="1"/>
          </p:cNvSpPr>
          <p:nvPr>
            <p:ph idx="1"/>
          </p:nvPr>
        </p:nvSpPr>
        <p:spPr>
          <a:xfrm>
            <a:off x="611560" y="1268760"/>
            <a:ext cx="7772400" cy="5112568"/>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任务规划系统</a:t>
            </a:r>
            <a:r>
              <a:rPr lang="en-US" altLang="zh-CN" sz="3200" dirty="0">
                <a:latin typeface="黑体" panose="02010609060101010101" pitchFamily="2" charset="-122"/>
                <a:ea typeface="黑体" panose="02010609060101010101" pitchFamily="2" charset="-122"/>
              </a:rPr>
              <a:t>O-Plan。</a:t>
            </a:r>
          </a:p>
          <a:p>
            <a:pPr lvl="1">
              <a:lnSpc>
                <a:spcPct val="90000"/>
              </a:lnSpc>
            </a:pPr>
            <a:r>
              <a:rPr lang="en-US" altLang="zh-CN" dirty="0">
                <a:latin typeface="黑体" panose="02010609060101010101" pitchFamily="2" charset="-122"/>
                <a:ea typeface="黑体" panose="02010609060101010101" pitchFamily="2" charset="-122"/>
              </a:rPr>
              <a:t>O-Plan</a:t>
            </a:r>
            <a:r>
              <a:rPr lang="zh-CN" altLang="en-US" dirty="0">
                <a:latin typeface="黑体" panose="02010609060101010101" pitchFamily="2" charset="-122"/>
                <a:ea typeface="黑体" panose="02010609060101010101" pitchFamily="2" charset="-122"/>
              </a:rPr>
              <a:t>应用：</a:t>
            </a:r>
          </a:p>
          <a:p>
            <a:pPr lvl="2">
              <a:lnSpc>
                <a:spcPct val="90000"/>
              </a:lnSpc>
            </a:pPr>
            <a:r>
              <a:rPr lang="zh-CN" altLang="en-US" dirty="0">
                <a:latin typeface="黑体" panose="02010609060101010101" pitchFamily="2" charset="-122"/>
                <a:ea typeface="黑体" panose="02010609060101010101" pitchFamily="2" charset="-122"/>
              </a:rPr>
              <a:t>空间站构造</a:t>
            </a:r>
          </a:p>
          <a:p>
            <a:pPr lvl="2">
              <a:lnSpc>
                <a:spcPct val="90000"/>
              </a:lnSpc>
            </a:pPr>
            <a:r>
              <a:rPr lang="zh-CN" altLang="en-US" dirty="0">
                <a:latin typeface="黑体" panose="02010609060101010101" pitchFamily="2" charset="-122"/>
                <a:ea typeface="黑体" panose="02010609060101010101" pitchFamily="2" charset="-122"/>
              </a:rPr>
              <a:t>卫星规划与控制</a:t>
            </a:r>
          </a:p>
          <a:p>
            <a:pPr lvl="2">
              <a:lnSpc>
                <a:spcPct val="90000"/>
              </a:lnSpc>
            </a:pPr>
            <a:r>
              <a:rPr lang="zh-CN" altLang="en-US" dirty="0">
                <a:latin typeface="黑体" panose="02010609060101010101" pitchFamily="2" charset="-122"/>
                <a:ea typeface="黑体" panose="02010609060101010101" pitchFamily="2" charset="-122"/>
              </a:rPr>
              <a:t>结构构造与房屋建造</a:t>
            </a:r>
          </a:p>
          <a:p>
            <a:pPr lvl="2">
              <a:lnSpc>
                <a:spcPct val="90000"/>
              </a:lnSpc>
            </a:pPr>
            <a:r>
              <a:rPr lang="zh-CN" altLang="en-US" dirty="0">
                <a:latin typeface="黑体" panose="02010609060101010101" pitchFamily="2" charset="-122"/>
                <a:ea typeface="黑体" panose="02010609060101010101" pitchFamily="2" charset="-122"/>
              </a:rPr>
              <a:t>软件开发</a:t>
            </a:r>
          </a:p>
          <a:p>
            <a:pPr lvl="2">
              <a:lnSpc>
                <a:spcPct val="90000"/>
              </a:lnSpc>
            </a:pPr>
            <a:r>
              <a:rPr lang="en-US" altLang="zh-CN" dirty="0">
                <a:latin typeface="黑体" panose="02010609060101010101" pitchFamily="2" charset="-122"/>
                <a:ea typeface="黑体" panose="02010609060101010101" pitchFamily="2" charset="-122"/>
              </a:rPr>
              <a:t>UNIX</a:t>
            </a:r>
            <a:r>
              <a:rPr lang="zh-CN" altLang="en-US" dirty="0">
                <a:latin typeface="黑体" panose="02010609060101010101" pitchFamily="2" charset="-122"/>
                <a:ea typeface="黑体" panose="02010609060101010101" pitchFamily="2" charset="-122"/>
              </a:rPr>
              <a:t>管理员的手迹写入</a:t>
            </a:r>
          </a:p>
          <a:p>
            <a:pPr lvl="2">
              <a:lnSpc>
                <a:spcPct val="90000"/>
              </a:lnSpc>
            </a:pPr>
            <a:r>
              <a:rPr lang="zh-CN" altLang="en-US" dirty="0">
                <a:latin typeface="黑体" panose="02010609060101010101" pitchFamily="2" charset="-122"/>
                <a:ea typeface="黑体" panose="02010609060101010101" pitchFamily="2" charset="-122"/>
              </a:rPr>
              <a:t>物流</a:t>
            </a:r>
          </a:p>
          <a:p>
            <a:pPr lvl="2">
              <a:lnSpc>
                <a:spcPct val="90000"/>
              </a:lnSpc>
            </a:pPr>
            <a:r>
              <a:rPr lang="zh-CN" altLang="en-US" dirty="0">
                <a:latin typeface="黑体" panose="02010609060101010101" pitchFamily="2" charset="-122"/>
                <a:ea typeface="黑体" panose="02010609060101010101" pitchFamily="2" charset="-122"/>
              </a:rPr>
              <a:t>非战斗撤退行动</a:t>
            </a:r>
          </a:p>
          <a:p>
            <a:pPr lvl="2">
              <a:lnSpc>
                <a:spcPct val="90000"/>
              </a:lnSpc>
            </a:pPr>
            <a:r>
              <a:rPr lang="zh-CN" altLang="en-US" dirty="0">
                <a:latin typeface="黑体" panose="02010609060101010101" pitchFamily="2" charset="-122"/>
                <a:ea typeface="黑体" panose="02010609060101010101" pitchFamily="2" charset="-122"/>
              </a:rPr>
              <a:t>危机响应</a:t>
            </a:r>
          </a:p>
          <a:p>
            <a:pPr lvl="2">
              <a:lnSpc>
                <a:spcPct val="90000"/>
              </a:lnSpc>
            </a:pPr>
            <a:r>
              <a:rPr lang="zh-CN" altLang="en-US" dirty="0">
                <a:latin typeface="黑体" panose="02010609060101010101" pitchFamily="2" charset="-122"/>
                <a:ea typeface="黑体" panose="02010609060101010101" pitchFamily="2" charset="-122"/>
              </a:rPr>
              <a:t>空战规划</a:t>
            </a:r>
            <a:r>
              <a:rPr lang="zh-CN" altLang="en-US" dirty="0" smtClean="0">
                <a:latin typeface="黑体" panose="02010609060101010101" pitchFamily="2" charset="-122"/>
                <a:ea typeface="黑体" panose="02010609060101010101" pitchFamily="2" charset="-122"/>
              </a:rPr>
              <a:t>流程</a:t>
            </a:r>
            <a:endParaRPr lang="en-US" altLang="zh-CN"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101</a:t>
            </a:fld>
            <a:endParaRPr lang="zh-CN" altLang="en-US" dirty="0"/>
          </a:p>
        </p:txBody>
      </p:sp>
      <p:sp>
        <p:nvSpPr>
          <p:cNvPr id="5" name="Rectangle 2"/>
          <p:cNvSpPr>
            <a:spLocks noGrp="1"/>
          </p:cNvSpPr>
          <p:nvPr>
            <p:ph type="title"/>
          </p:nvPr>
        </p:nvSpPr>
        <p:spPr>
          <a:xfrm>
            <a:off x="533400" y="228600"/>
            <a:ext cx="7772400"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(2) 智能调度与指挥</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1"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(3) 智能控制</a:t>
            </a:r>
          </a:p>
        </p:txBody>
      </p:sp>
      <p:sp>
        <p:nvSpPr>
          <p:cNvPr id="99332" name="Rectangle 3"/>
          <p:cNvSpPr>
            <a:spLocks noGrp="1"/>
          </p:cNvSpPr>
          <p:nvPr>
            <p:ph idx="1"/>
          </p:nvPr>
        </p:nvSpPr>
        <p:spPr>
          <a:xfrm>
            <a:off x="685800" y="1340768"/>
            <a:ext cx="7772400" cy="4907632"/>
          </a:xfrm>
        </p:spPr>
        <p:txBody>
          <a:bodyPr vert="horz" wrap="square" lIns="91440" tIns="45720" rIns="91440" bIns="45720" anchor="t"/>
          <a:lstStyle/>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智能控制</a:t>
            </a:r>
            <a:r>
              <a:rPr lang="zh-CN" altLang="en-US" sz="3200" dirty="0">
                <a:latin typeface="黑体" panose="02010609060101010101" pitchFamily="2" charset="-122"/>
                <a:ea typeface="黑体" panose="02010609060101010101" pitchFamily="2" charset="-122"/>
              </a:rPr>
              <a:t>是驱动智能机器自主地实现其目标的过程。</a:t>
            </a:r>
          </a:p>
          <a:p>
            <a:pPr algn="just" eaLnBrk="1" hangingPunct="1">
              <a:lnSpc>
                <a:spcPct val="90000"/>
              </a:lnSpc>
            </a:pPr>
            <a:r>
              <a:rPr lang="zh-CN" altLang="en-US" sz="3200" dirty="0">
                <a:solidFill>
                  <a:schemeClr val="accent1"/>
                </a:solidFill>
                <a:latin typeface="黑体" panose="02010609060101010101" pitchFamily="2" charset="-122"/>
                <a:ea typeface="黑体" panose="02010609060101010101" pitchFamily="2" charset="-122"/>
              </a:rPr>
              <a:t>智能控制研究</a:t>
            </a:r>
            <a:r>
              <a:rPr lang="zh-CN" altLang="en-US" sz="3200" dirty="0" smtClean="0">
                <a:solidFill>
                  <a:schemeClr val="accent1"/>
                </a:solidFill>
                <a:latin typeface="黑体" panose="02010609060101010101" pitchFamily="2" charset="-122"/>
                <a:ea typeface="黑体" panose="02010609060101010101" pitchFamily="2" charset="-122"/>
              </a:rPr>
              <a:t>领域：</a:t>
            </a:r>
            <a:endParaRPr lang="zh-CN" altLang="en-US" sz="3200" dirty="0">
              <a:solidFill>
                <a:schemeClr val="folHlink"/>
              </a:solidFill>
              <a:latin typeface="黑体" panose="02010609060101010101" pitchFamily="2" charset="-122"/>
              <a:ea typeface="黑体" panose="02010609060101010101" pitchFamily="2" charset="-122"/>
            </a:endParaRPr>
          </a:p>
          <a:p>
            <a:pPr lvl="1" algn="just" eaLnBrk="1" hangingPunct="1">
              <a:lnSpc>
                <a:spcPct val="90000"/>
              </a:lnSpc>
              <a:buFont typeface="Wingdings" panose="05000000000000000000" pitchFamily="2" charset="2"/>
              <a:buAutoNum type="arabicPeriod"/>
            </a:pPr>
            <a:r>
              <a:rPr lang="zh-CN" altLang="en-US" sz="2800" dirty="0">
                <a:latin typeface="黑体" panose="02010609060101010101" pitchFamily="2" charset="-122"/>
                <a:ea typeface="黑体" panose="02010609060101010101" pitchFamily="2" charset="-122"/>
              </a:rPr>
              <a:t>智能机器人规划与控制</a:t>
            </a:r>
          </a:p>
          <a:p>
            <a:pPr lvl="1" algn="just" eaLnBrk="1" hangingPunct="1">
              <a:lnSpc>
                <a:spcPct val="90000"/>
              </a:lnSpc>
              <a:buFont typeface="Wingdings" panose="05000000000000000000" pitchFamily="2" charset="2"/>
              <a:buAutoNum type="arabicPeriod"/>
            </a:pPr>
            <a:r>
              <a:rPr lang="zh-CN" altLang="en-US" sz="2800" dirty="0">
                <a:latin typeface="黑体" panose="02010609060101010101" pitchFamily="2" charset="-122"/>
                <a:ea typeface="黑体" panose="02010609060101010101" pitchFamily="2" charset="-122"/>
              </a:rPr>
              <a:t>智能过程规划</a:t>
            </a:r>
          </a:p>
          <a:p>
            <a:pPr lvl="1" algn="just" eaLnBrk="1" hangingPunct="1">
              <a:lnSpc>
                <a:spcPct val="90000"/>
              </a:lnSpc>
              <a:buFont typeface="Wingdings" panose="05000000000000000000" pitchFamily="2" charset="2"/>
              <a:buAutoNum type="arabicPeriod"/>
            </a:pPr>
            <a:r>
              <a:rPr lang="zh-CN" altLang="en-US" sz="2800" dirty="0">
                <a:latin typeface="黑体" panose="02010609060101010101" pitchFamily="2" charset="-122"/>
                <a:ea typeface="黑体" panose="02010609060101010101" pitchFamily="2" charset="-122"/>
              </a:rPr>
              <a:t>智能过程控制</a:t>
            </a:r>
          </a:p>
          <a:p>
            <a:pPr lvl="1" algn="just" eaLnBrk="1" hangingPunct="1">
              <a:lnSpc>
                <a:spcPct val="90000"/>
              </a:lnSpc>
              <a:buFont typeface="Wingdings" panose="05000000000000000000" pitchFamily="2" charset="2"/>
              <a:buAutoNum type="arabicPeriod"/>
            </a:pPr>
            <a:r>
              <a:rPr lang="zh-CN" altLang="en-US" sz="2800" dirty="0">
                <a:latin typeface="黑体" panose="02010609060101010101" pitchFamily="2" charset="-122"/>
                <a:ea typeface="黑体" panose="02010609060101010101" pitchFamily="2" charset="-122"/>
              </a:rPr>
              <a:t>专家控制系统</a:t>
            </a:r>
          </a:p>
          <a:p>
            <a:pPr lvl="1" algn="just" eaLnBrk="1" hangingPunct="1">
              <a:lnSpc>
                <a:spcPct val="90000"/>
              </a:lnSpc>
              <a:buFont typeface="Wingdings" panose="05000000000000000000" pitchFamily="2" charset="2"/>
              <a:buAutoNum type="arabicPeriod"/>
            </a:pPr>
            <a:r>
              <a:rPr lang="zh-CN" altLang="en-US" sz="2800" dirty="0">
                <a:latin typeface="黑体" panose="02010609060101010101" pitchFamily="2" charset="-122"/>
                <a:ea typeface="黑体" panose="02010609060101010101" pitchFamily="2" charset="-122"/>
              </a:rPr>
              <a:t>语音控制</a:t>
            </a:r>
          </a:p>
          <a:p>
            <a:pPr lvl="1" algn="just" eaLnBrk="1" hangingPunct="1">
              <a:lnSpc>
                <a:spcPct val="90000"/>
              </a:lnSpc>
              <a:buFont typeface="Wingdings" panose="05000000000000000000" pitchFamily="2" charset="2"/>
              <a:buAutoNum type="arabicPeriod"/>
            </a:pPr>
            <a:r>
              <a:rPr lang="zh-CN" altLang="en-US" sz="2800" dirty="0">
                <a:latin typeface="黑体" panose="02010609060101010101" pitchFamily="2" charset="-122"/>
                <a:ea typeface="黑体" panose="02010609060101010101" pitchFamily="2" charset="-122"/>
              </a:rPr>
              <a:t>智能仪器</a:t>
            </a:r>
          </a:p>
          <a:p>
            <a:pPr algn="just"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102</a:t>
            </a:fld>
            <a:endParaRPr lang="zh-CN" altLang="en-US" dirty="0"/>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2"/>
          <p:cNvSpPr>
            <a:spLocks noGrp="1"/>
          </p:cNvSpPr>
          <p:nvPr>
            <p:ph type="title"/>
          </p:nvPr>
        </p:nvSpPr>
        <p:spPr>
          <a:xfrm>
            <a:off x="251520" y="125760"/>
            <a:ext cx="8231187"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(4) 智能机器人</a:t>
            </a:r>
          </a:p>
        </p:txBody>
      </p:sp>
      <p:sp>
        <p:nvSpPr>
          <p:cNvPr id="100356" name="Rectangle 3"/>
          <p:cNvSpPr>
            <a:spLocks noGrp="1"/>
          </p:cNvSpPr>
          <p:nvPr>
            <p:ph idx="1"/>
          </p:nvPr>
        </p:nvSpPr>
        <p:spPr>
          <a:xfrm>
            <a:off x="303213" y="1219200"/>
            <a:ext cx="5348908" cy="4876800"/>
          </a:xfrm>
        </p:spPr>
        <p:txBody>
          <a:bodyPr vert="horz" wrap="square" lIns="91440" tIns="45720" rIns="91440" bIns="45720" anchor="t"/>
          <a:lstStyle/>
          <a:p>
            <a:pPr marL="0" algn="just" eaLnBrk="1" hangingPunct="1">
              <a:lnSpc>
                <a:spcPct val="80000"/>
              </a:lnSpc>
              <a:buNone/>
            </a:pPr>
            <a:r>
              <a:rPr lang="zh-CN" altLang="en-US" sz="2800" dirty="0">
                <a:solidFill>
                  <a:schemeClr val="accent1"/>
                </a:solidFill>
                <a:latin typeface="黑体" panose="02010609060101010101" pitchFamily="2" charset="-122"/>
                <a:ea typeface="黑体" panose="02010609060101010101" pitchFamily="2" charset="-122"/>
              </a:rPr>
              <a:t>机器人分为</a:t>
            </a:r>
            <a:r>
              <a:rPr lang="zh-CN" altLang="en-US" sz="2800" dirty="0" smtClean="0">
                <a:solidFill>
                  <a:schemeClr val="accent1"/>
                </a:solidFill>
                <a:latin typeface="黑体" panose="02010609060101010101" pitchFamily="2" charset="-122"/>
                <a:ea typeface="黑体" panose="02010609060101010101" pitchFamily="2" charset="-122"/>
              </a:rPr>
              <a:t>三代：</a:t>
            </a:r>
            <a:endParaRPr lang="zh-CN" altLang="en-US" sz="2800" dirty="0">
              <a:solidFill>
                <a:schemeClr val="folHlink"/>
              </a:solidFill>
              <a:latin typeface="黑体" panose="02010609060101010101" pitchFamily="2" charset="-122"/>
              <a:ea typeface="黑体" panose="02010609060101010101" pitchFamily="2" charset="-122"/>
            </a:endParaRPr>
          </a:p>
          <a:p>
            <a:pPr algn="just" eaLnBrk="1" hangingPunct="1">
              <a:lnSpc>
                <a:spcPct val="80000"/>
              </a:lnSpc>
            </a:pPr>
            <a:r>
              <a:rPr lang="zh-CN" altLang="en-US" sz="2800" dirty="0">
                <a:latin typeface="黑体" panose="02010609060101010101" pitchFamily="2" charset="-122"/>
                <a:ea typeface="黑体" panose="02010609060101010101" pitchFamily="2" charset="-122"/>
              </a:rPr>
              <a:t>工业机器人</a:t>
            </a:r>
          </a:p>
          <a:p>
            <a:pPr algn="just" eaLnBrk="1" hangingPunct="1">
              <a:lnSpc>
                <a:spcPct val="80000"/>
              </a:lnSpc>
            </a:pPr>
            <a:r>
              <a:rPr lang="zh-CN" altLang="en-US" sz="2800" dirty="0">
                <a:latin typeface="黑体" panose="02010609060101010101" pitchFamily="2" charset="-122"/>
                <a:ea typeface="黑体" panose="02010609060101010101" pitchFamily="2" charset="-122"/>
              </a:rPr>
              <a:t>基于</a:t>
            </a:r>
            <a:r>
              <a:rPr lang="zh-CN" altLang="en-US" sz="2800" dirty="0">
                <a:solidFill>
                  <a:srgbClr val="FF0000"/>
                </a:solidFill>
                <a:latin typeface="黑体" panose="02010609060101010101" pitchFamily="2" charset="-122"/>
                <a:ea typeface="黑体" panose="02010609060101010101" pitchFamily="2" charset="-122"/>
              </a:rPr>
              <a:t>传感器</a:t>
            </a:r>
            <a:r>
              <a:rPr lang="zh-CN" altLang="en-US" sz="2800" dirty="0">
                <a:latin typeface="黑体" panose="02010609060101010101" pitchFamily="2" charset="-122"/>
                <a:ea typeface="黑体" panose="02010609060101010101" pitchFamily="2" charset="-122"/>
              </a:rPr>
              <a:t>信息来工作的机器人 </a:t>
            </a:r>
          </a:p>
          <a:p>
            <a:pPr algn="just" eaLnBrk="1" hangingPunct="1">
              <a:lnSpc>
                <a:spcPct val="80000"/>
              </a:lnSpc>
            </a:pPr>
            <a:r>
              <a:rPr lang="zh-CN" altLang="en-US" sz="2800" dirty="0">
                <a:latin typeface="黑体" panose="02010609060101010101" pitchFamily="2" charset="-122"/>
                <a:ea typeface="黑体" panose="02010609060101010101" pitchFamily="2" charset="-122"/>
              </a:rPr>
              <a:t>智能机器人</a:t>
            </a:r>
          </a:p>
          <a:p>
            <a:pPr algn="just" eaLnBrk="1" hangingPunct="1">
              <a:lnSpc>
                <a:spcPct val="80000"/>
              </a:lnSpc>
              <a:buNone/>
            </a:pPr>
            <a:endParaRPr lang="en-US" altLang="zh-CN" sz="2800" dirty="0">
              <a:latin typeface="黑体" panose="02010609060101010101" pitchFamily="2" charset="-122"/>
              <a:ea typeface="黑体" panose="02010609060101010101" pitchFamily="2" charset="-122"/>
            </a:endParaRPr>
          </a:p>
          <a:p>
            <a:pPr marL="0" algn="just" eaLnBrk="1" hangingPunct="1">
              <a:lnSpc>
                <a:spcPct val="80000"/>
              </a:lnSpc>
              <a:buNone/>
            </a:pPr>
            <a:r>
              <a:rPr lang="zh-CN" altLang="en-US" sz="2800" dirty="0" smtClean="0">
                <a:solidFill>
                  <a:schemeClr val="accent1"/>
                </a:solidFill>
                <a:latin typeface="黑体" panose="02010609060101010101" pitchFamily="2" charset="-122"/>
                <a:ea typeface="黑体" panose="02010609060101010101" pitchFamily="2" charset="-122"/>
              </a:rPr>
              <a:t>智能机器人</a:t>
            </a:r>
            <a:r>
              <a:rPr lang="zh-CN" altLang="en-US" sz="2800" dirty="0">
                <a:solidFill>
                  <a:schemeClr val="accent1"/>
                </a:solidFill>
                <a:latin typeface="黑体" panose="02010609060101010101" pitchFamily="2" charset="-122"/>
                <a:ea typeface="黑体" panose="02010609060101010101" pitchFamily="2" charset="-122"/>
              </a:rPr>
              <a:t>具备四种机能：</a:t>
            </a:r>
            <a:endParaRPr lang="zh-CN" altLang="en-US" sz="2800" dirty="0">
              <a:solidFill>
                <a:schemeClr val="folHlink"/>
              </a:solidFill>
              <a:latin typeface="黑体" panose="02010609060101010101" pitchFamily="2" charset="-122"/>
              <a:ea typeface="黑体" panose="02010609060101010101" pitchFamily="2" charset="-122"/>
            </a:endParaRPr>
          </a:p>
          <a:p>
            <a:pPr algn="just" eaLnBrk="1" hangingPunct="1">
              <a:lnSpc>
                <a:spcPct val="80000"/>
              </a:lnSpc>
            </a:pPr>
            <a:r>
              <a:rPr lang="zh-CN" altLang="en-US" sz="2800" dirty="0">
                <a:solidFill>
                  <a:srgbClr val="FF0000"/>
                </a:solidFill>
                <a:latin typeface="黑体" panose="02010609060101010101" pitchFamily="2" charset="-122"/>
                <a:ea typeface="黑体" panose="02010609060101010101" pitchFamily="2" charset="-122"/>
              </a:rPr>
              <a:t>行动机能</a:t>
            </a:r>
          </a:p>
          <a:p>
            <a:pPr algn="just" eaLnBrk="1" hangingPunct="1">
              <a:lnSpc>
                <a:spcPct val="80000"/>
              </a:lnSpc>
            </a:pPr>
            <a:r>
              <a:rPr lang="zh-CN" altLang="en-US" sz="2800" dirty="0">
                <a:solidFill>
                  <a:srgbClr val="FF0000"/>
                </a:solidFill>
                <a:latin typeface="黑体" panose="02010609060101010101" pitchFamily="2" charset="-122"/>
                <a:ea typeface="黑体" panose="02010609060101010101" pitchFamily="2" charset="-122"/>
              </a:rPr>
              <a:t>感知机能</a:t>
            </a:r>
          </a:p>
          <a:p>
            <a:pPr algn="just" eaLnBrk="1" hangingPunct="1">
              <a:lnSpc>
                <a:spcPct val="80000"/>
              </a:lnSpc>
            </a:pPr>
            <a:r>
              <a:rPr lang="zh-CN" altLang="en-US" sz="2800" dirty="0">
                <a:solidFill>
                  <a:srgbClr val="FF0000"/>
                </a:solidFill>
                <a:latin typeface="黑体" panose="02010609060101010101" pitchFamily="2" charset="-122"/>
                <a:ea typeface="黑体" panose="02010609060101010101" pitchFamily="2" charset="-122"/>
              </a:rPr>
              <a:t>思维机能</a:t>
            </a:r>
          </a:p>
          <a:p>
            <a:pPr algn="just" eaLnBrk="1" hangingPunct="1">
              <a:lnSpc>
                <a:spcPct val="80000"/>
              </a:lnSpc>
            </a:pPr>
            <a:r>
              <a:rPr lang="zh-CN" altLang="en-US" sz="2800" dirty="0">
                <a:solidFill>
                  <a:srgbClr val="FF0000"/>
                </a:solidFill>
                <a:latin typeface="黑体" panose="02010609060101010101" pitchFamily="2" charset="-122"/>
                <a:ea typeface="黑体" panose="02010609060101010101" pitchFamily="2" charset="-122"/>
              </a:rPr>
              <a:t>人机交互机能</a:t>
            </a:r>
          </a:p>
          <a:p>
            <a:pPr algn="just" eaLnBrk="1" hangingPunct="1">
              <a:lnSpc>
                <a:spcPct val="80000"/>
              </a:lnSpc>
            </a:pPr>
            <a:endParaRPr lang="zh-CN" altLang="en-US" sz="2800" dirty="0">
              <a:solidFill>
                <a:srgbClr val="FF0000"/>
              </a:solidFill>
              <a:latin typeface="黑体" panose="02010609060101010101" pitchFamily="2" charset="-122"/>
              <a:ea typeface="黑体" panose="02010609060101010101" pitchFamily="2" charset="-122"/>
            </a:endParaRPr>
          </a:p>
        </p:txBody>
      </p:sp>
      <p:pic>
        <p:nvPicPr>
          <p:cNvPr id="100357" name="Picture 4" descr="02"/>
          <p:cNvPicPr>
            <a:picLocks noChangeAspect="1"/>
          </p:cNvPicPr>
          <p:nvPr/>
        </p:nvPicPr>
        <p:blipFill>
          <a:blip r:embed="rId2"/>
          <a:stretch>
            <a:fillRect/>
          </a:stretch>
        </p:blipFill>
        <p:spPr>
          <a:xfrm>
            <a:off x="5795963" y="1341438"/>
            <a:ext cx="3197225" cy="4868862"/>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103</a:t>
            </a:fld>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Rectangle 3"/>
          <p:cNvSpPr>
            <a:spLocks noGrp="1"/>
          </p:cNvSpPr>
          <p:nvPr>
            <p:ph idx="1"/>
          </p:nvPr>
        </p:nvSpPr>
        <p:spPr>
          <a:xfrm>
            <a:off x="179512" y="1029440"/>
            <a:ext cx="5220072" cy="5619328"/>
          </a:xfrm>
        </p:spPr>
        <p:txBody>
          <a:bodyPr vert="horz" wrap="square" lIns="91440" tIns="45720" rIns="91440" bIns="45720" anchor="t"/>
          <a:lstStyle/>
          <a:p>
            <a:pPr algn="just" eaLnBrk="1" hangingPunct="1">
              <a:lnSpc>
                <a:spcPct val="80000"/>
              </a:lnSpc>
            </a:pPr>
            <a:r>
              <a:rPr lang="zh-CN" altLang="en-US" dirty="0">
                <a:latin typeface="黑体" panose="02010609060101010101" pitchFamily="2" charset="-122"/>
                <a:ea typeface="黑体" panose="02010609060101010101" pitchFamily="2" charset="-122"/>
              </a:rPr>
              <a:t> 智能机器人的研究和应用体现出广泛的学科交叉，涉及众多的课题，如</a:t>
            </a:r>
            <a:r>
              <a:rPr lang="zh-CN" altLang="en-US" dirty="0">
                <a:solidFill>
                  <a:schemeClr val="bg1">
                    <a:lumMod val="60000"/>
                    <a:lumOff val="40000"/>
                  </a:schemeClr>
                </a:solidFill>
                <a:latin typeface="黑体" panose="02010609060101010101" pitchFamily="2" charset="-122"/>
                <a:ea typeface="黑体" panose="02010609060101010101" pitchFamily="2" charset="-122"/>
              </a:rPr>
              <a:t>机器人体系结构、机构、控制、智能、视觉、触觉、力觉、听觉、机器人装配、恶劣环境下的机器人以及机器人语言</a:t>
            </a:r>
            <a:r>
              <a:rPr lang="zh-CN" altLang="en-US" dirty="0">
                <a:latin typeface="黑体" panose="02010609060101010101" pitchFamily="2" charset="-122"/>
                <a:ea typeface="黑体" panose="02010609060101010101" pitchFamily="2" charset="-122"/>
              </a:rPr>
              <a:t>等。</a:t>
            </a:r>
          </a:p>
          <a:p>
            <a:pPr algn="just" eaLnBrk="1" hangingPunct="1">
              <a:lnSpc>
                <a:spcPct val="80000"/>
              </a:lnSpc>
            </a:pPr>
            <a:r>
              <a:rPr lang="zh-CN" altLang="en-US" dirty="0">
                <a:latin typeface="黑体" panose="02010609060101010101" pitchFamily="2" charset="-122"/>
                <a:ea typeface="黑体" panose="02010609060101010101" pitchFamily="2" charset="-122"/>
              </a:rPr>
              <a:t>机器人已在各种工业、农业、商业、旅游业、空中和海洋以及国防等领域获得越来越普遍的应用。</a:t>
            </a:r>
          </a:p>
          <a:p>
            <a:pPr eaLnBrk="1" hangingPunct="1">
              <a:lnSpc>
                <a:spcPct val="80000"/>
              </a:lnSpc>
            </a:pPr>
            <a:endParaRPr lang="zh-CN" altLang="en-US" dirty="0">
              <a:latin typeface="黑体" panose="02010609060101010101" pitchFamily="2" charset="-122"/>
              <a:ea typeface="黑体" panose="02010609060101010101" pitchFamily="2" charset="-122"/>
            </a:endParaRPr>
          </a:p>
        </p:txBody>
      </p:sp>
      <p:pic>
        <p:nvPicPr>
          <p:cNvPr id="101381" name="Picture 4" descr="poster"/>
          <p:cNvPicPr>
            <a:picLocks noChangeAspect="1"/>
          </p:cNvPicPr>
          <p:nvPr/>
        </p:nvPicPr>
        <p:blipFill>
          <a:blip r:embed="rId2"/>
          <a:stretch>
            <a:fillRect/>
          </a:stretch>
        </p:blipFill>
        <p:spPr>
          <a:xfrm>
            <a:off x="5566791" y="1052736"/>
            <a:ext cx="3273425" cy="4529137"/>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104</a:t>
            </a:fld>
            <a:endParaRPr lang="zh-CN" altLang="en-US" dirty="0"/>
          </a:p>
        </p:txBody>
      </p:sp>
      <p:sp>
        <p:nvSpPr>
          <p:cNvPr id="5" name="Rectangle 2"/>
          <p:cNvSpPr>
            <a:spLocks noGrp="1"/>
          </p:cNvSpPr>
          <p:nvPr>
            <p:ph type="title"/>
          </p:nvPr>
        </p:nvSpPr>
        <p:spPr>
          <a:xfrm>
            <a:off x="251520" y="125760"/>
            <a:ext cx="8231187"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(4) 智能机器人</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4" name="Rectangle 3"/>
          <p:cNvSpPr>
            <a:spLocks noGrp="1"/>
          </p:cNvSpPr>
          <p:nvPr>
            <p:ph idx="1"/>
          </p:nvPr>
        </p:nvSpPr>
        <p:spPr/>
        <p:txBody>
          <a:bodyPr vert="horz" wrap="square" lIns="91440" tIns="45720" rIns="91440" bIns="45720" anchor="t"/>
          <a:lstStyle/>
          <a:p>
            <a:pPr algn="just" eaLnBrk="1" hangingPunct="1"/>
            <a:r>
              <a:rPr lang="zh-CN" altLang="en-US" dirty="0">
                <a:latin typeface="黑体" panose="02010609060101010101" pitchFamily="2" charset="-122"/>
                <a:ea typeface="黑体" panose="02010609060101010101" pitchFamily="2" charset="-122"/>
              </a:rPr>
              <a:t>星际探索机器人</a:t>
            </a:r>
          </a:p>
          <a:p>
            <a:pPr algn="just" eaLnBrk="1" hangingPunct="1"/>
            <a:r>
              <a:rPr lang="zh-CN" altLang="en-US" dirty="0">
                <a:latin typeface="黑体" panose="02010609060101010101" pitchFamily="2" charset="-122"/>
                <a:ea typeface="黑体" panose="02010609060101010101" pitchFamily="2" charset="-122"/>
              </a:rPr>
              <a:t>海洋(水下)机器人</a:t>
            </a:r>
          </a:p>
          <a:p>
            <a:pPr algn="just" eaLnBrk="1" hangingPunct="1"/>
            <a:r>
              <a:rPr lang="zh-CN" altLang="en-US" dirty="0">
                <a:latin typeface="黑体" panose="02010609060101010101" pitchFamily="2" charset="-122"/>
                <a:ea typeface="黑体" panose="02010609060101010101" pitchFamily="2" charset="-122"/>
              </a:rPr>
              <a:t>机器人外科手术系统</a:t>
            </a:r>
          </a:p>
          <a:p>
            <a:pPr algn="just" eaLnBrk="1" hangingPunct="1"/>
            <a:r>
              <a:rPr lang="zh-CN" altLang="en-US" dirty="0">
                <a:latin typeface="黑体" panose="02010609060101010101" pitchFamily="2" charset="-122"/>
                <a:ea typeface="黑体" panose="02010609060101010101" pitchFamily="2" charset="-122"/>
              </a:rPr>
              <a:t>微型机器人</a:t>
            </a:r>
          </a:p>
          <a:p>
            <a:pPr algn="just" eaLnBrk="1" hangingPunct="1"/>
            <a:r>
              <a:rPr lang="zh-CN" altLang="en-US" dirty="0">
                <a:latin typeface="黑体" panose="02010609060101010101" pitchFamily="2" charset="-122"/>
                <a:ea typeface="黑体" panose="02010609060101010101" pitchFamily="2" charset="-122"/>
              </a:rPr>
              <a:t>足球机器人</a:t>
            </a:r>
          </a:p>
          <a:p>
            <a:pPr algn="just" eaLnBrk="1" hangingPunct="1"/>
            <a:r>
              <a:rPr lang="zh-CN" altLang="en-US" dirty="0">
                <a:latin typeface="黑体" panose="02010609060101010101" pitchFamily="2" charset="-122"/>
                <a:ea typeface="黑体" panose="02010609060101010101" pitchFamily="2" charset="-122"/>
              </a:rPr>
              <a:t>机器人足球比赛</a:t>
            </a:r>
          </a:p>
          <a:p>
            <a:pPr eaLnBrk="1" hangingPunct="1"/>
            <a:endParaRPr lang="zh-CN" altLang="en-US" dirty="0">
              <a:latin typeface="黑体" panose="02010609060101010101" pitchFamily="2" charset="-122"/>
              <a:ea typeface="黑体" panose="02010609060101010101" pitchFamily="2" charset="-122"/>
            </a:endParaRPr>
          </a:p>
        </p:txBody>
      </p:sp>
      <p:pic>
        <p:nvPicPr>
          <p:cNvPr id="102405" name="Picture 4" descr="ciras_cover2"/>
          <p:cNvPicPr>
            <a:picLocks noChangeAspect="1"/>
          </p:cNvPicPr>
          <p:nvPr/>
        </p:nvPicPr>
        <p:blipFill>
          <a:blip r:embed="rId2"/>
          <a:stretch>
            <a:fillRect/>
          </a:stretch>
        </p:blipFill>
        <p:spPr>
          <a:xfrm>
            <a:off x="5364088" y="1052736"/>
            <a:ext cx="3190875" cy="4267200"/>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105</a:t>
            </a:fld>
            <a:endParaRPr lang="zh-CN" altLang="en-US" dirty="0"/>
          </a:p>
        </p:txBody>
      </p:sp>
      <p:sp>
        <p:nvSpPr>
          <p:cNvPr id="5" name="Rectangle 2"/>
          <p:cNvSpPr>
            <a:spLocks noGrp="1"/>
          </p:cNvSpPr>
          <p:nvPr>
            <p:ph type="title"/>
          </p:nvPr>
        </p:nvSpPr>
        <p:spPr>
          <a:xfrm>
            <a:off x="251520" y="125760"/>
            <a:ext cx="8231187"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(4) 智能机器人</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2"/>
          <p:cNvSpPr>
            <a:spLocks noGrp="1"/>
          </p:cNvSpPr>
          <p:nvPr>
            <p:ph type="title"/>
          </p:nvPr>
        </p:nvSpPr>
        <p:spPr>
          <a:xfrm>
            <a:off x="203201" y="4772660"/>
            <a:ext cx="3432174" cy="1143000"/>
          </a:xfrm>
        </p:spPr>
        <p:txBody>
          <a:bodyPr vert="horz" wrap="square" lIns="91440" tIns="45720" rIns="91440" bIns="45720" anchor="ctr"/>
          <a:lstStyle/>
          <a:p>
            <a:pPr algn="just" eaLnBrk="1" hangingPunct="1">
              <a:buNone/>
            </a:pPr>
            <a:r>
              <a:rPr lang="zh-CN" altLang="en-US" sz="4000" dirty="0"/>
              <a:t>美国“大狗”机器人 </a:t>
            </a:r>
          </a:p>
        </p:txBody>
      </p:sp>
      <p:sp>
        <p:nvSpPr>
          <p:cNvPr id="103428" name="Rectangle 3"/>
          <p:cNvSpPr>
            <a:spLocks noGrp="1"/>
          </p:cNvSpPr>
          <p:nvPr>
            <p:ph idx="1"/>
          </p:nvPr>
        </p:nvSpPr>
        <p:spPr>
          <a:xfrm>
            <a:off x="3486151" y="260649"/>
            <a:ext cx="5478338" cy="6381452"/>
          </a:xfrm>
        </p:spPr>
        <p:txBody>
          <a:bodyPr vert="horz" wrap="square" lIns="91440" tIns="45720" rIns="91440" bIns="45720" anchor="t"/>
          <a:lstStyle/>
          <a:p>
            <a:pPr eaLnBrk="1" hangingPunct="1"/>
            <a:r>
              <a:rPr lang="en-US" altLang="zh-CN" sz="2400" dirty="0">
                <a:latin typeface="黑体" panose="02010609060101010101" pitchFamily="2" charset="-122"/>
                <a:ea typeface="黑体" panose="02010609060101010101" pitchFamily="2" charset="-122"/>
              </a:rPr>
              <a:t>2008</a:t>
            </a:r>
            <a:r>
              <a:rPr lang="zh-CN" altLang="en-US" sz="2400" dirty="0">
                <a:latin typeface="黑体" panose="02010609060101010101" pitchFamily="2" charset="-122"/>
                <a:ea typeface="黑体" panose="02010609060101010101" pitchFamily="2" charset="-122"/>
              </a:rPr>
              <a:t>年</a:t>
            </a:r>
            <a:r>
              <a:rPr lang="en-US" altLang="zh-CN" sz="2400" dirty="0">
                <a:latin typeface="黑体" panose="02010609060101010101" pitchFamily="2" charset="-122"/>
                <a:ea typeface="黑体" panose="02010609060101010101" pitchFamily="2" charset="-122"/>
              </a:rPr>
              <a:t>3</a:t>
            </a:r>
            <a:r>
              <a:rPr lang="zh-CN" altLang="en-US" sz="2400" dirty="0">
                <a:latin typeface="黑体" panose="02010609060101010101" pitchFamily="2" charset="-122"/>
                <a:ea typeface="黑体" panose="02010609060101010101" pitchFamily="2" charset="-122"/>
              </a:rPr>
              <a:t>月，美国官方公布了一段关于</a:t>
            </a:r>
            <a:r>
              <a:rPr lang="zh-CN" altLang="en-US" sz="2400" dirty="0">
                <a:solidFill>
                  <a:srgbClr val="FF0000"/>
                </a:solidFill>
                <a:latin typeface="黑体" panose="02010609060101010101" pitchFamily="2" charset="-122"/>
                <a:ea typeface="黑体" panose="02010609060101010101" pitchFamily="2" charset="-122"/>
              </a:rPr>
              <a:t>军用机器人</a:t>
            </a:r>
            <a:r>
              <a:rPr lang="zh-CN" altLang="en-US" sz="2400" dirty="0">
                <a:latin typeface="黑体" panose="02010609060101010101" pitchFamily="2" charset="-122"/>
                <a:ea typeface="黑体" panose="02010609060101010101" pitchFamily="2" charset="-122"/>
              </a:rPr>
              <a:t>的录像，视频中的机器人名为</a:t>
            </a:r>
            <a:r>
              <a:rPr lang="zh-CN" altLang="en-US" sz="2400" dirty="0">
                <a:solidFill>
                  <a:srgbClr val="FF0000"/>
                </a:solidFill>
                <a:ea typeface="黑体" panose="02010609060101010101" pitchFamily="2" charset="-122"/>
              </a:rPr>
              <a:t>“</a:t>
            </a:r>
            <a:r>
              <a:rPr lang="zh-CN" altLang="en-US" sz="2400" dirty="0">
                <a:solidFill>
                  <a:srgbClr val="FF0000"/>
                </a:solidFill>
                <a:latin typeface="黑体" panose="02010609060101010101" pitchFamily="2" charset="-122"/>
                <a:ea typeface="黑体" panose="02010609060101010101" pitchFamily="2" charset="-122"/>
              </a:rPr>
              <a:t>大狗</a:t>
            </a:r>
            <a:r>
              <a:rPr lang="zh-CN" altLang="en-US" sz="2400" dirty="0">
                <a:solidFill>
                  <a:srgbClr val="FF0000"/>
                </a:solidFill>
                <a:ea typeface="黑体" panose="02010609060101010101" pitchFamily="2" charset="-122"/>
              </a:rPr>
              <a:t>”</a:t>
            </a:r>
            <a:r>
              <a:rPr lang="en-US" altLang="zh-CN" sz="2400" dirty="0">
                <a:solidFill>
                  <a:srgbClr val="FF0000"/>
                </a:solidFill>
                <a:latin typeface="黑体" panose="02010609060101010101" pitchFamily="2" charset="-122"/>
                <a:ea typeface="黑体" panose="02010609060101010101" pitchFamily="2" charset="-122"/>
              </a:rPr>
              <a:t>(BigDog)</a:t>
            </a:r>
            <a:r>
              <a:rPr lang="zh-CN" altLang="en-US" sz="2400" dirty="0">
                <a:latin typeface="黑体" panose="02010609060101010101" pitchFamily="2" charset="-122"/>
                <a:ea typeface="黑体" panose="02010609060101010101" pitchFamily="2" charset="-122"/>
              </a:rPr>
              <a:t>，拥有惊人的活动能力和适应性。这个</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大狗</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机器人吸引了众多关注的目光，它的视频也在互联网上造成轰动。</a:t>
            </a:r>
          </a:p>
          <a:p>
            <a:pPr eaLnBrk="1" hangingPunct="1"/>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大狗</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机器人拥有非常强的平衡能力，无论是爬陡坡，跨崎岖路段，还是在冰面或者雪地上，它都能够行走自如，甚至在被人猛地踹上一脚后，</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大狗</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也能迅速调整恢复身体的平衡。</a:t>
            </a:r>
          </a:p>
          <a:p>
            <a:pPr eaLnBrk="1" hangingPunct="1"/>
            <a:r>
              <a:rPr lang="zh-CN" altLang="en-US" sz="2400" dirty="0">
                <a:latin typeface="黑体" panose="02010609060101010101" pitchFamily="2" charset="-122"/>
                <a:ea typeface="黑体" panose="02010609060101010101" pitchFamily="2" charset="-122"/>
              </a:rPr>
              <a:t>最新款</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大狗</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可以攀越</a:t>
            </a:r>
            <a:r>
              <a:rPr lang="en-US" altLang="zh-CN" sz="2400" dirty="0">
                <a:latin typeface="黑体" panose="02010609060101010101" pitchFamily="2" charset="-122"/>
                <a:ea typeface="黑体" panose="02010609060101010101" pitchFamily="2" charset="-122"/>
              </a:rPr>
              <a:t>35°</a:t>
            </a:r>
            <a:r>
              <a:rPr lang="zh-CN" altLang="en-US" sz="2400" dirty="0">
                <a:latin typeface="黑体" panose="02010609060101010101" pitchFamily="2" charset="-122"/>
                <a:ea typeface="黑体" panose="02010609060101010101" pitchFamily="2" charset="-122"/>
              </a:rPr>
              <a:t>的斜坡，可承载</a:t>
            </a:r>
            <a:r>
              <a:rPr lang="en-US" altLang="zh-CN" sz="2400" dirty="0">
                <a:latin typeface="黑体" panose="02010609060101010101" pitchFamily="2" charset="-122"/>
                <a:ea typeface="黑体" panose="02010609060101010101" pitchFamily="2" charset="-122"/>
              </a:rPr>
              <a:t>40</a:t>
            </a:r>
            <a:r>
              <a:rPr lang="zh-CN" altLang="en-US" sz="2400" dirty="0">
                <a:latin typeface="黑体" panose="02010609060101010101" pitchFamily="2" charset="-122"/>
                <a:ea typeface="黑体" panose="02010609060101010101" pitchFamily="2" charset="-122"/>
              </a:rPr>
              <a:t>多公斤的装备，约相当于其自重的</a:t>
            </a:r>
            <a:r>
              <a:rPr lang="en-US" altLang="zh-CN" sz="2400" dirty="0">
                <a:latin typeface="黑体" panose="02010609060101010101" pitchFamily="2" charset="-122"/>
                <a:ea typeface="黑体" panose="02010609060101010101" pitchFamily="2" charset="-122"/>
              </a:rPr>
              <a:t>30%</a:t>
            </a:r>
            <a:r>
              <a:rPr lang="zh-CN" altLang="en-US" sz="2400" dirty="0">
                <a:latin typeface="黑体" panose="02010609060101010101" pitchFamily="2" charset="-122"/>
                <a:ea typeface="黑体" panose="02010609060101010101" pitchFamily="2" charset="-122"/>
              </a:rPr>
              <a:t>，</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大狗</a:t>
            </a:r>
            <a:r>
              <a:rPr lang="zh-CN" altLang="en-US" sz="2400" dirty="0">
                <a:ea typeface="黑体" panose="02010609060101010101" pitchFamily="2" charset="-122"/>
              </a:rPr>
              <a:t>”</a:t>
            </a:r>
            <a:r>
              <a:rPr lang="zh-CN" altLang="en-US" sz="2400" dirty="0">
                <a:latin typeface="黑体" panose="02010609060101010101" pitchFamily="2" charset="-122"/>
                <a:ea typeface="黑体" panose="02010609060101010101" pitchFamily="2" charset="-122"/>
              </a:rPr>
              <a:t>还可以自行沿着简单的路线行进，或是被远程控制。</a:t>
            </a:r>
            <a:endParaRPr lang="zh-CN" altLang="en-US" sz="2000" dirty="0"/>
          </a:p>
        </p:txBody>
      </p:sp>
      <p:pic>
        <p:nvPicPr>
          <p:cNvPr id="103429" name="Picture 4"/>
          <p:cNvPicPr>
            <a:picLocks noChangeAspect="1"/>
          </p:cNvPicPr>
          <p:nvPr/>
        </p:nvPicPr>
        <p:blipFill>
          <a:blip r:embed="rId3"/>
          <a:stretch>
            <a:fillRect/>
          </a:stretch>
        </p:blipFill>
        <p:spPr>
          <a:xfrm>
            <a:off x="149746" y="431403"/>
            <a:ext cx="3486150" cy="4149725"/>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106</a:t>
            </a:fld>
            <a:endParaRPr lang="zh-CN" alt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179512" y="585192"/>
            <a:ext cx="7772400" cy="899592"/>
          </a:xfrm>
        </p:spPr>
        <p:txBody>
          <a:bodyPr vert="horz" wrap="square" lIns="91440" tIns="45720" rIns="91440" bIns="45720" anchor="ctr"/>
          <a:lstStyle/>
          <a:p>
            <a:r>
              <a:rPr lang="en-US" altLang="zh-CN" sz="3200" dirty="0"/>
              <a:t>2017</a:t>
            </a:r>
            <a:r>
              <a:rPr lang="zh-CN" altLang="zh-CN" sz="3200" dirty="0"/>
              <a:t>世界机器人大会：不容错过的</a:t>
            </a:r>
            <a:r>
              <a:rPr lang="en-US" altLang="zh-CN" sz="3200" dirty="0"/>
              <a:t>15</a:t>
            </a:r>
            <a:r>
              <a:rPr lang="zh-CN" altLang="zh-CN" sz="3200" dirty="0"/>
              <a:t>款机器人</a:t>
            </a:r>
            <a:r>
              <a:rPr lang="en-US" altLang="zh-CN" sz="3200" dirty="0"/>
              <a:t>	</a:t>
            </a:r>
            <a:r>
              <a:rPr lang="zh-CN" altLang="zh-CN" sz="3200" dirty="0"/>
              <a:t/>
            </a:r>
            <a:br>
              <a:rPr lang="zh-CN" altLang="zh-CN" sz="3200" dirty="0"/>
            </a:br>
            <a:endParaRPr lang="zh-CN" altLang="en-US" sz="3200" dirty="0"/>
          </a:p>
        </p:txBody>
      </p:sp>
      <p:sp>
        <p:nvSpPr>
          <p:cNvPr id="3" name="内容占位符 2"/>
          <p:cNvSpPr>
            <a:spLocks noGrp="1"/>
          </p:cNvSpPr>
          <p:nvPr>
            <p:ph idx="1"/>
          </p:nvPr>
        </p:nvSpPr>
        <p:spPr>
          <a:xfrm>
            <a:off x="179512" y="1887538"/>
            <a:ext cx="4749676" cy="3962400"/>
          </a:xfrm>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1. </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画家机器人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2. </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钢琴家机器人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3. </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写字机器人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4. </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水母机器人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5.</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智能编程机器人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6. </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医疗机器人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7. </a:t>
            </a:r>
            <a:r>
              <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舞蹈机器人</a:t>
            </a: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rPr>
              <a:t> </a:t>
            </a: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a:p>
            <a:pPr marL="342900" marR="0" lvl="0" indent="-34290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Char char="Ø"/>
              <a:defRPr/>
            </a:pPr>
            <a:endParaRPr kumimoji="1" lang="zh-CN" altLang="zh-CN" sz="2400" b="1" i="0" u="none" strike="noStrike" kern="0" cap="none" spc="0" normalizeH="0" baseline="0" noProof="0" dirty="0">
              <a:ln>
                <a:noFill/>
              </a:ln>
              <a:solidFill>
                <a:schemeClr val="accent2">
                  <a:lumMod val="90000"/>
                  <a:lumOff val="10000"/>
                </a:schemeClr>
              </a:solidFill>
              <a:effectLst/>
              <a:uLnTx/>
              <a:uFillTx/>
              <a:latin typeface="黑体" panose="02010609060101010101" pitchFamily="49" charset="-122"/>
            </a:endParaRPr>
          </a:p>
        </p:txBody>
      </p:sp>
      <p:pic>
        <p:nvPicPr>
          <p:cNvPr id="104453" name="图片 5" descr="http://www.stdaily.com/index/kejixinwen/2017-08/24/571558/images/94e734d10c214a54ab692f54b73d43f8.jpeg"/>
          <p:cNvPicPr>
            <a:picLocks noChangeAspect="1"/>
          </p:cNvPicPr>
          <p:nvPr/>
        </p:nvPicPr>
        <p:blipFill>
          <a:blip r:embed="rId2"/>
          <a:stretch>
            <a:fillRect/>
          </a:stretch>
        </p:blipFill>
        <p:spPr>
          <a:xfrm>
            <a:off x="2916238" y="1412875"/>
            <a:ext cx="4519612" cy="3354388"/>
          </a:xfrm>
          <a:prstGeom prst="rect">
            <a:avLst/>
          </a:prstGeom>
          <a:noFill/>
          <a:ln w="9525">
            <a:noFill/>
          </a:ln>
        </p:spPr>
      </p:pic>
      <p:pic>
        <p:nvPicPr>
          <p:cNvPr id="7" name="图片 6" descr="http://www.stdaily.com/index/kejixinwen/2017-08/24/571558/images/affd67e8bfe042ebab242bb76675f679.jpg"/>
          <p:cNvPicPr>
            <a:picLocks noChangeAspect="1"/>
          </p:cNvPicPr>
          <p:nvPr/>
        </p:nvPicPr>
        <p:blipFill>
          <a:blip r:embed="rId3"/>
          <a:stretch>
            <a:fillRect/>
          </a:stretch>
        </p:blipFill>
        <p:spPr>
          <a:xfrm>
            <a:off x="5980113" y="1423988"/>
            <a:ext cx="3163887" cy="5381625"/>
          </a:xfrm>
          <a:prstGeom prst="rect">
            <a:avLst/>
          </a:prstGeom>
          <a:noFill/>
          <a:ln w="9525">
            <a:noFill/>
          </a:ln>
        </p:spPr>
      </p:pic>
      <p:pic>
        <p:nvPicPr>
          <p:cNvPr id="8" name="图片 7" descr="http://www.stdaily.com/index/kejixinwen/2017-08/24/571558/images/c246d7b3e0294419be98179904523e75.jpg"/>
          <p:cNvPicPr>
            <a:picLocks noChangeAspect="1"/>
          </p:cNvPicPr>
          <p:nvPr/>
        </p:nvPicPr>
        <p:blipFill>
          <a:blip r:embed="rId4"/>
          <a:stretch>
            <a:fillRect/>
          </a:stretch>
        </p:blipFill>
        <p:spPr>
          <a:xfrm>
            <a:off x="2411413" y="4183063"/>
            <a:ext cx="3916362" cy="2674937"/>
          </a:xfrm>
          <a:prstGeom prst="rect">
            <a:avLst/>
          </a:prstGeom>
          <a:noFill/>
          <a:ln w="9525">
            <a:noFill/>
          </a:ln>
        </p:spPr>
      </p:pic>
      <p:sp>
        <p:nvSpPr>
          <p:cNvPr id="5" name="灯片编号占位符 4"/>
          <p:cNvSpPr>
            <a:spLocks noGrp="1"/>
          </p:cNvSpPr>
          <p:nvPr>
            <p:ph type="sldNum" sz="quarter" idx="4"/>
          </p:nvPr>
        </p:nvSpPr>
        <p:spPr/>
        <p:txBody>
          <a:bodyPr/>
          <a:lstStyle/>
          <a:p>
            <a:fld id="{9A0DB2DC-4C9A-4742-B13C-FB6460FD3503}" type="slidenum">
              <a:rPr lang="zh-CN" altLang="en-US" smtClean="0"/>
              <a:pPr/>
              <a:t>107</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398463" y="333375"/>
            <a:ext cx="7772400" cy="1143000"/>
          </a:xfrm>
        </p:spPr>
        <p:txBody>
          <a:bodyPr vert="horz" wrap="square" lIns="91440" tIns="45720" rIns="91440" bIns="45720" anchor="ctr"/>
          <a:lstStyle/>
          <a:p>
            <a:r>
              <a:rPr lang="en-US" altLang="zh-CN" sz="3200" dirty="0"/>
              <a:t>2017</a:t>
            </a:r>
            <a:r>
              <a:rPr lang="zh-CN" altLang="zh-CN" sz="3200" dirty="0"/>
              <a:t>世界机器人大会：不容错过的</a:t>
            </a:r>
            <a:r>
              <a:rPr lang="en-US" altLang="zh-CN" sz="3200" dirty="0"/>
              <a:t>15</a:t>
            </a:r>
            <a:r>
              <a:rPr lang="zh-CN" altLang="zh-CN" sz="3200" dirty="0"/>
              <a:t>款机器人</a:t>
            </a:r>
            <a:r>
              <a:rPr lang="en-US" altLang="zh-CN" sz="3200" dirty="0"/>
              <a:t>	</a:t>
            </a:r>
            <a:r>
              <a:rPr lang="zh-CN" altLang="zh-CN" sz="3200" dirty="0"/>
              <a:t/>
            </a:r>
            <a:br>
              <a:rPr lang="zh-CN" altLang="zh-CN" sz="3200" dirty="0"/>
            </a:br>
            <a:endParaRPr lang="zh-CN" altLang="en-US" sz="3200" dirty="0"/>
          </a:p>
        </p:txBody>
      </p:sp>
      <p:sp>
        <p:nvSpPr>
          <p:cNvPr id="105476" name="TextBox 4"/>
          <p:cNvSpPr txBox="1"/>
          <p:nvPr/>
        </p:nvSpPr>
        <p:spPr>
          <a:xfrm>
            <a:off x="398463" y="1268413"/>
            <a:ext cx="3598862" cy="3416300"/>
          </a:xfrm>
          <a:prstGeom prst="rect">
            <a:avLst/>
          </a:prstGeom>
          <a:noFill/>
          <a:ln w="9525">
            <a:noFill/>
          </a:ln>
        </p:spPr>
        <p:txBody>
          <a:bodyPr wrap="square">
            <a:spAutoFit/>
          </a:bodyPr>
          <a:lstStyle/>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8. </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讲解员机器人</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9. </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记者机器人</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10.</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仿生机器蜻蜓</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11.</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会打羽毛球的机器人</a:t>
            </a: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12.</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投篮机器人</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13.</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变脸机器人</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14.</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舞狮机器人</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15.</a:t>
            </a:r>
            <a:r>
              <a:rPr lang="zh-CN" altLang="zh-CN" sz="2400" b="1" dirty="0">
                <a:solidFill>
                  <a:schemeClr val="accent2">
                    <a:lumMod val="90000"/>
                    <a:lumOff val="10000"/>
                  </a:schemeClr>
                </a:solidFill>
                <a:latin typeface="黑体" panose="02010609060101010101" pitchFamily="49" charset="-122"/>
                <a:ea typeface="黑体" panose="02010609060101010101" pitchFamily="49" charset="-122"/>
              </a:rPr>
              <a:t>美女机器人</a:t>
            </a:r>
            <a:r>
              <a:rPr lang="en-US" altLang="zh-CN" sz="2400" b="1" dirty="0">
                <a:solidFill>
                  <a:schemeClr val="accent2">
                    <a:lumMod val="90000"/>
                    <a:lumOff val="10000"/>
                  </a:schemeClr>
                </a:solidFill>
                <a:latin typeface="黑体" panose="02010609060101010101" pitchFamily="49" charset="-122"/>
                <a:ea typeface="黑体" panose="02010609060101010101" pitchFamily="49" charset="-122"/>
              </a:rPr>
              <a:t>	</a:t>
            </a:r>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a:p>
            <a:endParaRPr lang="zh-CN" altLang="zh-CN" sz="2400" b="1" dirty="0">
              <a:solidFill>
                <a:schemeClr val="accent2">
                  <a:lumMod val="90000"/>
                  <a:lumOff val="10000"/>
                </a:schemeClr>
              </a:solidFill>
              <a:latin typeface="黑体" panose="02010609060101010101" pitchFamily="49" charset="-122"/>
              <a:ea typeface="黑体" panose="02010609060101010101" pitchFamily="49" charset="-122"/>
            </a:endParaRPr>
          </a:p>
        </p:txBody>
      </p:sp>
      <p:pic>
        <p:nvPicPr>
          <p:cNvPr id="105477" name="图片 6" descr="http://www.stdaily.com/index/kejixinwen/2017-08/24/571558/images/e1b0e5b30d2f425cb76969d134c7be47.jpg"/>
          <p:cNvPicPr>
            <a:picLocks noChangeAspect="1"/>
          </p:cNvPicPr>
          <p:nvPr/>
        </p:nvPicPr>
        <p:blipFill>
          <a:blip r:embed="rId2"/>
          <a:stretch>
            <a:fillRect/>
          </a:stretch>
        </p:blipFill>
        <p:spPr>
          <a:xfrm>
            <a:off x="4029075" y="754063"/>
            <a:ext cx="5114925" cy="3559175"/>
          </a:xfrm>
          <a:prstGeom prst="rect">
            <a:avLst/>
          </a:prstGeom>
          <a:noFill/>
          <a:ln w="9525">
            <a:noFill/>
          </a:ln>
        </p:spPr>
      </p:pic>
      <p:pic>
        <p:nvPicPr>
          <p:cNvPr id="8" name="图片 7" descr="http://www.stdaily.com/index/kejixinwen/2017-08/24/571558/images/4b79167a2ea145e385f3daae42d73795.jpg"/>
          <p:cNvPicPr>
            <a:picLocks noChangeAspect="1"/>
          </p:cNvPicPr>
          <p:nvPr/>
        </p:nvPicPr>
        <p:blipFill>
          <a:blip r:embed="rId3"/>
          <a:stretch>
            <a:fillRect/>
          </a:stretch>
        </p:blipFill>
        <p:spPr>
          <a:xfrm>
            <a:off x="4983163" y="4375150"/>
            <a:ext cx="3333750" cy="2333625"/>
          </a:xfrm>
          <a:prstGeom prst="rect">
            <a:avLst/>
          </a:prstGeom>
          <a:noFill/>
          <a:ln w="9525">
            <a:noFill/>
          </a:ln>
        </p:spPr>
      </p:pic>
      <p:pic>
        <p:nvPicPr>
          <p:cNvPr id="9" name="图片 8" descr="http://www.stdaily.com/index/kejixinwen/2017-08/24/571558/images/97c6d8b8e67a4dee95f372e81845185a.jpg"/>
          <p:cNvPicPr>
            <a:picLocks noChangeAspect="1"/>
          </p:cNvPicPr>
          <p:nvPr/>
        </p:nvPicPr>
        <p:blipFill>
          <a:blip r:embed="rId4"/>
          <a:stretch>
            <a:fillRect/>
          </a:stretch>
        </p:blipFill>
        <p:spPr>
          <a:xfrm>
            <a:off x="300038" y="4292600"/>
            <a:ext cx="3578225" cy="2341563"/>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108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39983" y="260648"/>
            <a:ext cx="8383960" cy="1152128"/>
          </a:xfrm>
        </p:spPr>
        <p:txBody>
          <a:bodyPr vert="horz" wrap="square" lIns="91440" tIns="45720" rIns="91440" bIns="45720" numCol="1" anchor="ctr" anchorCtr="0" compatLnSpc="1">
            <a:normAutofit fontScale="90000"/>
          </a:bodyPr>
          <a:lstStyle/>
          <a:p>
            <a:pPr marL="0" marR="0" lvl="0" indent="0" algn="l" defTabSz="914400" rtl="0" eaLnBrk="0" fontAlgn="base" latinLnBrk="0" hangingPunct="0">
              <a:lnSpc>
                <a:spcPct val="100000"/>
              </a:lnSpc>
              <a:spcBef>
                <a:spcPct val="0"/>
              </a:spcBef>
              <a:spcAft>
                <a:spcPct val="0"/>
              </a:spcAft>
              <a:buClr>
                <a:schemeClr val="folHlink"/>
              </a:buClr>
              <a:buSzTx/>
              <a:defRPr/>
            </a:pPr>
            <a:r>
              <a:rPr kumimoji="1" lang="zh-CN" altLang="zh-CN" sz="4400" b="1" i="0" u="none" strike="noStrike" kern="0" cap="none" spc="0" normalizeH="0" baseline="0" noProof="0" dirty="0">
                <a:ln>
                  <a:noFill/>
                </a:ln>
                <a:solidFill>
                  <a:schemeClr val="bg1">
                    <a:lumMod val="60000"/>
                    <a:lumOff val="40000"/>
                  </a:schemeClr>
                </a:solidFill>
                <a:effectLst/>
                <a:uLnTx/>
                <a:uFillTx/>
                <a:latin typeface="黑体" panose="02010609060101010101" pitchFamily="49" charset="-122"/>
                <a:ea typeface="黑体" panose="02010609060101010101" pitchFamily="49" charset="-122"/>
              </a:rPr>
              <a:t>英特尔</a:t>
            </a:r>
            <a:r>
              <a:rPr kumimoji="1" lang="en-US" altLang="zh-CN" sz="4400" b="1" i="0" u="none" strike="noStrike" kern="0" cap="none" spc="0" normalizeH="0" baseline="0" noProof="0" dirty="0">
                <a:ln>
                  <a:noFill/>
                </a:ln>
                <a:solidFill>
                  <a:schemeClr val="bg1">
                    <a:lumMod val="60000"/>
                    <a:lumOff val="40000"/>
                  </a:schemeClr>
                </a:solidFill>
                <a:effectLst/>
                <a:uLnTx/>
                <a:uFillTx/>
                <a:latin typeface="黑体" panose="02010609060101010101" pitchFamily="49" charset="-122"/>
                <a:ea typeface="黑体" panose="02010609060101010101" pitchFamily="49" charset="-122"/>
              </a:rPr>
              <a:t>1200</a:t>
            </a:r>
            <a:r>
              <a:rPr kumimoji="1" lang="zh-CN" altLang="zh-CN" sz="4400" b="1" i="0" u="none" strike="noStrike" kern="0" cap="none" spc="0" normalizeH="0" baseline="0" noProof="0" dirty="0">
                <a:ln>
                  <a:noFill/>
                </a:ln>
                <a:solidFill>
                  <a:schemeClr val="bg1">
                    <a:lumMod val="60000"/>
                    <a:lumOff val="40000"/>
                  </a:schemeClr>
                </a:solidFill>
                <a:effectLst/>
                <a:uLnTx/>
                <a:uFillTx/>
                <a:latin typeface="黑体" panose="02010609060101010101" pitchFamily="49" charset="-122"/>
                <a:ea typeface="黑体" panose="02010609060101010101" pitchFamily="49" charset="-122"/>
              </a:rPr>
              <a:t>架</a:t>
            </a:r>
            <a:r>
              <a:rPr kumimoji="1" lang="zh-CN" altLang="zh-CN" sz="4400" b="1" i="0" u="none" strike="noStrike" kern="0" cap="none" spc="0" normalizeH="0" baseline="0" noProof="0" dirty="0">
                <a:ln>
                  <a:noFill/>
                </a:ln>
                <a:solidFill>
                  <a:srgbClr val="FF0000"/>
                </a:solidFill>
                <a:effectLst/>
                <a:uLnTx/>
                <a:uFillTx/>
                <a:latin typeface="黑体" panose="02010609060101010101" pitchFamily="49" charset="-122"/>
                <a:ea typeface="黑体" panose="02010609060101010101" pitchFamily="49" charset="-122"/>
              </a:rPr>
              <a:t>无人机</a:t>
            </a:r>
            <a:r>
              <a:rPr kumimoji="1" lang="zh-CN" altLang="zh-CN" sz="4400" b="1" i="0" u="none" strike="noStrike" kern="0" cap="none" spc="0" normalizeH="0" baseline="0" noProof="0" dirty="0">
                <a:ln>
                  <a:noFill/>
                </a:ln>
                <a:solidFill>
                  <a:schemeClr val="bg1">
                    <a:lumMod val="60000"/>
                    <a:lumOff val="40000"/>
                  </a:schemeClr>
                </a:solidFill>
                <a:effectLst/>
                <a:uLnTx/>
                <a:uFillTx/>
                <a:latin typeface="黑体" panose="02010609060101010101" pitchFamily="49" charset="-122"/>
                <a:ea typeface="黑体" panose="02010609060101010101" pitchFamily="49" charset="-122"/>
              </a:rPr>
              <a:t>同时点亮星空！ </a:t>
            </a:r>
            <a:r>
              <a:rPr kumimoji="1" lang="en-US" altLang="zh-CN" sz="4400" b="1" i="0" u="none" strike="noStrike" kern="0" cap="none" spc="0" normalizeH="0" baseline="0" noProof="0" dirty="0">
                <a:ln>
                  <a:noFill/>
                </a:ln>
                <a:solidFill>
                  <a:schemeClr val="bg1">
                    <a:lumMod val="60000"/>
                    <a:lumOff val="40000"/>
                  </a:schemeClr>
                </a:solidFill>
                <a:effectLst/>
                <a:uLnTx/>
                <a:uFillTx/>
                <a:latin typeface="黑体" panose="02010609060101010101" pitchFamily="49" charset="-122"/>
                <a:ea typeface="黑体" panose="02010609060101010101" pitchFamily="49" charset="-122"/>
              </a:rPr>
              <a:t>2018-02-23</a:t>
            </a:r>
          </a:p>
        </p:txBody>
      </p:sp>
      <p:sp>
        <p:nvSpPr>
          <p:cNvPr id="106499" name="内容占位符 2"/>
          <p:cNvSpPr>
            <a:spLocks noGrp="1"/>
          </p:cNvSpPr>
          <p:nvPr>
            <p:ph idx="1"/>
          </p:nvPr>
        </p:nvSpPr>
        <p:spPr>
          <a:xfrm>
            <a:off x="356235" y="1741488"/>
            <a:ext cx="3609975" cy="4089717"/>
          </a:xfrm>
        </p:spPr>
        <p:txBody>
          <a:bodyPr vert="horz" wrap="square" lIns="91440" tIns="45720" rIns="91440" bIns="45720" anchor="t"/>
          <a:lstStyle/>
          <a:p>
            <a:r>
              <a:rPr lang="zh-CN" altLang="zh-CN" dirty="0">
                <a:latin typeface="黑体" panose="02010609060101010101" pitchFamily="2" charset="-122"/>
                <a:ea typeface="黑体" panose="02010609060101010101" pitchFamily="2" charset="-122"/>
              </a:rPr>
              <a:t>韩国</a:t>
            </a:r>
            <a:r>
              <a:rPr lang="zh-CN" altLang="zh-CN" dirty="0">
                <a:solidFill>
                  <a:srgbClr val="FF0000"/>
                </a:solidFill>
                <a:latin typeface="黑体" panose="02010609060101010101" pitchFamily="2" charset="-122"/>
                <a:ea typeface="黑体" panose="02010609060101010101" pitchFamily="2" charset="-122"/>
              </a:rPr>
              <a:t>平昌</a:t>
            </a:r>
            <a:r>
              <a:rPr lang="zh-CN" altLang="zh-CN" dirty="0">
                <a:latin typeface="黑体" panose="02010609060101010101" pitchFamily="2" charset="-122"/>
                <a:ea typeface="黑体" panose="02010609060101010101" pitchFamily="2" charset="-122"/>
              </a:rPr>
              <a:t>冬奥会开幕式上，英特尔的</a:t>
            </a:r>
            <a:r>
              <a:rPr lang="en-US" altLang="zh-CN" b="1" dirty="0">
                <a:latin typeface="黑体" panose="02010609060101010101" pitchFamily="2" charset="-122"/>
                <a:ea typeface="黑体" panose="02010609060101010101" pitchFamily="2" charset="-122"/>
              </a:rPr>
              <a:t>1218</a:t>
            </a:r>
            <a:r>
              <a:rPr lang="zh-CN" altLang="zh-CN" b="1" dirty="0">
                <a:latin typeface="黑体" panose="02010609060101010101" pitchFamily="2" charset="-122"/>
                <a:ea typeface="黑体" panose="02010609060101010101" pitchFamily="2" charset="-122"/>
              </a:rPr>
              <a:t>架无人机</a:t>
            </a:r>
            <a:r>
              <a:rPr lang="zh-CN" altLang="zh-CN" dirty="0">
                <a:latin typeface="黑体" panose="02010609060101010101" pitchFamily="2" charset="-122"/>
                <a:ea typeface="黑体" panose="02010609060101010101" pitchFamily="2" charset="-122"/>
              </a:rPr>
              <a:t>的惊艳表演</a:t>
            </a:r>
            <a:r>
              <a:rPr lang="zh-CN" altLang="en-US" dirty="0">
                <a:latin typeface="黑体" panose="02010609060101010101" pitchFamily="2" charset="-122"/>
                <a:ea typeface="黑体" panose="02010609060101010101" pitchFamily="2" charset="-122"/>
              </a:rPr>
              <a:t>，</a:t>
            </a:r>
            <a:r>
              <a:rPr lang="zh-CN" altLang="zh-CN" dirty="0">
                <a:latin typeface="黑体" panose="02010609060101010101" pitchFamily="2" charset="-122"/>
                <a:ea typeface="黑体" panose="02010609060101010101" pitchFamily="2" charset="-122"/>
              </a:rPr>
              <a:t>绝对是最大亮点！</a:t>
            </a:r>
          </a:p>
          <a:p>
            <a:r>
              <a:rPr lang="zh-CN" altLang="zh-CN" dirty="0">
                <a:latin typeface="黑体" panose="02010609060101010101" pitchFamily="2" charset="-122"/>
                <a:ea typeface="黑体" panose="02010609060101010101" pitchFamily="2" charset="-122"/>
              </a:rPr>
              <a:t>空中一只巨大的和平鸽振翅而</a:t>
            </a:r>
            <a:r>
              <a:rPr lang="zh-CN" altLang="zh-CN" dirty="0" smtClean="0">
                <a:latin typeface="黑体" panose="02010609060101010101" pitchFamily="2" charset="-122"/>
                <a:ea typeface="黑体" panose="02010609060101010101" pitchFamily="2" charset="-122"/>
              </a:rPr>
              <a:t>起</a:t>
            </a:r>
            <a:r>
              <a:rPr lang="zh-CN" altLang="en-US" dirty="0" smtClean="0">
                <a:latin typeface="黑体" panose="02010609060101010101" pitchFamily="2" charset="-122"/>
                <a:ea typeface="黑体" panose="02010609060101010101" pitchFamily="2" charset="-122"/>
              </a:rPr>
              <a:t>。</a:t>
            </a:r>
            <a:endParaRPr lang="zh-CN" altLang="zh-CN" dirty="0">
              <a:latin typeface="黑体" panose="02010609060101010101" pitchFamily="2" charset="-122"/>
              <a:ea typeface="黑体" panose="02010609060101010101" pitchFamily="2" charset="-122"/>
            </a:endParaRPr>
          </a:p>
          <a:p>
            <a:endParaRPr lang="zh-CN" altLang="zh-CN" dirty="0">
              <a:latin typeface="黑体" panose="02010609060101010101" pitchFamily="2" charset="-122"/>
              <a:ea typeface="黑体" panose="02010609060101010101" pitchFamily="2" charset="-122"/>
            </a:endParaRPr>
          </a:p>
        </p:txBody>
      </p:sp>
      <p:pic>
        <p:nvPicPr>
          <p:cNvPr id="106500" name="Picture 2" descr="E:\智能国防  2017-5\001 机器人 无人系统\英特尔1200架无人机同时点亮星空\微信图片_20180223221748.gif"/>
          <p:cNvPicPr>
            <a:picLocks noChangeAspect="1"/>
          </p:cNvPicPr>
          <p:nvPr/>
        </p:nvPicPr>
        <p:blipFill>
          <a:blip r:embed="rId2"/>
          <a:stretch>
            <a:fillRect/>
          </a:stretch>
        </p:blipFill>
        <p:spPr>
          <a:xfrm>
            <a:off x="4211638" y="1741488"/>
            <a:ext cx="4568825" cy="4567237"/>
          </a:xfrm>
          <a:prstGeom prst="rect">
            <a:avLst/>
          </a:prstGeom>
          <a:noFill/>
          <a:ln w="9525">
            <a:noFill/>
          </a:ln>
        </p:spPr>
      </p:pic>
      <p:sp>
        <p:nvSpPr>
          <p:cNvPr id="5" name="灯片编号占位符 4"/>
          <p:cNvSpPr>
            <a:spLocks noGrp="1"/>
          </p:cNvSpPr>
          <p:nvPr>
            <p:ph type="sldNum" sz="quarter" idx="4"/>
          </p:nvPr>
        </p:nvSpPr>
        <p:spPr/>
        <p:txBody>
          <a:bodyPr/>
          <a:lstStyle/>
          <a:p>
            <a:fld id="{9A0DB2DC-4C9A-4742-B13C-FB6460FD3503}" type="slidenum">
              <a:rPr lang="zh-CN" altLang="en-US" smtClean="0"/>
              <a:pPr/>
              <a:t>109</a:t>
            </a:fld>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微软雅黑" panose="020B0503020204020204" pitchFamily="34" charset="-122"/>
                <a:ea typeface="微软雅黑" panose="020B0503020204020204" pitchFamily="34" charset="-122"/>
              </a:rPr>
              <a:t>1. 定义</a:t>
            </a:r>
          </a:p>
        </p:txBody>
      </p:sp>
      <p:sp>
        <p:nvSpPr>
          <p:cNvPr id="11268" name="Rectangle 3"/>
          <p:cNvSpPr>
            <a:spLocks noGrp="1"/>
          </p:cNvSpPr>
          <p:nvPr>
            <p:ph idx="1"/>
          </p:nvPr>
        </p:nvSpPr>
        <p:spPr/>
        <p:txBody>
          <a:bodyPr vert="horz" wrap="square" lIns="91440" tIns="45720" rIns="91440" bIns="45720" anchor="t"/>
          <a:lstStyle/>
          <a:p>
            <a:pPr marL="0" indent="342900" algn="just" eaLnBrk="1" hangingPunct="1">
              <a:buNone/>
            </a:pPr>
            <a:r>
              <a:rPr lang="en-US" altLang="zh-CN" sz="3200" dirty="0">
                <a:solidFill>
                  <a:srgbClr val="FF0000"/>
                </a:solidFill>
                <a:latin typeface="黑体" panose="02010609060101010101" pitchFamily="2" charset="-122"/>
                <a:ea typeface="黑体" panose="02010609060101010101" pitchFamily="2" charset="-122"/>
              </a:rPr>
              <a:t>AI</a:t>
            </a:r>
            <a:r>
              <a:rPr lang="zh-CN" altLang="en-US" sz="3200" dirty="0">
                <a:latin typeface="黑体" panose="02010609060101010101" pitchFamily="2" charset="-122"/>
                <a:ea typeface="黑体" panose="02010609060101010101" pitchFamily="2" charset="-122"/>
              </a:rPr>
              <a:t>是研究</a:t>
            </a:r>
            <a:r>
              <a:rPr lang="zh-CN" altLang="en-US" sz="3200" dirty="0">
                <a:solidFill>
                  <a:srgbClr val="FF0000"/>
                </a:solidFill>
                <a:latin typeface="黑体" panose="02010609060101010101" pitchFamily="2" charset="-122"/>
                <a:ea typeface="黑体" panose="02010609060101010101" pitchFamily="2" charset="-122"/>
              </a:rPr>
              <a:t>理解和模拟</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人类智能、智能行为及其规律</a:t>
            </a:r>
            <a:r>
              <a:rPr lang="zh-CN" altLang="en-US" sz="3200" dirty="0">
                <a:latin typeface="黑体" panose="02010609060101010101" pitchFamily="2" charset="-122"/>
                <a:ea typeface="黑体" panose="02010609060101010101" pitchFamily="2" charset="-122"/>
              </a:rPr>
              <a:t>的一门学科。</a:t>
            </a:r>
          </a:p>
          <a:p>
            <a:pPr marL="0" indent="342900" algn="just" eaLnBrk="1" hangingPunct="1">
              <a:buNone/>
            </a:pPr>
            <a:r>
              <a:rPr lang="zh-CN" altLang="en-US" sz="3200" dirty="0">
                <a:solidFill>
                  <a:srgbClr val="FF0000"/>
                </a:solidFill>
                <a:latin typeface="黑体" panose="02010609060101010101" pitchFamily="2" charset="-122"/>
                <a:ea typeface="黑体" panose="02010609060101010101" pitchFamily="2" charset="-122"/>
              </a:rPr>
              <a:t>主要任务</a:t>
            </a:r>
            <a:r>
              <a:rPr lang="en-US" altLang="zh-CN" sz="3200" dirty="0">
                <a:latin typeface="Courier New" panose="02070309020205020404" pitchFamily="49" charset="0"/>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建立</a:t>
            </a:r>
            <a:r>
              <a:rPr lang="zh-CN" altLang="en-US" sz="3200" dirty="0">
                <a:latin typeface="黑体" panose="02010609060101010101" pitchFamily="2" charset="-122"/>
                <a:ea typeface="黑体" panose="02010609060101010101" pitchFamily="2" charset="-122"/>
              </a:rPr>
              <a:t>智能信息处理</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理论</a:t>
            </a:r>
            <a:r>
              <a:rPr lang="zh-CN" altLang="en-US" sz="3200" dirty="0">
                <a:latin typeface="黑体" panose="02010609060101010101" pitchFamily="2" charset="-122"/>
                <a:ea typeface="黑体" panose="02010609060101010101" pitchFamily="2" charset="-122"/>
              </a:rPr>
              <a:t>，进而</a:t>
            </a:r>
            <a:r>
              <a:rPr lang="zh-CN" altLang="en-US" sz="3200" dirty="0">
                <a:solidFill>
                  <a:srgbClr val="FF0000"/>
                </a:solidFill>
                <a:latin typeface="黑体" panose="02010609060101010101" pitchFamily="2" charset="-122"/>
                <a:ea typeface="黑体" panose="02010609060101010101" pitchFamily="2" charset="-122"/>
              </a:rPr>
              <a:t>设计</a:t>
            </a:r>
            <a:r>
              <a:rPr lang="zh-CN" altLang="en-US" sz="3200" dirty="0">
                <a:latin typeface="黑体" panose="02010609060101010101" pitchFamily="2" charset="-122"/>
                <a:ea typeface="黑体" panose="02010609060101010101" pitchFamily="2" charset="-122"/>
              </a:rPr>
              <a:t>可以展现某些近似于人类智能行为的</a:t>
            </a:r>
            <a:r>
              <a:rPr lang="zh-CN" altLang="en-US" sz="3200" dirty="0">
                <a:solidFill>
                  <a:srgbClr val="FF0000"/>
                </a:solidFill>
                <a:latin typeface="黑体" panose="02010609060101010101" pitchFamily="2" charset="-122"/>
                <a:ea typeface="黑体" panose="02010609060101010101" pitchFamily="2" charset="-122"/>
              </a:rPr>
              <a:t>计算系统</a:t>
            </a:r>
            <a:r>
              <a:rPr lang="zh-CN" altLang="en-US" sz="3200" dirty="0">
                <a:latin typeface="黑体" panose="02010609060101010101" pitchFamily="2" charset="-122"/>
                <a:ea typeface="黑体" panose="02010609060101010101" pitchFamily="2" charset="-122"/>
              </a:rPr>
              <a:t>。</a:t>
            </a:r>
          </a:p>
          <a:p>
            <a:pPr marL="0" indent="342900" algn="just" eaLnBrk="1" hangingPunct="1">
              <a:buNone/>
            </a:pPr>
            <a:r>
              <a:rPr lang="zh-CN" altLang="en-US" sz="3200" dirty="0">
                <a:solidFill>
                  <a:srgbClr val="FF0000"/>
                </a:solidFill>
                <a:latin typeface="黑体" panose="02010609060101010101" pitchFamily="2" charset="-122"/>
                <a:ea typeface="黑体" panose="02010609060101010101" pitchFamily="2" charset="-122"/>
              </a:rPr>
              <a:t>智能机器</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intelligent machine)</a:t>
            </a:r>
            <a:r>
              <a:rPr lang="en-US" altLang="zh-CN" sz="3200" dirty="0">
                <a:latin typeface="Courier New" panose="02070309020205020404" pitchFamily="49" charset="0"/>
                <a:ea typeface="黑体" panose="02010609060101010101" pitchFamily="2" charset="-122"/>
              </a:rPr>
              <a:t>——</a:t>
            </a:r>
            <a:r>
              <a:rPr lang="zh-CN" altLang="en-US" sz="3200" dirty="0">
                <a:latin typeface="黑体" panose="02010609060101010101" pitchFamily="2" charset="-122"/>
                <a:ea typeface="黑体" panose="02010609060101010101" pitchFamily="2" charset="-122"/>
              </a:rPr>
              <a:t>能够在各类环境中</a:t>
            </a:r>
            <a:r>
              <a:rPr lang="zh-CN" altLang="en-US" sz="3200" dirty="0">
                <a:solidFill>
                  <a:srgbClr val="FF0000"/>
                </a:solidFill>
                <a:latin typeface="黑体" panose="02010609060101010101" pitchFamily="2" charset="-122"/>
                <a:ea typeface="黑体" panose="02010609060101010101" pitchFamily="2" charset="-122"/>
              </a:rPr>
              <a:t>自主地</a:t>
            </a:r>
            <a:r>
              <a:rPr lang="zh-CN" altLang="en-US" sz="3200" dirty="0">
                <a:latin typeface="黑体" panose="02010609060101010101" pitchFamily="2" charset="-122"/>
                <a:ea typeface="黑体" panose="02010609060101010101" pitchFamily="2" charset="-122"/>
              </a:rPr>
              <a:t>或</a:t>
            </a:r>
            <a:r>
              <a:rPr lang="zh-CN" altLang="en-US" sz="3200" dirty="0">
                <a:solidFill>
                  <a:srgbClr val="FF0000"/>
                </a:solidFill>
                <a:latin typeface="黑体" panose="02010609060101010101" pitchFamily="2" charset="-122"/>
                <a:ea typeface="黑体" panose="02010609060101010101" pitchFamily="2" charset="-122"/>
              </a:rPr>
              <a:t>交互地</a:t>
            </a:r>
            <a:r>
              <a:rPr lang="zh-CN" altLang="en-US" sz="3200" dirty="0">
                <a:latin typeface="黑体" panose="02010609060101010101" pitchFamily="2" charset="-122"/>
                <a:ea typeface="黑体" panose="02010609060101010101" pitchFamily="2" charset="-122"/>
              </a:rPr>
              <a:t>执行各种</a:t>
            </a:r>
            <a:r>
              <a:rPr lang="zh-CN" altLang="en-US" sz="3200" dirty="0">
                <a:solidFill>
                  <a:srgbClr val="FF0000"/>
                </a:solidFill>
                <a:latin typeface="黑体" panose="02010609060101010101" pitchFamily="2" charset="-122"/>
                <a:ea typeface="黑体" panose="02010609060101010101" pitchFamily="2" charset="-122"/>
              </a:rPr>
              <a:t>拟人任务</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机器</a:t>
            </a:r>
            <a:r>
              <a:rPr lang="zh-CN" altLang="en-US" sz="3200" dirty="0">
                <a:latin typeface="黑体" panose="02010609060101010101" pitchFamily="2" charset="-122"/>
                <a:ea typeface="黑体" panose="02010609060101010101" pitchFamily="2" charset="-122"/>
              </a:rPr>
              <a:t>。</a:t>
            </a:r>
          </a:p>
          <a:p>
            <a:pPr marL="0" indent="342900" eaLnBrk="1" hangingPunct="1"/>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a:t>
            </a:fld>
            <a:endParaRPr lang="zh-CN" alt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3"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(5) 分布式人工智能与 </a:t>
            </a:r>
            <a:r>
              <a:rPr lang="en-US" altLang="zh-CN" dirty="0">
                <a:latin typeface="黑体" panose="02010609060101010101" pitchFamily="2" charset="-122"/>
                <a:ea typeface="黑体" panose="02010609060101010101" pitchFamily="2" charset="-122"/>
              </a:rPr>
              <a:t>Agent</a:t>
            </a:r>
            <a:endParaRPr lang="zh-CN" altLang="en-US" dirty="0">
              <a:latin typeface="黑体" panose="02010609060101010101" pitchFamily="2" charset="-122"/>
              <a:ea typeface="黑体" panose="02010609060101010101" pitchFamily="2" charset="-122"/>
            </a:endParaRPr>
          </a:p>
        </p:txBody>
      </p:sp>
      <p:sp>
        <p:nvSpPr>
          <p:cNvPr id="107524" name="Rectangle 3"/>
          <p:cNvSpPr>
            <a:spLocks noGrp="1"/>
          </p:cNvSpPr>
          <p:nvPr>
            <p:ph idx="1"/>
          </p:nvPr>
        </p:nvSpPr>
        <p:spPr/>
        <p:txBody>
          <a:bodyPr vert="horz" wrap="square" lIns="91440" tIns="45720" rIns="91440" bIns="45720" anchor="t"/>
          <a:lstStyle/>
          <a:p>
            <a:pPr algn="just" eaLnBrk="1" hangingPunct="1">
              <a:lnSpc>
                <a:spcPct val="90000"/>
              </a:lnSpc>
            </a:pPr>
            <a:r>
              <a:rPr lang="en-US" altLang="zh-CN" dirty="0">
                <a:solidFill>
                  <a:srgbClr val="FF0000"/>
                </a:solidFill>
                <a:latin typeface="黑体" panose="02010609060101010101" pitchFamily="2" charset="-122"/>
                <a:ea typeface="黑体" panose="02010609060101010101" pitchFamily="2" charset="-122"/>
              </a:rPr>
              <a:t>DAI</a:t>
            </a:r>
            <a:r>
              <a:rPr lang="zh-CN" altLang="en-US" dirty="0">
                <a:latin typeface="黑体" panose="02010609060101010101" pitchFamily="2" charset="-122"/>
                <a:ea typeface="黑体" panose="02010609060101010101" pitchFamily="2" charset="-122"/>
              </a:rPr>
              <a:t>是分布式计算与人工智能结合的结果。</a:t>
            </a:r>
          </a:p>
          <a:p>
            <a:pPr algn="just" eaLnBrk="1" hangingPunct="1">
              <a:lnSpc>
                <a:spcPct val="90000"/>
              </a:lnSpc>
            </a:pPr>
            <a:r>
              <a:rPr lang="en-US" altLang="zh-CN" dirty="0" smtClean="0">
                <a:latin typeface="黑体" panose="02010609060101010101" pitchFamily="2" charset="-122"/>
                <a:ea typeface="黑体" panose="02010609060101010101" pitchFamily="2" charset="-122"/>
              </a:rPr>
              <a:t>DAI</a:t>
            </a:r>
            <a:r>
              <a:rPr lang="zh-CN" altLang="en-US" dirty="0" smtClean="0">
                <a:latin typeface="黑体" panose="02010609060101010101" pitchFamily="2" charset="-122"/>
                <a:ea typeface="黑体" panose="02010609060101010101" pitchFamily="2" charset="-122"/>
              </a:rPr>
              <a:t>的</a:t>
            </a:r>
            <a:r>
              <a:rPr lang="zh-CN" altLang="en-US" dirty="0">
                <a:latin typeface="黑体" panose="02010609060101010101" pitchFamily="2" charset="-122"/>
                <a:ea typeface="黑体" panose="02010609060101010101" pitchFamily="2" charset="-122"/>
              </a:rPr>
              <a:t>研究目标是要创建一种能够描述自然系统和社会系统的精确概念模型。</a:t>
            </a:r>
          </a:p>
          <a:p>
            <a:pPr algn="just" eaLnBrk="1" hangingPunct="1">
              <a:lnSpc>
                <a:spcPct val="90000"/>
              </a:lnSpc>
            </a:pPr>
            <a:r>
              <a:rPr lang="en-US" altLang="zh-CN" dirty="0">
                <a:latin typeface="黑体" panose="02010609060101010101" pitchFamily="2" charset="-122"/>
                <a:ea typeface="黑体" panose="02010609060101010101" pitchFamily="2" charset="-122"/>
              </a:rPr>
              <a:t>DAI</a:t>
            </a:r>
            <a:r>
              <a:rPr lang="zh-CN" altLang="en-US" dirty="0">
                <a:latin typeface="黑体" panose="02010609060101010101" pitchFamily="2" charset="-122"/>
                <a:ea typeface="黑体" panose="02010609060101010101" pitchFamily="2" charset="-122"/>
              </a:rPr>
              <a:t>中的智能并非独立存在的概念，只能在团体协作中实现，因而其主要研究问题是各</a:t>
            </a:r>
            <a:r>
              <a:rPr lang="en-US" altLang="zh-CN" dirty="0">
                <a:latin typeface="黑体" panose="02010609060101010101" pitchFamily="2" charset="-122"/>
                <a:ea typeface="黑体" panose="02010609060101010101" pitchFamily="2" charset="-122"/>
              </a:rPr>
              <a:t>Agent</a:t>
            </a:r>
            <a:r>
              <a:rPr lang="zh-CN" altLang="en-US" dirty="0">
                <a:latin typeface="黑体" panose="02010609060101010101" pitchFamily="2" charset="-122"/>
                <a:ea typeface="黑体" panose="02010609060101010101" pitchFamily="2" charset="-122"/>
              </a:rPr>
              <a:t>之间的合作与对话，</a:t>
            </a:r>
            <a:r>
              <a:rPr lang="zh-CN" altLang="en-US" dirty="0" smtClean="0">
                <a:latin typeface="黑体" panose="02010609060101010101" pitchFamily="2" charset="-122"/>
                <a:ea typeface="黑体" panose="02010609060101010101" pitchFamily="2" charset="-122"/>
              </a:rPr>
              <a:t>包括：</a:t>
            </a:r>
            <a:endParaRPr lang="zh-CN" altLang="en-US" dirty="0">
              <a:latin typeface="黑体" panose="02010609060101010101" pitchFamily="2" charset="-122"/>
              <a:ea typeface="黑体" panose="02010609060101010101" pitchFamily="2" charset="-122"/>
            </a:endParaRPr>
          </a:p>
          <a:p>
            <a:pPr lvl="1" algn="just" eaLnBrk="1" hangingPunct="1">
              <a:lnSpc>
                <a:spcPct val="90000"/>
              </a:lnSpc>
            </a:pPr>
            <a:r>
              <a:rPr lang="zh-CN" altLang="en-US" dirty="0">
                <a:latin typeface="黑体" panose="02010609060101010101" pitchFamily="2" charset="-122"/>
                <a:ea typeface="黑体" panose="02010609060101010101" pitchFamily="2" charset="-122"/>
              </a:rPr>
              <a:t>分布式问题求解</a:t>
            </a:r>
          </a:p>
          <a:p>
            <a:pPr lvl="1" algn="just" eaLnBrk="1" hangingPunct="1">
              <a:lnSpc>
                <a:spcPct val="90000"/>
              </a:lnSpc>
            </a:pPr>
            <a:r>
              <a:rPr lang="zh-CN" altLang="en-US" dirty="0">
                <a:latin typeface="黑体" panose="02010609060101010101" pitchFamily="2" charset="-122"/>
                <a:ea typeface="黑体" panose="02010609060101010101" pitchFamily="2" charset="-122"/>
              </a:rPr>
              <a:t>多</a:t>
            </a:r>
            <a:r>
              <a:rPr lang="en-US" altLang="zh-CN" dirty="0">
                <a:latin typeface="黑体" panose="02010609060101010101" pitchFamily="2" charset="-122"/>
                <a:ea typeface="黑体" panose="02010609060101010101" pitchFamily="2" charset="-122"/>
              </a:rPr>
              <a:t>Agent</a:t>
            </a:r>
            <a:r>
              <a:rPr lang="zh-CN" altLang="en-US" dirty="0">
                <a:latin typeface="黑体" panose="02010609060101010101" pitchFamily="2" charset="-122"/>
                <a:ea typeface="黑体" panose="02010609060101010101" pitchFamily="2" charset="-122"/>
              </a:rPr>
              <a:t>系统(</a:t>
            </a:r>
            <a:r>
              <a:rPr lang="en-US" altLang="zh-CN" dirty="0">
                <a:latin typeface="黑体" panose="02010609060101010101" pitchFamily="2" charset="-122"/>
                <a:ea typeface="黑体" panose="02010609060101010101" pitchFamily="2" charset="-122"/>
              </a:rPr>
              <a:t>MAS)</a:t>
            </a:r>
            <a:r>
              <a:rPr lang="zh-CN" altLang="en-US" dirty="0">
                <a:latin typeface="黑体" panose="02010609060101010101" pitchFamily="2" charset="-122"/>
                <a:ea typeface="黑体" panose="02010609060101010101" pitchFamily="2" charset="-122"/>
              </a:rPr>
              <a:t> </a:t>
            </a:r>
          </a:p>
          <a:p>
            <a:pPr lvl="1" algn="just" eaLnBrk="1" hangingPunct="1">
              <a:lnSpc>
                <a:spcPct val="90000"/>
              </a:lnSpc>
              <a:buNone/>
            </a:pPr>
            <a:r>
              <a:rPr lang="zh-CN" altLang="en-US" dirty="0">
                <a:latin typeface="黑体" panose="02010609060101010101" pitchFamily="2" charset="-122"/>
                <a:ea typeface="黑体" panose="02010609060101010101" pitchFamily="2" charset="-122"/>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110</a:t>
            </a:fld>
            <a:endParaRPr lang="zh-CN" alt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2"/>
          <p:cNvSpPr>
            <a:spLocks noGrp="1"/>
          </p:cNvSpPr>
          <p:nvPr>
            <p:ph type="title"/>
          </p:nvPr>
        </p:nvSpPr>
        <p:spPr>
          <a:xfrm>
            <a:off x="1097756" y="589845"/>
            <a:ext cx="6948487" cy="762000"/>
          </a:xfrm>
        </p:spPr>
        <p:txBody>
          <a:bodyPr vert="horz" wrap="square" lIns="91440" tIns="45720" rIns="91440" bIns="45720" anchor="ctr"/>
          <a:lstStyle/>
          <a:p>
            <a:pPr algn="ctr" eaLnBrk="1" hangingPunct="1">
              <a:buNone/>
            </a:pPr>
            <a:r>
              <a:rPr lang="zh-CN" altLang="en-US" sz="6000" b="0" dirty="0">
                <a:solidFill>
                  <a:schemeClr val="bg1">
                    <a:lumMod val="60000"/>
                    <a:lumOff val="40000"/>
                  </a:schemeClr>
                </a:solidFill>
                <a:ea typeface="华文新魏" panose="02010800040101010101" pitchFamily="2" charset="-122"/>
              </a:rPr>
              <a:t>多主体环境</a:t>
            </a:r>
            <a:r>
              <a:rPr lang="en-US" altLang="zh-CN" sz="6000" b="0" dirty="0">
                <a:solidFill>
                  <a:schemeClr val="bg1">
                    <a:lumMod val="60000"/>
                    <a:lumOff val="40000"/>
                  </a:schemeClr>
                </a:solidFill>
                <a:ea typeface="华文新魏" panose="02010800040101010101" pitchFamily="2" charset="-122"/>
              </a:rPr>
              <a:t>MAGE</a:t>
            </a:r>
            <a:r>
              <a:rPr lang="en-US" altLang="zh-CN" dirty="0">
                <a:solidFill>
                  <a:schemeClr val="bg1">
                    <a:lumMod val="60000"/>
                    <a:lumOff val="40000"/>
                  </a:schemeClr>
                </a:solidFill>
              </a:rPr>
              <a:t> </a:t>
            </a:r>
          </a:p>
        </p:txBody>
      </p:sp>
      <p:sp>
        <p:nvSpPr>
          <p:cNvPr id="108548" name="Rectangle 3"/>
          <p:cNvSpPr/>
          <p:nvPr/>
        </p:nvSpPr>
        <p:spPr>
          <a:xfrm>
            <a:off x="727075" y="2803525"/>
            <a:ext cx="542925" cy="2360613"/>
          </a:xfrm>
          <a:prstGeom prst="rect">
            <a:avLst/>
          </a:prstGeom>
          <a:solidFill>
            <a:srgbClr val="FFFF99"/>
          </a:solidFill>
          <a:ln w="5080" cap="flat" cmpd="sng">
            <a:solidFill>
              <a:schemeClr val="tx1"/>
            </a:solidFill>
            <a:prstDash val="solid"/>
            <a:miter/>
            <a:headEnd type="none" w="med" len="med"/>
            <a:tailEnd type="none" w="med" len="med"/>
          </a:ln>
        </p:spPr>
        <p:txBody>
          <a:bodyPr vert="eaVert" lIns="0" rIns="54000"/>
          <a:lstStyle/>
          <a:p>
            <a:pPr algn="ctr" eaLnBrk="0" hangingPunct="0"/>
            <a:r>
              <a:rPr lang="zh-CN" altLang="en-US" sz="2000" b="1" dirty="0">
                <a:solidFill>
                  <a:srgbClr val="CC0000"/>
                </a:solidFill>
                <a:latin typeface="Times New Roman" panose="02020603050405020304" pitchFamily="18" charset="0"/>
              </a:rPr>
              <a:t>需求分析</a:t>
            </a:r>
          </a:p>
        </p:txBody>
      </p:sp>
      <p:sp>
        <p:nvSpPr>
          <p:cNvPr id="108549" name="Line 4"/>
          <p:cNvSpPr>
            <a:spLocks noChangeAspect="1"/>
          </p:cNvSpPr>
          <p:nvPr/>
        </p:nvSpPr>
        <p:spPr>
          <a:xfrm>
            <a:off x="1336675" y="4032250"/>
            <a:ext cx="609600" cy="0"/>
          </a:xfrm>
          <a:prstGeom prst="line">
            <a:avLst/>
          </a:prstGeom>
          <a:ln w="38100" cap="flat" cmpd="sng">
            <a:solidFill>
              <a:schemeClr val="tx1"/>
            </a:solidFill>
            <a:prstDash val="solid"/>
            <a:headEnd type="none" w="med" len="med"/>
            <a:tailEnd type="triangle" w="med" len="med"/>
          </a:ln>
        </p:spPr>
      </p:sp>
      <p:sp>
        <p:nvSpPr>
          <p:cNvPr id="108550" name="Rectangle 5"/>
          <p:cNvSpPr/>
          <p:nvPr/>
        </p:nvSpPr>
        <p:spPr>
          <a:xfrm>
            <a:off x="1982788" y="2801938"/>
            <a:ext cx="542925" cy="2362200"/>
          </a:xfrm>
          <a:prstGeom prst="rect">
            <a:avLst/>
          </a:prstGeom>
          <a:solidFill>
            <a:srgbClr val="FFFF99"/>
          </a:solidFill>
          <a:ln w="5080" cap="flat" cmpd="sng">
            <a:solidFill>
              <a:schemeClr val="tx1"/>
            </a:solidFill>
            <a:prstDash val="solid"/>
            <a:miter/>
            <a:headEnd type="none" w="med" len="med"/>
            <a:tailEnd type="none" w="med" len="med"/>
          </a:ln>
        </p:spPr>
        <p:txBody>
          <a:bodyPr vert="eaVert" lIns="0" rIns="54000"/>
          <a:lstStyle/>
          <a:p>
            <a:pPr algn="ctr" eaLnBrk="0" hangingPunct="0"/>
            <a:r>
              <a:rPr lang="zh-CN" altLang="en-US" sz="2000" b="1" dirty="0">
                <a:solidFill>
                  <a:srgbClr val="0033CC"/>
                </a:solidFill>
                <a:latin typeface="Times New Roman" panose="02020603050405020304" pitchFamily="18" charset="0"/>
              </a:rPr>
              <a:t>系统设计</a:t>
            </a:r>
          </a:p>
        </p:txBody>
      </p:sp>
      <p:sp>
        <p:nvSpPr>
          <p:cNvPr id="108551" name="Line 6"/>
          <p:cNvSpPr>
            <a:spLocks noChangeAspect="1"/>
          </p:cNvSpPr>
          <p:nvPr/>
        </p:nvSpPr>
        <p:spPr>
          <a:xfrm>
            <a:off x="2555875" y="4021138"/>
            <a:ext cx="720725" cy="0"/>
          </a:xfrm>
          <a:prstGeom prst="line">
            <a:avLst/>
          </a:prstGeom>
          <a:ln w="38100" cap="flat" cmpd="sng">
            <a:solidFill>
              <a:schemeClr val="tx1"/>
            </a:solidFill>
            <a:prstDash val="solid"/>
            <a:headEnd type="none" w="med" len="med"/>
            <a:tailEnd type="triangle" w="med" len="med"/>
          </a:ln>
        </p:spPr>
      </p:sp>
      <p:sp>
        <p:nvSpPr>
          <p:cNvPr id="108552" name="Rectangle 7"/>
          <p:cNvSpPr/>
          <p:nvPr/>
        </p:nvSpPr>
        <p:spPr>
          <a:xfrm>
            <a:off x="3317875" y="2573338"/>
            <a:ext cx="3468688" cy="2667000"/>
          </a:xfrm>
          <a:prstGeom prst="rect">
            <a:avLst/>
          </a:prstGeom>
          <a:solidFill>
            <a:srgbClr val="99CCFF"/>
          </a:solidFill>
          <a:ln w="9525" cap="flat" cmpd="sng">
            <a:solidFill>
              <a:srgbClr val="000000"/>
            </a:solidFill>
            <a:prstDash val="solid"/>
            <a:miter/>
            <a:headEnd type="none" w="med" len="med"/>
            <a:tailEnd type="none" w="med" len="med"/>
          </a:ln>
        </p:spPr>
        <p:txBody>
          <a:bodyPr/>
          <a:lstStyle/>
          <a:p>
            <a:pPr algn="ctr" eaLnBrk="0" hangingPunct="0"/>
            <a:r>
              <a:rPr lang="zh-CN" altLang="en-US" sz="2000" b="1" dirty="0">
                <a:latin typeface="Times New Roman" panose="02020603050405020304" pitchFamily="18" charset="0"/>
              </a:rPr>
              <a:t>系统开发</a:t>
            </a:r>
          </a:p>
        </p:txBody>
      </p:sp>
      <p:sp>
        <p:nvSpPr>
          <p:cNvPr id="108553" name="Rectangle 8"/>
          <p:cNvSpPr>
            <a:spLocks noChangeAspect="1"/>
          </p:cNvSpPr>
          <p:nvPr/>
        </p:nvSpPr>
        <p:spPr>
          <a:xfrm>
            <a:off x="3546475" y="3030538"/>
            <a:ext cx="542925" cy="1905000"/>
          </a:xfrm>
          <a:prstGeom prst="rect">
            <a:avLst/>
          </a:prstGeom>
          <a:solidFill>
            <a:srgbClr val="FFFFFF"/>
          </a:solidFill>
          <a:ln w="5080" cap="flat" cmpd="sng">
            <a:solidFill>
              <a:srgbClr val="000000"/>
            </a:solidFill>
            <a:prstDash val="solid"/>
            <a:miter/>
            <a:headEnd type="none" w="med" len="med"/>
            <a:tailEnd type="none" w="med" len="med"/>
          </a:ln>
        </p:spPr>
        <p:txBody>
          <a:bodyPr vert="eaVert" lIns="0" tIns="0" rIns="54000" bIns="0"/>
          <a:lstStyle/>
          <a:p>
            <a:pPr algn="ctr" eaLnBrk="0" hangingPunct="0"/>
            <a:r>
              <a:rPr lang="zh-CN" altLang="en-US" sz="2000" b="1" dirty="0">
                <a:solidFill>
                  <a:srgbClr val="0033CC"/>
                </a:solidFill>
                <a:latin typeface="Times New Roman" panose="02020603050405020304" pitchFamily="18" charset="0"/>
              </a:rPr>
              <a:t>行为层</a:t>
            </a:r>
          </a:p>
        </p:txBody>
      </p:sp>
      <p:sp>
        <p:nvSpPr>
          <p:cNvPr id="108554" name="Rectangle 9"/>
          <p:cNvSpPr>
            <a:spLocks noChangeAspect="1"/>
          </p:cNvSpPr>
          <p:nvPr/>
        </p:nvSpPr>
        <p:spPr>
          <a:xfrm>
            <a:off x="4733925" y="3030538"/>
            <a:ext cx="542925" cy="1905000"/>
          </a:xfrm>
          <a:prstGeom prst="rect">
            <a:avLst/>
          </a:prstGeom>
          <a:solidFill>
            <a:srgbClr val="FFFFFF"/>
          </a:solidFill>
          <a:ln w="5080" cap="flat" cmpd="sng">
            <a:solidFill>
              <a:srgbClr val="000000"/>
            </a:solidFill>
            <a:prstDash val="solid"/>
            <a:miter/>
            <a:headEnd type="none" w="med" len="med"/>
            <a:tailEnd type="none" w="med" len="med"/>
          </a:ln>
        </p:spPr>
        <p:txBody>
          <a:bodyPr vert="eaVert" lIns="0" tIns="0" rIns="54000" bIns="0"/>
          <a:lstStyle/>
          <a:p>
            <a:pPr algn="ctr" eaLnBrk="0" hangingPunct="0"/>
            <a:r>
              <a:rPr lang="zh-CN" altLang="en-US" sz="2000" b="1" dirty="0">
                <a:solidFill>
                  <a:srgbClr val="0033CC"/>
                </a:solidFill>
                <a:latin typeface="Times New Roman" panose="02020603050405020304" pitchFamily="18" charset="0"/>
              </a:rPr>
              <a:t>主体层</a:t>
            </a:r>
          </a:p>
        </p:txBody>
      </p:sp>
      <p:sp>
        <p:nvSpPr>
          <p:cNvPr id="108555" name="Rectangle 10"/>
          <p:cNvSpPr>
            <a:spLocks noChangeAspect="1"/>
          </p:cNvSpPr>
          <p:nvPr/>
        </p:nvSpPr>
        <p:spPr>
          <a:xfrm>
            <a:off x="5908675" y="3030538"/>
            <a:ext cx="528638" cy="1828800"/>
          </a:xfrm>
          <a:prstGeom prst="rect">
            <a:avLst/>
          </a:prstGeom>
          <a:solidFill>
            <a:srgbClr val="FFFFFF"/>
          </a:solidFill>
          <a:ln w="5080" cap="flat" cmpd="sng">
            <a:solidFill>
              <a:srgbClr val="000000"/>
            </a:solidFill>
            <a:prstDash val="solid"/>
            <a:miter/>
            <a:headEnd type="none" w="med" len="med"/>
            <a:tailEnd type="none" w="med" len="med"/>
          </a:ln>
        </p:spPr>
        <p:txBody>
          <a:bodyPr vert="eaVert" lIns="0" tIns="0" rIns="54000" bIns="0"/>
          <a:lstStyle/>
          <a:p>
            <a:pPr algn="ctr" eaLnBrk="0" hangingPunct="0"/>
            <a:r>
              <a:rPr lang="zh-CN" altLang="en-US" sz="2000" b="1" dirty="0">
                <a:solidFill>
                  <a:srgbClr val="0033CC"/>
                </a:solidFill>
                <a:latin typeface="Times New Roman" panose="02020603050405020304" pitchFamily="18" charset="0"/>
              </a:rPr>
              <a:t>主体社会</a:t>
            </a:r>
          </a:p>
        </p:txBody>
      </p:sp>
      <p:sp>
        <p:nvSpPr>
          <p:cNvPr id="108556" name="Line 11"/>
          <p:cNvSpPr/>
          <p:nvPr/>
        </p:nvSpPr>
        <p:spPr>
          <a:xfrm>
            <a:off x="4156075" y="4097338"/>
            <a:ext cx="609600" cy="0"/>
          </a:xfrm>
          <a:prstGeom prst="line">
            <a:avLst/>
          </a:prstGeom>
          <a:ln w="38100" cap="flat" cmpd="sng">
            <a:solidFill>
              <a:srgbClr val="000000"/>
            </a:solidFill>
            <a:prstDash val="solid"/>
            <a:headEnd type="none" w="med" len="med"/>
            <a:tailEnd type="triangle" w="med" len="med"/>
          </a:ln>
        </p:spPr>
      </p:sp>
      <p:sp>
        <p:nvSpPr>
          <p:cNvPr id="108557" name="Line 12"/>
          <p:cNvSpPr/>
          <p:nvPr/>
        </p:nvSpPr>
        <p:spPr>
          <a:xfrm>
            <a:off x="5299075" y="4097338"/>
            <a:ext cx="603250" cy="0"/>
          </a:xfrm>
          <a:prstGeom prst="line">
            <a:avLst/>
          </a:prstGeom>
          <a:ln w="38100" cap="flat" cmpd="sng">
            <a:solidFill>
              <a:srgbClr val="000000"/>
            </a:solidFill>
            <a:prstDash val="solid"/>
            <a:headEnd type="none" w="med" len="med"/>
            <a:tailEnd type="triangle" w="med" len="med"/>
          </a:ln>
        </p:spPr>
      </p:sp>
      <p:sp>
        <p:nvSpPr>
          <p:cNvPr id="108558" name="Line 13"/>
          <p:cNvSpPr>
            <a:spLocks noChangeAspect="1"/>
          </p:cNvSpPr>
          <p:nvPr/>
        </p:nvSpPr>
        <p:spPr>
          <a:xfrm>
            <a:off x="6796088" y="4032250"/>
            <a:ext cx="560387" cy="0"/>
          </a:xfrm>
          <a:prstGeom prst="line">
            <a:avLst/>
          </a:prstGeom>
          <a:ln w="38100" cap="flat" cmpd="sng">
            <a:solidFill>
              <a:schemeClr val="tx1"/>
            </a:solidFill>
            <a:prstDash val="solid"/>
            <a:headEnd type="none" w="med" len="med"/>
            <a:tailEnd type="triangle" w="med" len="med"/>
          </a:ln>
        </p:spPr>
      </p:sp>
      <p:sp>
        <p:nvSpPr>
          <p:cNvPr id="108559" name="Rectangle 14"/>
          <p:cNvSpPr/>
          <p:nvPr/>
        </p:nvSpPr>
        <p:spPr>
          <a:xfrm>
            <a:off x="7380288" y="2573338"/>
            <a:ext cx="542925" cy="2667000"/>
          </a:xfrm>
          <a:prstGeom prst="rect">
            <a:avLst/>
          </a:prstGeom>
          <a:solidFill>
            <a:srgbClr val="00FF00"/>
          </a:solidFill>
          <a:ln w="5080" cap="flat" cmpd="sng">
            <a:solidFill>
              <a:schemeClr val="tx1"/>
            </a:solidFill>
            <a:prstDash val="solid"/>
            <a:miter/>
            <a:headEnd type="none" w="med" len="med"/>
            <a:tailEnd type="none" w="med" len="med"/>
          </a:ln>
        </p:spPr>
        <p:txBody>
          <a:bodyPr vert="eaVert" lIns="0" rIns="54000"/>
          <a:lstStyle/>
          <a:p>
            <a:pPr algn="ctr" eaLnBrk="0" hangingPunct="0"/>
            <a:r>
              <a:rPr lang="zh-CN" altLang="en-US" sz="1800" b="1" dirty="0">
                <a:solidFill>
                  <a:srgbClr val="CC0000"/>
                </a:solidFill>
                <a:latin typeface="Times New Roman" panose="02020603050405020304" pitchFamily="18" charset="0"/>
              </a:rPr>
              <a:t>系统部署、运行</a:t>
            </a:r>
          </a:p>
        </p:txBody>
      </p:sp>
      <p:sp>
        <p:nvSpPr>
          <p:cNvPr id="108560" name="Rectangle 15"/>
          <p:cNvSpPr/>
          <p:nvPr/>
        </p:nvSpPr>
        <p:spPr>
          <a:xfrm>
            <a:off x="3276600" y="1905000"/>
            <a:ext cx="2590800" cy="533400"/>
          </a:xfrm>
          <a:prstGeom prst="rect">
            <a:avLst/>
          </a:prstGeom>
          <a:noFill/>
          <a:ln w="9525">
            <a:noFill/>
          </a:ln>
        </p:spPr>
        <p:txBody>
          <a:bodyPr/>
          <a:lstStyle/>
          <a:p>
            <a:pPr algn="just" eaLnBrk="0" hangingPunct="0"/>
            <a:r>
              <a:rPr lang="en-US" altLang="zh-CN" sz="2400" b="1" dirty="0">
                <a:solidFill>
                  <a:schemeClr val="bg1">
                    <a:lumMod val="60000"/>
                    <a:lumOff val="40000"/>
                  </a:schemeClr>
                </a:solidFill>
                <a:latin typeface="Times New Roman" panose="02020603050405020304" pitchFamily="18" charset="0"/>
              </a:rPr>
              <a:t>MAGE</a:t>
            </a:r>
            <a:r>
              <a:rPr lang="zh-CN" altLang="en-US" sz="2400" b="1" dirty="0">
                <a:solidFill>
                  <a:schemeClr val="bg1">
                    <a:lumMod val="60000"/>
                    <a:lumOff val="40000"/>
                  </a:schemeClr>
                </a:solidFill>
                <a:latin typeface="Times New Roman" panose="02020603050405020304" pitchFamily="18" charset="0"/>
              </a:rPr>
              <a:t>工作流程</a:t>
            </a:r>
          </a:p>
        </p:txBody>
      </p:sp>
      <p:sp>
        <p:nvSpPr>
          <p:cNvPr id="108561" name="AutoShape 16"/>
          <p:cNvSpPr/>
          <p:nvPr/>
        </p:nvSpPr>
        <p:spPr>
          <a:xfrm rot="-5400000">
            <a:off x="1452563" y="4710113"/>
            <a:ext cx="298450" cy="1219200"/>
          </a:xfrm>
          <a:prstGeom prst="leftBrace">
            <a:avLst>
              <a:gd name="adj1" fmla="val 34042"/>
              <a:gd name="adj2" fmla="val 50000"/>
            </a:avLst>
          </a:prstGeom>
          <a:solidFill>
            <a:schemeClr val="tx1"/>
          </a:solidFill>
          <a:ln w="38100" cap="flat" cmpd="sng">
            <a:solidFill>
              <a:srgbClr val="FF0000"/>
            </a:solidFill>
            <a:prstDash val="solid"/>
            <a:miter/>
            <a:headEnd type="triangle" w="lg" len="med"/>
            <a:tailEnd type="triangle" w="lg" len="med"/>
          </a:ln>
        </p:spPr>
        <p:txBody>
          <a:bodyPr wrap="none" anchor="ctr"/>
          <a:lstStyle/>
          <a:p>
            <a:endParaRPr lang="zh-CN" altLang="en-US" dirty="0">
              <a:solidFill>
                <a:schemeClr val="bg1">
                  <a:lumMod val="60000"/>
                  <a:lumOff val="40000"/>
                </a:schemeClr>
              </a:solidFill>
              <a:latin typeface="Times New Roman" panose="02020603050405020304" pitchFamily="18" charset="0"/>
            </a:endParaRPr>
          </a:p>
        </p:txBody>
      </p:sp>
      <p:sp>
        <p:nvSpPr>
          <p:cNvPr id="108562" name="Text Box 17"/>
          <p:cNvSpPr txBox="1"/>
          <p:nvPr/>
        </p:nvSpPr>
        <p:spPr>
          <a:xfrm>
            <a:off x="868363" y="5516563"/>
            <a:ext cx="1676400" cy="701675"/>
          </a:xfrm>
          <a:prstGeom prst="rect">
            <a:avLst/>
          </a:prstGeom>
          <a:noFill/>
          <a:ln w="9525">
            <a:noFill/>
          </a:ln>
        </p:spPr>
        <p:txBody>
          <a:bodyPr>
            <a:spAutoFit/>
          </a:bodyPr>
          <a:lstStyle/>
          <a:p>
            <a:r>
              <a:rPr lang="zh-CN" altLang="en-US" sz="2000" b="1" dirty="0">
                <a:solidFill>
                  <a:schemeClr val="bg1">
                    <a:lumMod val="60000"/>
                    <a:lumOff val="40000"/>
                  </a:schemeClr>
                </a:solidFill>
                <a:latin typeface="楷体_GB2312" pitchFamily="49" charset="-122"/>
                <a:ea typeface="楷体_GB2312" pitchFamily="49" charset="-122"/>
              </a:rPr>
              <a:t>主体统一建模平台</a:t>
            </a:r>
            <a:r>
              <a:rPr lang="en-US" altLang="zh-CN" sz="2000" b="1" dirty="0">
                <a:solidFill>
                  <a:schemeClr val="bg1">
                    <a:lumMod val="60000"/>
                    <a:lumOff val="40000"/>
                  </a:schemeClr>
                </a:solidFill>
                <a:latin typeface="楷体_GB2312" pitchFamily="49" charset="-122"/>
                <a:ea typeface="楷体_GB2312" pitchFamily="49" charset="-122"/>
              </a:rPr>
              <a:t>AUMP</a:t>
            </a:r>
          </a:p>
        </p:txBody>
      </p:sp>
      <p:sp>
        <p:nvSpPr>
          <p:cNvPr id="108563" name="AutoShape 18"/>
          <p:cNvSpPr/>
          <p:nvPr/>
        </p:nvSpPr>
        <p:spPr>
          <a:xfrm rot="-5400000">
            <a:off x="4827588" y="4294188"/>
            <a:ext cx="403225" cy="2286000"/>
          </a:xfrm>
          <a:prstGeom prst="leftBrace">
            <a:avLst>
              <a:gd name="adj1" fmla="val 47244"/>
              <a:gd name="adj2" fmla="val 50000"/>
            </a:avLst>
          </a:prstGeom>
          <a:noFill/>
          <a:ln w="38100" cap="flat" cmpd="sng">
            <a:solidFill>
              <a:srgbClr val="CC0000"/>
            </a:solidFill>
            <a:prstDash val="solid"/>
            <a:miter/>
            <a:headEnd type="triangle" w="lg" len="med"/>
            <a:tailEnd type="triangle" w="lg" len="med"/>
          </a:ln>
        </p:spPr>
        <p:txBody>
          <a:bodyPr wrap="none" anchor="ctr"/>
          <a:lstStyle/>
          <a:p>
            <a:endParaRPr lang="zh-CN" altLang="en-US" dirty="0">
              <a:latin typeface="Times New Roman" panose="02020603050405020304" pitchFamily="18" charset="0"/>
            </a:endParaRPr>
          </a:p>
        </p:txBody>
      </p:sp>
      <p:sp>
        <p:nvSpPr>
          <p:cNvPr id="108564" name="Text Box 19"/>
          <p:cNvSpPr txBox="1"/>
          <p:nvPr/>
        </p:nvSpPr>
        <p:spPr>
          <a:xfrm>
            <a:off x="4146550" y="5627688"/>
            <a:ext cx="1811338" cy="609600"/>
          </a:xfrm>
          <a:prstGeom prst="rect">
            <a:avLst/>
          </a:prstGeom>
          <a:noFill/>
          <a:ln w="9525">
            <a:noFill/>
          </a:ln>
        </p:spPr>
        <p:txBody>
          <a:bodyPr lIns="0" tIns="0" rIns="0" bIns="0">
            <a:spAutoFit/>
          </a:bodyPr>
          <a:lstStyle/>
          <a:p>
            <a:r>
              <a:rPr lang="zh-CN" altLang="en-US" sz="2000" b="1" dirty="0">
                <a:solidFill>
                  <a:schemeClr val="bg1">
                    <a:lumMod val="60000"/>
                    <a:lumOff val="40000"/>
                  </a:schemeClr>
                </a:solidFill>
                <a:latin typeface="楷体_GB2312" pitchFamily="49" charset="-122"/>
                <a:ea typeface="楷体_GB2312" pitchFamily="49" charset="-122"/>
              </a:rPr>
              <a:t>可视化主体开发  </a:t>
            </a:r>
          </a:p>
          <a:p>
            <a:r>
              <a:rPr lang="zh-CN" altLang="en-US" sz="2000" b="1" dirty="0">
                <a:solidFill>
                  <a:schemeClr val="bg1">
                    <a:lumMod val="60000"/>
                    <a:lumOff val="40000"/>
                  </a:schemeClr>
                </a:solidFill>
                <a:latin typeface="楷体_GB2312" pitchFamily="49" charset="-122"/>
                <a:ea typeface="楷体_GB2312" pitchFamily="49" charset="-122"/>
              </a:rPr>
              <a:t> 环境</a:t>
            </a:r>
            <a:r>
              <a:rPr lang="en-US" altLang="zh-CN" sz="2000" b="1" dirty="0">
                <a:solidFill>
                  <a:schemeClr val="bg1">
                    <a:lumMod val="60000"/>
                    <a:lumOff val="40000"/>
                  </a:schemeClr>
                </a:solidFill>
                <a:latin typeface="楷体_GB2312" pitchFamily="49" charset="-122"/>
                <a:ea typeface="楷体_GB2312" pitchFamily="49" charset="-122"/>
              </a:rPr>
              <a:t>VAStudio</a:t>
            </a:r>
          </a:p>
        </p:txBody>
      </p:sp>
      <p:sp>
        <p:nvSpPr>
          <p:cNvPr id="108565" name="AutoShape 20"/>
          <p:cNvSpPr/>
          <p:nvPr/>
        </p:nvSpPr>
        <p:spPr>
          <a:xfrm rot="-5400000">
            <a:off x="7489825" y="5172075"/>
            <a:ext cx="309563" cy="457200"/>
          </a:xfrm>
          <a:prstGeom prst="leftBrace">
            <a:avLst>
              <a:gd name="adj1" fmla="val 12307"/>
              <a:gd name="adj2" fmla="val 50000"/>
            </a:avLst>
          </a:prstGeom>
          <a:noFill/>
          <a:ln w="38100" cap="flat" cmpd="sng">
            <a:solidFill>
              <a:srgbClr val="FF0000"/>
            </a:solidFill>
            <a:prstDash val="solid"/>
            <a:miter/>
            <a:headEnd type="triangle" w="lg" len="med"/>
            <a:tailEnd type="triangle" w="lg" len="med"/>
          </a:ln>
        </p:spPr>
        <p:txBody>
          <a:bodyPr wrap="none" anchor="ctr"/>
          <a:lstStyle/>
          <a:p>
            <a:endParaRPr lang="zh-CN" altLang="en-US" dirty="0">
              <a:latin typeface="Times New Roman" panose="02020603050405020304" pitchFamily="18" charset="0"/>
            </a:endParaRPr>
          </a:p>
        </p:txBody>
      </p:sp>
      <p:sp>
        <p:nvSpPr>
          <p:cNvPr id="108566" name="Text Box 21"/>
          <p:cNvSpPr txBox="1"/>
          <p:nvPr/>
        </p:nvSpPr>
        <p:spPr>
          <a:xfrm>
            <a:off x="6870700" y="5727700"/>
            <a:ext cx="1582738" cy="304800"/>
          </a:xfrm>
          <a:prstGeom prst="rect">
            <a:avLst/>
          </a:prstGeom>
          <a:noFill/>
          <a:ln w="9525">
            <a:noFill/>
          </a:ln>
        </p:spPr>
        <p:txBody>
          <a:bodyPr lIns="0" tIns="0" rIns="0" bIns="0">
            <a:spAutoFit/>
          </a:bodyPr>
          <a:lstStyle/>
          <a:p>
            <a:r>
              <a:rPr lang="en-US" altLang="zh-CN" sz="2000" b="1" dirty="0">
                <a:solidFill>
                  <a:schemeClr val="bg1">
                    <a:lumMod val="60000"/>
                    <a:lumOff val="40000"/>
                  </a:schemeClr>
                </a:solidFill>
                <a:latin typeface="楷体_GB2312" pitchFamily="49" charset="-122"/>
                <a:ea typeface="楷体_GB2312" pitchFamily="49" charset="-122"/>
              </a:rPr>
              <a:t>MAGE</a:t>
            </a:r>
            <a:r>
              <a:rPr lang="zh-CN" altLang="en-US" sz="2000" b="1" dirty="0">
                <a:solidFill>
                  <a:schemeClr val="bg1">
                    <a:lumMod val="60000"/>
                    <a:lumOff val="40000"/>
                  </a:schemeClr>
                </a:solidFill>
                <a:latin typeface="楷体_GB2312" pitchFamily="49" charset="-122"/>
                <a:ea typeface="楷体_GB2312" pitchFamily="49" charset="-122"/>
              </a:rPr>
              <a:t>运行环境</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111</a:t>
            </a:fld>
            <a:endParaRPr lang="zh-CN" alt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1" name="Text Box 3"/>
          <p:cNvSpPr txBox="1"/>
          <p:nvPr/>
        </p:nvSpPr>
        <p:spPr>
          <a:xfrm>
            <a:off x="3117850" y="1905000"/>
            <a:ext cx="2622550" cy="823913"/>
          </a:xfrm>
          <a:prstGeom prst="rect">
            <a:avLst/>
          </a:prstGeom>
          <a:noFill/>
          <a:ln w="9525">
            <a:noFill/>
          </a:ln>
        </p:spPr>
        <p:txBody>
          <a:bodyPr wrap="none">
            <a:spAutoFit/>
          </a:bodyPr>
          <a:lstStyle/>
          <a:p>
            <a:pPr>
              <a:spcBef>
                <a:spcPct val="50000"/>
              </a:spcBef>
            </a:pPr>
            <a:r>
              <a:rPr lang="zh-CN" altLang="en-US" sz="4800" dirty="0">
                <a:solidFill>
                  <a:schemeClr val="tx2"/>
                </a:solidFill>
                <a:latin typeface="Tahoma" panose="020B0604030504040204" pitchFamily="34" charset="0"/>
                <a:ea typeface="黑体" panose="02010609060101010101" pitchFamily="2" charset="-122"/>
              </a:rPr>
              <a:t>数据挖掘</a:t>
            </a:r>
          </a:p>
        </p:txBody>
      </p:sp>
      <p:sp>
        <p:nvSpPr>
          <p:cNvPr id="109572" name="Rectangle 4"/>
          <p:cNvSpPr/>
          <p:nvPr/>
        </p:nvSpPr>
        <p:spPr>
          <a:xfrm>
            <a:off x="2971800" y="1852613"/>
            <a:ext cx="2895600" cy="1028700"/>
          </a:xfrm>
          <a:prstGeom prst="rect">
            <a:avLst/>
          </a:prstGeom>
          <a:noFill/>
          <a:ln w="25400" cap="flat" cmpd="sng">
            <a:solidFill>
              <a:srgbClr val="D60093"/>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109573" name="Text Box 5"/>
          <p:cNvSpPr txBox="1"/>
          <p:nvPr/>
        </p:nvSpPr>
        <p:spPr>
          <a:xfrm>
            <a:off x="5181600" y="4357688"/>
            <a:ext cx="2012950" cy="823912"/>
          </a:xfrm>
          <a:prstGeom prst="rect">
            <a:avLst/>
          </a:prstGeom>
          <a:noFill/>
          <a:ln w="9525">
            <a:noFill/>
          </a:ln>
        </p:spPr>
        <p:txBody>
          <a:bodyPr wrap="none">
            <a:spAutoFit/>
          </a:bodyPr>
          <a:lstStyle/>
          <a:p>
            <a:pPr>
              <a:spcBef>
                <a:spcPct val="50000"/>
              </a:spcBef>
            </a:pPr>
            <a:r>
              <a:rPr lang="zh-CN" altLang="en-US" sz="4800" dirty="0">
                <a:solidFill>
                  <a:schemeClr val="bg1">
                    <a:lumMod val="60000"/>
                    <a:lumOff val="40000"/>
                  </a:schemeClr>
                </a:solidFill>
                <a:latin typeface="Tahoma" panose="020B0604030504040204" pitchFamily="34" charset="0"/>
                <a:ea typeface="黑体" panose="02010609060101010101" pitchFamily="2" charset="-122"/>
              </a:rPr>
              <a:t>数据库</a:t>
            </a:r>
          </a:p>
        </p:txBody>
      </p:sp>
      <p:sp>
        <p:nvSpPr>
          <p:cNvPr id="109574" name="Rectangle 6"/>
          <p:cNvSpPr/>
          <p:nvPr/>
        </p:nvSpPr>
        <p:spPr>
          <a:xfrm>
            <a:off x="4724400" y="4305300"/>
            <a:ext cx="2895600" cy="1028700"/>
          </a:xfrm>
          <a:prstGeom prst="rect">
            <a:avLst/>
          </a:prstGeom>
          <a:noFill/>
          <a:ln w="25400" cap="flat" cmpd="sng">
            <a:solidFill>
              <a:srgbClr val="9999FF"/>
            </a:solidFill>
            <a:prstDash val="solid"/>
            <a:miter/>
            <a:headEnd type="none" w="med" len="med"/>
            <a:tailEnd type="none" w="med" len="med"/>
          </a:ln>
        </p:spPr>
        <p:txBody>
          <a:bodyPr wrap="none" anchor="ctr"/>
          <a:lstStyle/>
          <a:p>
            <a:endParaRPr lang="zh-CN" altLang="en-US" dirty="0">
              <a:solidFill>
                <a:schemeClr val="bg1">
                  <a:lumMod val="60000"/>
                  <a:lumOff val="40000"/>
                </a:schemeClr>
              </a:solidFill>
              <a:latin typeface="Times New Roman" panose="02020603050405020304" pitchFamily="18" charset="0"/>
            </a:endParaRPr>
          </a:p>
        </p:txBody>
      </p:sp>
      <p:sp>
        <p:nvSpPr>
          <p:cNvPr id="109575" name="Text Box 7"/>
          <p:cNvSpPr txBox="1"/>
          <p:nvPr/>
        </p:nvSpPr>
        <p:spPr>
          <a:xfrm>
            <a:off x="1365250" y="4357688"/>
            <a:ext cx="2622550" cy="823912"/>
          </a:xfrm>
          <a:prstGeom prst="rect">
            <a:avLst/>
          </a:prstGeom>
          <a:noFill/>
          <a:ln w="9525">
            <a:noFill/>
          </a:ln>
        </p:spPr>
        <p:txBody>
          <a:bodyPr wrap="none">
            <a:spAutoFit/>
          </a:bodyPr>
          <a:lstStyle/>
          <a:p>
            <a:pPr>
              <a:spcBef>
                <a:spcPct val="50000"/>
              </a:spcBef>
            </a:pPr>
            <a:r>
              <a:rPr lang="zh-CN" altLang="en-US" sz="4800" dirty="0">
                <a:solidFill>
                  <a:schemeClr val="bg1">
                    <a:lumMod val="60000"/>
                    <a:lumOff val="40000"/>
                  </a:schemeClr>
                </a:solidFill>
                <a:latin typeface="Tahoma" panose="020B0604030504040204" pitchFamily="34" charset="0"/>
                <a:ea typeface="黑体" panose="02010609060101010101" pitchFamily="2" charset="-122"/>
              </a:rPr>
              <a:t>机器学习</a:t>
            </a:r>
          </a:p>
        </p:txBody>
      </p:sp>
      <p:sp>
        <p:nvSpPr>
          <p:cNvPr id="109576" name="Rectangle 8"/>
          <p:cNvSpPr/>
          <p:nvPr/>
        </p:nvSpPr>
        <p:spPr>
          <a:xfrm>
            <a:off x="1219200" y="4305300"/>
            <a:ext cx="2895600" cy="1028700"/>
          </a:xfrm>
          <a:prstGeom prst="rect">
            <a:avLst/>
          </a:prstGeom>
          <a:noFill/>
          <a:ln w="25400" cap="flat" cmpd="sng">
            <a:solidFill>
              <a:srgbClr val="339966"/>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109577" name="Text Box 9"/>
          <p:cNvSpPr txBox="1"/>
          <p:nvPr/>
        </p:nvSpPr>
        <p:spPr>
          <a:xfrm>
            <a:off x="958850" y="3382963"/>
            <a:ext cx="2622550" cy="579437"/>
          </a:xfrm>
          <a:prstGeom prst="rect">
            <a:avLst/>
          </a:prstGeom>
          <a:noFill/>
          <a:ln w="9525">
            <a:noFill/>
          </a:ln>
        </p:spPr>
        <p:txBody>
          <a:bodyPr wrap="none">
            <a:spAutoFit/>
          </a:bodyPr>
          <a:lstStyle/>
          <a:p>
            <a:pPr>
              <a:spcBef>
                <a:spcPct val="50000"/>
              </a:spcBef>
            </a:pPr>
            <a:r>
              <a:rPr lang="zh-CN" altLang="en-US" sz="3200" dirty="0">
                <a:latin typeface="Tahoma" panose="020B0604030504040204" pitchFamily="34" charset="0"/>
                <a:ea typeface="黑体" panose="02010609060101010101" pitchFamily="2" charset="-122"/>
              </a:rPr>
              <a:t>数据分析技术</a:t>
            </a:r>
          </a:p>
        </p:txBody>
      </p:sp>
      <p:sp>
        <p:nvSpPr>
          <p:cNvPr id="109578" name="Text Box 10"/>
          <p:cNvSpPr txBox="1"/>
          <p:nvPr/>
        </p:nvSpPr>
        <p:spPr>
          <a:xfrm>
            <a:off x="5378450" y="3382963"/>
            <a:ext cx="2622550" cy="579437"/>
          </a:xfrm>
          <a:prstGeom prst="rect">
            <a:avLst/>
          </a:prstGeom>
          <a:noFill/>
          <a:ln w="9525">
            <a:noFill/>
          </a:ln>
        </p:spPr>
        <p:txBody>
          <a:bodyPr wrap="none">
            <a:spAutoFit/>
          </a:bodyPr>
          <a:lstStyle/>
          <a:p>
            <a:pPr>
              <a:spcBef>
                <a:spcPct val="50000"/>
              </a:spcBef>
            </a:pPr>
            <a:r>
              <a:rPr lang="zh-CN" altLang="en-US" sz="3200" dirty="0">
                <a:latin typeface="Tahoma" panose="020B0604030504040204" pitchFamily="34" charset="0"/>
                <a:ea typeface="黑体" panose="02010609060101010101" pitchFamily="2" charset="-122"/>
              </a:rPr>
              <a:t>数据管理技术</a:t>
            </a:r>
          </a:p>
        </p:txBody>
      </p:sp>
      <p:sp>
        <p:nvSpPr>
          <p:cNvPr id="109579" name="AutoShape 11"/>
          <p:cNvSpPr/>
          <p:nvPr/>
        </p:nvSpPr>
        <p:spPr>
          <a:xfrm>
            <a:off x="3429000" y="3048000"/>
            <a:ext cx="609600" cy="1066800"/>
          </a:xfrm>
          <a:prstGeom prst="upArrow">
            <a:avLst>
              <a:gd name="adj1" fmla="val 50000"/>
              <a:gd name="adj2" fmla="val 43750"/>
            </a:avLst>
          </a:prstGeom>
          <a:solidFill>
            <a:schemeClr val="bg1"/>
          </a:solidFill>
          <a:ln w="25400" cap="flat" cmpd="sng">
            <a:solidFill>
              <a:srgbClr val="FF0000"/>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109580" name="AutoShape 12"/>
          <p:cNvSpPr/>
          <p:nvPr/>
        </p:nvSpPr>
        <p:spPr>
          <a:xfrm>
            <a:off x="4876800" y="3048000"/>
            <a:ext cx="609600" cy="1066800"/>
          </a:xfrm>
          <a:prstGeom prst="upArrow">
            <a:avLst>
              <a:gd name="adj1" fmla="val 50000"/>
              <a:gd name="adj2" fmla="val 43750"/>
            </a:avLst>
          </a:prstGeom>
          <a:solidFill>
            <a:schemeClr val="bg1"/>
          </a:solidFill>
          <a:ln w="25400" cap="flat" cmpd="sng">
            <a:solidFill>
              <a:srgbClr val="FF0000"/>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109581" name="Rectangle 13"/>
          <p:cNvSpPr/>
          <p:nvPr/>
        </p:nvSpPr>
        <p:spPr>
          <a:xfrm>
            <a:off x="228600" y="333521"/>
            <a:ext cx="7772400" cy="1143000"/>
          </a:xfrm>
          <a:prstGeom prst="rect">
            <a:avLst/>
          </a:prstGeom>
          <a:noFill/>
          <a:ln w="9525">
            <a:noFill/>
          </a:ln>
        </p:spPr>
        <p:txBody>
          <a:bodyPr anchor="ctr"/>
          <a:lstStyle/>
          <a:p>
            <a:pPr>
              <a:buClr>
                <a:schemeClr val="folHlink"/>
              </a:buClr>
              <a:buFont typeface="Wingdings" panose="05000000000000000000" pitchFamily="2" charset="2"/>
            </a:pPr>
            <a:r>
              <a:rPr lang="zh-CN" altLang="en-US" b="1" dirty="0">
                <a:solidFill>
                  <a:srgbClr val="CC0000"/>
                </a:solidFill>
                <a:latin typeface="黑体" panose="02010609060101010101" pitchFamily="2" charset="-122"/>
                <a:ea typeface="黑体" panose="02010609060101010101" pitchFamily="2" charset="-122"/>
              </a:rPr>
              <a:t>(6) 数据挖掘与知识发现</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112</a:t>
            </a:fld>
            <a:endParaRPr lang="zh-CN" altLang="en-US"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5" name="Rectangle 3"/>
          <p:cNvSpPr>
            <a:spLocks noGrp="1"/>
          </p:cNvSpPr>
          <p:nvPr>
            <p:ph idx="1"/>
          </p:nvPr>
        </p:nvSpPr>
        <p:spPr>
          <a:xfrm>
            <a:off x="539552" y="1479721"/>
            <a:ext cx="7772400" cy="4114800"/>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在数据库基础上实现的知识发现系统，通过综合运用统计学、粗糙集、模糊数学、机器学习和专家系统等多种学习手段和方法，从大量的数据中提炼出抽象的</a:t>
            </a:r>
            <a:r>
              <a:rPr lang="zh-CN" altLang="en-US" sz="3200" dirty="0" smtClean="0">
                <a:latin typeface="黑体" panose="02010609060101010101" pitchFamily="2" charset="-122"/>
                <a:ea typeface="黑体" panose="02010609060101010101" pitchFamily="2" charset="-122"/>
              </a:rPr>
              <a:t>知识。</a:t>
            </a:r>
            <a:endParaRPr lang="zh-CN" altLang="en-US" sz="3200" dirty="0">
              <a:latin typeface="黑体" panose="02010609060101010101" pitchFamily="2" charset="-122"/>
              <a:ea typeface="黑体" panose="02010609060101010101" pitchFamily="2" charset="-122"/>
            </a:endParaRPr>
          </a:p>
          <a:p>
            <a:pPr algn="just" eaLnBrk="1" hangingPunct="1">
              <a:lnSpc>
                <a:spcPct val="90000"/>
              </a:lnSpc>
            </a:pPr>
            <a:r>
              <a:rPr lang="zh-CN" altLang="en-US" sz="3200" dirty="0" smtClean="0">
                <a:latin typeface="黑体" panose="02010609060101010101" pitchFamily="2" charset="-122"/>
                <a:ea typeface="黑体" panose="02010609060101010101" pitchFamily="2" charset="-122"/>
              </a:rPr>
              <a:t>揭示</a:t>
            </a:r>
            <a:r>
              <a:rPr lang="zh-CN" altLang="en-US" sz="3200" dirty="0">
                <a:latin typeface="黑体" panose="02010609060101010101" pitchFamily="2" charset="-122"/>
                <a:ea typeface="黑体" panose="02010609060101010101" pitchFamily="2" charset="-122"/>
              </a:rPr>
              <a:t>出蕴涵在这些数据背后的客观世界的内在联系和本质规律，实现知识的自动获取。</a:t>
            </a: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113</a:t>
            </a:fld>
            <a:endParaRPr lang="zh-CN" altLang="en-US" dirty="0"/>
          </a:p>
        </p:txBody>
      </p:sp>
      <p:sp>
        <p:nvSpPr>
          <p:cNvPr id="5" name="Rectangle 13"/>
          <p:cNvSpPr/>
          <p:nvPr/>
        </p:nvSpPr>
        <p:spPr>
          <a:xfrm>
            <a:off x="228600" y="333521"/>
            <a:ext cx="7772400" cy="1143000"/>
          </a:xfrm>
          <a:prstGeom prst="rect">
            <a:avLst/>
          </a:prstGeom>
          <a:noFill/>
          <a:ln w="9525">
            <a:noFill/>
          </a:ln>
        </p:spPr>
        <p:txBody>
          <a:bodyPr anchor="ctr"/>
          <a:lstStyle/>
          <a:p>
            <a:pPr>
              <a:buClr>
                <a:schemeClr val="folHlink"/>
              </a:buClr>
              <a:buFont typeface="Wingdings" panose="05000000000000000000" pitchFamily="2" charset="2"/>
            </a:pPr>
            <a:r>
              <a:rPr lang="zh-CN" altLang="en-US" b="1" dirty="0">
                <a:solidFill>
                  <a:srgbClr val="CC0000"/>
                </a:solidFill>
                <a:latin typeface="黑体" panose="02010609060101010101" pitchFamily="2" charset="-122"/>
                <a:ea typeface="黑体" panose="02010609060101010101" pitchFamily="2" charset="-122"/>
              </a:rPr>
              <a:t>(6) 数据挖掘与知识发现</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9" name="Rectangle 3"/>
          <p:cNvSpPr>
            <a:spLocks noGrp="1"/>
          </p:cNvSpPr>
          <p:nvPr>
            <p:ph idx="1"/>
          </p:nvPr>
        </p:nvSpPr>
        <p:spPr>
          <a:xfrm>
            <a:off x="683568" y="1455956"/>
            <a:ext cx="7772400" cy="4953000"/>
          </a:xfrm>
        </p:spPr>
        <p:txBody>
          <a:bodyPr vert="horz" wrap="square" lIns="91440" tIns="45720" rIns="91440" bIns="45720" anchor="t"/>
          <a:lstStyle/>
          <a:p>
            <a:pPr marL="685800" indent="-685800" algn="just" eaLnBrk="1" hangingPunct="1">
              <a:buNone/>
            </a:pPr>
            <a:r>
              <a:rPr lang="zh-CN" altLang="en-US" sz="3600" dirty="0">
                <a:solidFill>
                  <a:srgbClr val="FF0000"/>
                </a:solidFill>
                <a:latin typeface="黑体" panose="02010609060101010101" pitchFamily="2" charset="-122"/>
                <a:ea typeface="黑体" panose="02010609060101010101" pitchFamily="2" charset="-122"/>
              </a:rPr>
              <a:t>知识发现4个特征</a:t>
            </a:r>
            <a:r>
              <a:rPr lang="zh-CN" altLang="en-US" sz="3600" dirty="0">
                <a:latin typeface="黑体" panose="02010609060101010101" pitchFamily="2" charset="-122"/>
                <a:ea typeface="黑体" panose="02010609060101010101" pitchFamily="2" charset="-122"/>
              </a:rPr>
              <a:t>：</a:t>
            </a:r>
          </a:p>
          <a:p>
            <a:pPr marL="1066800" lvl="1" indent="-609600" algn="just" eaLnBrk="1" hangingPunct="1">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发现的知识用高级语言表示；</a:t>
            </a:r>
          </a:p>
          <a:p>
            <a:pPr marL="1066800" lvl="1" indent="-609600" algn="just" eaLnBrk="1" hangingPunct="1">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发现的内容是对数据内容的精确描述；</a:t>
            </a:r>
          </a:p>
          <a:p>
            <a:pPr marL="1066800" lvl="1" indent="-609600" algn="just" eaLnBrk="1" hangingPunct="1">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发现的结果(即知识)是用户感兴趣的；</a:t>
            </a:r>
          </a:p>
          <a:p>
            <a:pPr marL="1066800" lvl="1" indent="-609600" algn="just" eaLnBrk="1" hangingPunct="1">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发现的过程应是高效的。</a:t>
            </a:r>
          </a:p>
          <a:p>
            <a:pPr marL="685800" indent="-685800" eaLnBrk="1" hangingPunct="1"/>
            <a:endParaRPr lang="zh-CN" altLang="en-US" sz="36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114</a:t>
            </a:fld>
            <a:endParaRPr lang="zh-CN" altLang="en-US" dirty="0"/>
          </a:p>
        </p:txBody>
      </p:sp>
      <p:sp>
        <p:nvSpPr>
          <p:cNvPr id="5" name="Rectangle 13"/>
          <p:cNvSpPr/>
          <p:nvPr/>
        </p:nvSpPr>
        <p:spPr>
          <a:xfrm>
            <a:off x="228600" y="333521"/>
            <a:ext cx="7772400" cy="1143000"/>
          </a:xfrm>
          <a:prstGeom prst="rect">
            <a:avLst/>
          </a:prstGeom>
          <a:noFill/>
          <a:ln w="9525">
            <a:noFill/>
          </a:ln>
        </p:spPr>
        <p:txBody>
          <a:bodyPr anchor="ctr"/>
          <a:lstStyle/>
          <a:p>
            <a:pPr>
              <a:buClr>
                <a:schemeClr val="folHlink"/>
              </a:buClr>
              <a:buFont typeface="Wingdings" panose="05000000000000000000" pitchFamily="2" charset="2"/>
            </a:pPr>
            <a:r>
              <a:rPr lang="zh-CN" altLang="en-US" b="1" dirty="0">
                <a:solidFill>
                  <a:srgbClr val="CC0000"/>
                </a:solidFill>
                <a:latin typeface="黑体" panose="02010609060101010101" pitchFamily="2" charset="-122"/>
                <a:ea typeface="黑体" panose="02010609060101010101" pitchFamily="2" charset="-122"/>
              </a:rPr>
              <a:t>(6) 数据挖掘与知识发现</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3"/>
          <p:cNvSpPr>
            <a:spLocks noGrp="1"/>
          </p:cNvSpPr>
          <p:nvPr>
            <p:ph idx="1"/>
          </p:nvPr>
        </p:nvSpPr>
        <p:spPr>
          <a:xfrm>
            <a:off x="467544" y="1509936"/>
            <a:ext cx="8280920" cy="5231432"/>
          </a:xfrm>
        </p:spPr>
        <p:txBody>
          <a:bodyPr vert="horz" wrap="square" lIns="91440" tIns="45720" rIns="91440" bIns="45720" anchor="t"/>
          <a:lstStyle/>
          <a:p>
            <a:pPr marL="685800" indent="-685800" algn="just" eaLnBrk="1" hangingPunct="1">
              <a:lnSpc>
                <a:spcPct val="90000"/>
              </a:lnSpc>
            </a:pPr>
            <a:r>
              <a:rPr lang="zh-CN" altLang="en-US" sz="3600" dirty="0">
                <a:latin typeface="黑体" panose="02010609060101010101" pitchFamily="2" charset="-122"/>
                <a:ea typeface="黑体" panose="02010609060101010101" pitchFamily="2" charset="-122"/>
              </a:rPr>
              <a:t>知识发现系统</a:t>
            </a:r>
            <a:r>
              <a:rPr lang="en-US" altLang="zh-CN" sz="3600" dirty="0">
                <a:latin typeface="黑体" panose="02010609060101010101" pitchFamily="2" charset="-122"/>
                <a:ea typeface="黑体" panose="02010609060101010101" pitchFamily="2" charset="-122"/>
              </a:rPr>
              <a:t>:</a:t>
            </a:r>
          </a:p>
          <a:p>
            <a:pPr marL="1066800" lvl="1" indent="-609600" algn="just" eaLnBrk="1" hangingPunct="1">
              <a:lnSpc>
                <a:spcPct val="9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用于超级市场商品数据分析、解释和报告的</a:t>
            </a:r>
            <a:r>
              <a:rPr lang="en-US" altLang="zh-CN" sz="3200" dirty="0">
                <a:latin typeface="黑体" panose="02010609060101010101" pitchFamily="2" charset="-122"/>
                <a:ea typeface="黑体" panose="02010609060101010101" pitchFamily="2" charset="-122"/>
              </a:rPr>
              <a:t>CoverStory</a:t>
            </a:r>
            <a:r>
              <a:rPr lang="zh-CN" altLang="en-US" sz="3200" dirty="0">
                <a:latin typeface="黑体" panose="02010609060101010101" pitchFamily="2" charset="-122"/>
                <a:ea typeface="黑体" panose="02010609060101010101" pitchFamily="2" charset="-122"/>
              </a:rPr>
              <a:t>系统；</a:t>
            </a:r>
          </a:p>
          <a:p>
            <a:pPr marL="1066800" lvl="1" indent="-609600" algn="just" eaLnBrk="1" hangingPunct="1">
              <a:lnSpc>
                <a:spcPct val="9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用于概念性数据分析和查寻感兴趣关系的集成化系统</a:t>
            </a:r>
            <a:r>
              <a:rPr lang="en-US" altLang="zh-CN" sz="3200" dirty="0">
                <a:latin typeface="黑体" panose="02010609060101010101" pitchFamily="2" charset="-122"/>
                <a:ea typeface="黑体" panose="02010609060101010101" pitchFamily="2" charset="-122"/>
              </a:rPr>
              <a:t>EXPLORA；</a:t>
            </a:r>
          </a:p>
          <a:p>
            <a:pPr marL="1066800" lvl="1" indent="-609600" algn="just" eaLnBrk="1" hangingPunct="1">
              <a:lnSpc>
                <a:spcPct val="9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交互式大型数据库分析工具</a:t>
            </a:r>
            <a:r>
              <a:rPr lang="en-US" altLang="zh-CN" sz="3200" dirty="0">
                <a:latin typeface="黑体" panose="02010609060101010101" pitchFamily="2" charset="-122"/>
                <a:ea typeface="黑体" panose="02010609060101010101" pitchFamily="2" charset="-122"/>
              </a:rPr>
              <a:t>KDW；</a:t>
            </a:r>
          </a:p>
          <a:p>
            <a:pPr marL="1066800" lvl="1" indent="-609600" algn="just" eaLnBrk="1" hangingPunct="1">
              <a:lnSpc>
                <a:spcPct val="9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用于自动分析大规模天空观测数据的</a:t>
            </a:r>
            <a:r>
              <a:rPr lang="en-US" altLang="zh-CN" sz="3200" dirty="0">
                <a:latin typeface="黑体" panose="02010609060101010101" pitchFamily="2" charset="-122"/>
                <a:ea typeface="黑体" panose="02010609060101010101" pitchFamily="2" charset="-122"/>
              </a:rPr>
              <a:t>SKICAT</a:t>
            </a:r>
            <a:r>
              <a:rPr lang="zh-CN" altLang="en-US" sz="3200" dirty="0">
                <a:latin typeface="黑体" panose="02010609060101010101" pitchFamily="2" charset="-122"/>
                <a:ea typeface="黑体" panose="02010609060101010101" pitchFamily="2" charset="-122"/>
              </a:rPr>
              <a:t>系统；</a:t>
            </a:r>
          </a:p>
          <a:p>
            <a:pPr marL="1066800" lvl="1" indent="-609600" algn="just" eaLnBrk="1" hangingPunct="1">
              <a:lnSpc>
                <a:spcPct val="9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通用的数据库知识发现系统</a:t>
            </a:r>
            <a:r>
              <a:rPr lang="en-US" altLang="zh-CN" sz="3200" dirty="0">
                <a:latin typeface="黑体" panose="02010609060101010101" pitchFamily="2" charset="-122"/>
                <a:ea typeface="黑体" panose="02010609060101010101" pitchFamily="2" charset="-122"/>
              </a:rPr>
              <a:t>KDD</a:t>
            </a:r>
            <a:r>
              <a:rPr lang="zh-CN" altLang="en-US" sz="3200" dirty="0">
                <a:latin typeface="黑体" panose="02010609060101010101" pitchFamily="2" charset="-122"/>
                <a:ea typeface="黑体" panose="02010609060101010101" pitchFamily="2" charset="-122"/>
              </a:rPr>
              <a:t>等。</a:t>
            </a:r>
          </a:p>
          <a:p>
            <a:pPr marL="685800" indent="-685800" eaLnBrk="1" hangingPunct="1">
              <a:lnSpc>
                <a:spcPct val="90000"/>
              </a:lnSpc>
            </a:pPr>
            <a:endParaRPr lang="zh-CN" altLang="en-US" sz="36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115</a:t>
            </a:fld>
            <a:endParaRPr lang="zh-CN" altLang="en-US" dirty="0"/>
          </a:p>
        </p:txBody>
      </p:sp>
      <p:sp>
        <p:nvSpPr>
          <p:cNvPr id="6" name="Rectangle 13"/>
          <p:cNvSpPr/>
          <p:nvPr/>
        </p:nvSpPr>
        <p:spPr>
          <a:xfrm>
            <a:off x="228600" y="333521"/>
            <a:ext cx="7772400" cy="1143000"/>
          </a:xfrm>
          <a:prstGeom prst="rect">
            <a:avLst/>
          </a:prstGeom>
          <a:noFill/>
          <a:ln w="9525">
            <a:noFill/>
          </a:ln>
        </p:spPr>
        <p:txBody>
          <a:bodyPr anchor="ctr"/>
          <a:lstStyle/>
          <a:p>
            <a:pPr>
              <a:buClr>
                <a:schemeClr val="folHlink"/>
              </a:buClr>
              <a:buFont typeface="Wingdings" panose="05000000000000000000" pitchFamily="2" charset="2"/>
            </a:pPr>
            <a:r>
              <a:rPr lang="zh-CN" altLang="en-US" b="1" dirty="0">
                <a:solidFill>
                  <a:srgbClr val="CC0000"/>
                </a:solidFill>
                <a:latin typeface="黑体" panose="02010609060101010101" pitchFamily="2" charset="-122"/>
                <a:ea typeface="黑体" panose="02010609060101010101" pitchFamily="2" charset="-122"/>
              </a:rPr>
              <a:t>(6) 数据挖掘与知识发现</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(7) 人工生命</a:t>
            </a:r>
          </a:p>
        </p:txBody>
      </p:sp>
      <p:sp>
        <p:nvSpPr>
          <p:cNvPr id="113668" name="Rectangle 3"/>
          <p:cNvSpPr>
            <a:spLocks noGrp="1"/>
          </p:cNvSpPr>
          <p:nvPr>
            <p:ph idx="1"/>
          </p:nvPr>
        </p:nvSpPr>
        <p:spPr/>
        <p:txBody>
          <a:bodyPr vert="horz" wrap="square" lIns="91440" tIns="45720" rIns="91440" bIns="45720" anchor="t"/>
          <a:lstStyle/>
          <a:p>
            <a:pPr algn="just" eaLnBrk="1" hangingPunct="1">
              <a:lnSpc>
                <a:spcPct val="120000"/>
              </a:lnSpc>
            </a:pPr>
            <a:r>
              <a:rPr lang="zh-CN" altLang="en-US" sz="3200" dirty="0" smtClean="0">
                <a:solidFill>
                  <a:srgbClr val="C00000"/>
                </a:solidFill>
                <a:latin typeface="黑体" panose="02010609060101010101" pitchFamily="2" charset="-122"/>
                <a:ea typeface="黑体" panose="02010609060101010101" pitchFamily="2" charset="-122"/>
              </a:rPr>
              <a:t>人工</a:t>
            </a:r>
            <a:r>
              <a:rPr lang="zh-CN" altLang="en-US" sz="3200" dirty="0">
                <a:solidFill>
                  <a:srgbClr val="C00000"/>
                </a:solidFill>
                <a:latin typeface="黑体" panose="02010609060101010101" pitchFamily="2" charset="-122"/>
                <a:ea typeface="黑体" panose="02010609060101010101" pitchFamily="2" charset="-122"/>
              </a:rPr>
              <a:t>生命</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ALife)</a:t>
            </a:r>
            <a:r>
              <a:rPr lang="zh-CN" altLang="en-US" sz="3200" dirty="0">
                <a:latin typeface="黑体" panose="02010609060101010101" pitchFamily="2" charset="-122"/>
                <a:ea typeface="黑体" panose="02010609060101010101" pitchFamily="2" charset="-122"/>
              </a:rPr>
              <a:t>的概念是由美国圣达菲研究所非线性研究组的</a:t>
            </a:r>
            <a:r>
              <a:rPr lang="en-US" altLang="zh-CN" sz="3200" dirty="0">
                <a:latin typeface="黑体" panose="02010609060101010101" pitchFamily="2" charset="-122"/>
                <a:ea typeface="黑体" panose="02010609060101010101" pitchFamily="2" charset="-122"/>
              </a:rPr>
              <a:t>Langton</a:t>
            </a:r>
            <a:r>
              <a:rPr lang="zh-CN" altLang="en-US" sz="3200" dirty="0">
                <a:latin typeface="黑体" panose="02010609060101010101" pitchFamily="2" charset="-122"/>
                <a:ea typeface="黑体" panose="02010609060101010101" pitchFamily="2" charset="-122"/>
              </a:rPr>
              <a:t>于1987年提出来的，旨在用计算机和精密机械等人工媒介生成或构造出能够表现自然生命系统行为特征的仿真系统或模型系统。</a:t>
            </a:r>
          </a:p>
          <a:p>
            <a:pPr algn="just" eaLnBrk="1" hangingPunct="1">
              <a:lnSpc>
                <a:spcPct val="120000"/>
              </a:lnSpc>
            </a:pPr>
            <a:r>
              <a:rPr lang="zh-CN" altLang="en-US" sz="3200" dirty="0">
                <a:solidFill>
                  <a:srgbClr val="C00000"/>
                </a:solidFill>
                <a:latin typeface="黑体" panose="02010609060101010101" pitchFamily="2" charset="-122"/>
                <a:ea typeface="黑体" panose="02010609060101010101" pitchFamily="2" charset="-122"/>
              </a:rPr>
              <a:t>自然生命系统</a:t>
            </a:r>
            <a:r>
              <a:rPr lang="zh-CN" altLang="en-US" sz="3200" dirty="0">
                <a:latin typeface="黑体" panose="02010609060101010101" pitchFamily="2" charset="-122"/>
                <a:ea typeface="黑体" panose="02010609060101010101" pitchFamily="2" charset="-122"/>
              </a:rPr>
              <a:t>行为具有自组织、自复制、自修复等特征以及形成这些特征的混浊动力学、进化和环境适应。</a:t>
            </a:r>
          </a:p>
          <a:p>
            <a:pPr algn="just" eaLnBrk="1" hangingPunct="1">
              <a:lnSpc>
                <a:spcPct val="120000"/>
              </a:lnSpc>
              <a:buNone/>
            </a:pPr>
            <a:r>
              <a:rPr lang="zh-CN" altLang="en-US" sz="3200" dirty="0">
                <a:latin typeface="黑体" panose="02010609060101010101" pitchFamily="2" charset="-122"/>
                <a:ea typeface="黑体" panose="02010609060101010101" pitchFamily="2" charset="-122"/>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116</a:t>
            </a:fld>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1" name="Rectangle 2"/>
          <p:cNvSpPr>
            <a:spLocks noGrp="1"/>
          </p:cNvSpPr>
          <p:nvPr>
            <p:ph type="title"/>
          </p:nvPr>
        </p:nvSpPr>
        <p:spPr/>
        <p:txBody>
          <a:bodyPr vert="horz" wrap="square" lIns="91440" tIns="45720" rIns="91440" bIns="45720" anchor="ctr"/>
          <a:lstStyle/>
          <a:p>
            <a:pPr eaLnBrk="1" hangingPunct="1"/>
            <a:endParaRPr lang="zh-CN" altLang="en-US" dirty="0"/>
          </a:p>
        </p:txBody>
      </p:sp>
      <p:sp>
        <p:nvSpPr>
          <p:cNvPr id="114692" name="Rectangle 3"/>
          <p:cNvSpPr>
            <a:spLocks noGrp="1"/>
          </p:cNvSpPr>
          <p:nvPr>
            <p:ph idx="1"/>
          </p:nvPr>
        </p:nvSpPr>
        <p:spPr>
          <a:xfrm>
            <a:off x="241300" y="4365104"/>
            <a:ext cx="8651180" cy="2311400"/>
          </a:xfrm>
        </p:spPr>
        <p:txBody>
          <a:bodyPr vert="horz" wrap="square" lIns="91440" tIns="45720" rIns="91440" bIns="45720" anchor="t"/>
          <a:lstStyle/>
          <a:p>
            <a:pPr eaLnBrk="1" hangingPunct="1"/>
            <a:r>
              <a:rPr lang="zh-CN" altLang="en-US" sz="2800" dirty="0"/>
              <a:t>以</a:t>
            </a:r>
            <a:r>
              <a:rPr lang="zh-CN" altLang="en-US" sz="2800" dirty="0">
                <a:ea typeface="黑体" panose="02010609060101010101" pitchFamily="2" charset="-122"/>
              </a:rPr>
              <a:t>大鼠机器人为例，外部机器向大鼠脑部输入控制指令，诱导其产生左、右、前进和停止等四种基本行为，完成爬梯、穿越障碍等导航任务。计算机可完全代替操作员，经环境建模、路径规划和指令生成三个阶段完成大鼠机器人的自动导航</a:t>
            </a:r>
            <a:r>
              <a:rPr lang="zh-CN" altLang="en-US" sz="2800" dirty="0"/>
              <a:t>。 </a:t>
            </a:r>
          </a:p>
        </p:txBody>
      </p:sp>
      <p:pic>
        <p:nvPicPr>
          <p:cNvPr id="114693" name="Picture 4"/>
          <p:cNvPicPr>
            <a:picLocks noChangeAspect="1"/>
          </p:cNvPicPr>
          <p:nvPr/>
        </p:nvPicPr>
        <p:blipFill>
          <a:blip r:embed="rId2"/>
          <a:stretch>
            <a:fillRect/>
          </a:stretch>
        </p:blipFill>
        <p:spPr>
          <a:xfrm>
            <a:off x="179512" y="50324"/>
            <a:ext cx="6156176" cy="4314780"/>
          </a:xfrm>
          <a:prstGeom prst="rect">
            <a:avLst/>
          </a:prstGeom>
          <a:noFill/>
          <a:ln w="9525">
            <a:noFill/>
          </a:ln>
        </p:spPr>
      </p:pic>
      <p:sp>
        <p:nvSpPr>
          <p:cNvPr id="376837" name="Text Box 5"/>
          <p:cNvSpPr txBox="1">
            <a:spLocks noChangeArrowheads="1"/>
          </p:cNvSpPr>
          <p:nvPr/>
        </p:nvSpPr>
        <p:spPr bwMode="auto">
          <a:xfrm>
            <a:off x="6665913" y="1627188"/>
            <a:ext cx="2095500" cy="233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R="0" algn="just" defTabSz="914400" eaLnBrk="0" hangingPunct="0">
              <a:lnSpc>
                <a:spcPct val="90000"/>
              </a:lnSpc>
              <a:spcBef>
                <a:spcPct val="50000"/>
              </a:spcBef>
              <a:buClrTx/>
              <a:buSzTx/>
              <a:buFontTx/>
              <a:defRPr/>
            </a:pPr>
            <a:r>
              <a:rPr kumimoji="0" lang="zh-CN" altLang="en-US" sz="1800" b="1" kern="1200" cap="none" spc="0" normalizeH="0" baseline="0" noProof="0" dirty="0">
                <a:solidFill>
                  <a:srgbClr val="CC0000"/>
                </a:solidFill>
                <a:latin typeface="黑体" panose="02010609060101010101" pitchFamily="2" charset="-122"/>
                <a:ea typeface="黑体" panose="02010609060101010101" pitchFamily="2" charset="-122"/>
                <a:cs typeface="+mn-cs"/>
              </a:rPr>
              <a:t>机器脑</a:t>
            </a:r>
            <a:r>
              <a:rPr kumimoji="0" lang="en-US" altLang="zh-CN" sz="1800" b="1" kern="1200" cap="none" spc="0" normalizeH="0" baseline="0" noProof="0" dirty="0">
                <a:solidFill>
                  <a:srgbClr val="CC0000"/>
                </a:solidFill>
                <a:latin typeface="黑体" panose="02010609060101010101" pitchFamily="2" charset="-122"/>
                <a:ea typeface="黑体" panose="02010609060101010101" pitchFamily="2" charset="-122"/>
                <a:cs typeface="+mn-cs"/>
              </a:rPr>
              <a:t>-</a:t>
            </a:r>
            <a:r>
              <a:rPr kumimoji="0" lang="zh-CN" altLang="en-US" sz="1800" b="1" kern="1200" cap="none" spc="0" normalizeH="0" baseline="0" noProof="0" dirty="0">
                <a:solidFill>
                  <a:srgbClr val="CC0000"/>
                </a:solidFill>
                <a:latin typeface="黑体" panose="02010609060101010101" pitchFamily="2" charset="-122"/>
                <a:ea typeface="黑体" panose="02010609060101010101" pitchFamily="2" charset="-122"/>
                <a:cs typeface="+mn-cs"/>
              </a:rPr>
              <a:t>生物脑的混合智能系统</a:t>
            </a:r>
            <a:r>
              <a:rPr kumimoji="0" lang="zh-CN" altLang="en-US" sz="1800" b="1" kern="1200" cap="none" spc="0" normalizeH="0" baseline="0" noProof="0" dirty="0">
                <a:solidFill>
                  <a:srgbClr val="CC0000"/>
                </a:solidFill>
                <a:latin typeface="Helvetica" charset="0"/>
                <a:cs typeface="+mn-cs"/>
              </a:rPr>
              <a:t>  </a:t>
            </a:r>
            <a:r>
              <a:rPr kumimoji="0" lang="zh-CN" altLang="en-US" sz="1800" b="1" kern="1200" cap="none" spc="0" normalizeH="0" baseline="0" noProof="0" dirty="0">
                <a:solidFill>
                  <a:srgbClr val="002060"/>
                </a:solidFill>
                <a:latin typeface="黑体" panose="02010609060101010101" pitchFamily="2" charset="-122"/>
                <a:ea typeface="黑体" panose="02010609060101010101" pitchFamily="2" charset="-122"/>
                <a:cs typeface="+mn-cs"/>
              </a:rPr>
              <a:t>动物机器人是机器智能与生物智能融合的典型代表。以动物为运动载体，采用脑机接口构建行为可控的动物</a:t>
            </a:r>
            <a:r>
              <a:rPr kumimoji="0" lang="en-US" altLang="zh-CN" sz="1800" b="1" kern="1200" cap="none" spc="0" normalizeH="0" baseline="0" noProof="0" dirty="0">
                <a:solidFill>
                  <a:srgbClr val="002060"/>
                </a:solidFill>
                <a:latin typeface="黑体" panose="02010609060101010101" pitchFamily="2" charset="-122"/>
                <a:ea typeface="黑体" panose="02010609060101010101" pitchFamily="2" charset="-122"/>
                <a:cs typeface="+mn-cs"/>
              </a:rPr>
              <a:t>-</a:t>
            </a:r>
            <a:r>
              <a:rPr kumimoji="0" lang="zh-CN" altLang="en-US" sz="1800" b="1" kern="1200" cap="none" spc="0" normalizeH="0" baseline="0" noProof="0" dirty="0">
                <a:solidFill>
                  <a:srgbClr val="002060"/>
                </a:solidFill>
                <a:latin typeface="黑体" panose="02010609060101010101" pitchFamily="2" charset="-122"/>
                <a:ea typeface="黑体" panose="02010609060101010101" pitchFamily="2" charset="-122"/>
                <a:cs typeface="+mn-cs"/>
              </a:rPr>
              <a:t>机器混合智能系统。</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117</a:t>
            </a:fld>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395288" y="188913"/>
            <a:ext cx="7772400" cy="1143000"/>
          </a:xfrm>
        </p:spPr>
        <p:txBody>
          <a:bodyPr vert="horz" wrap="square" lIns="91440" tIns="45720" rIns="91440" bIns="45720" anchor="ctr"/>
          <a:lstStyle/>
          <a:p>
            <a:pPr>
              <a:buNone/>
            </a:pPr>
            <a:r>
              <a:rPr lang="zh-CN" altLang="zh-CN" sz="2800" dirty="0">
                <a:latin typeface="黑体" panose="02010609060101010101" pitchFamily="2" charset="-122"/>
                <a:ea typeface="黑体" panose="02010609060101010101" pitchFamily="2" charset="-122"/>
              </a:rPr>
              <a:t>看懂脑电波又会读心术，未来机器人可能这样和你交互</a:t>
            </a:r>
            <a:r>
              <a:rPr lang="zh-CN" altLang="en-US" sz="2800" dirty="0"/>
              <a:t>，</a:t>
            </a:r>
            <a:r>
              <a:rPr lang="en-US" altLang="zh-CN" sz="2800" dirty="0"/>
              <a:t> 2017 -3-9 </a:t>
            </a:r>
            <a:endParaRPr lang="zh-CN" altLang="en-US" sz="2800" dirty="0"/>
          </a:p>
        </p:txBody>
      </p:sp>
      <p:sp>
        <p:nvSpPr>
          <p:cNvPr id="115715" name="内容占位符 2"/>
          <p:cNvSpPr>
            <a:spLocks noGrp="1"/>
          </p:cNvSpPr>
          <p:nvPr>
            <p:ph idx="1"/>
          </p:nvPr>
        </p:nvSpPr>
        <p:spPr>
          <a:xfrm>
            <a:off x="323529" y="4868863"/>
            <a:ext cx="8352928" cy="1631329"/>
          </a:xfrm>
        </p:spPr>
        <p:txBody>
          <a:bodyPr vert="horz" wrap="square" lIns="91440" tIns="45720" rIns="91440" bIns="45720" anchor="t"/>
          <a:lstStyle/>
          <a:p>
            <a:r>
              <a:rPr lang="zh-CN" altLang="zh-CN" sz="2400" dirty="0">
                <a:latin typeface="黑体" panose="02010609060101010101" pitchFamily="2" charset="-122"/>
                <a:ea typeface="黑体" panose="02010609060101010101" pitchFamily="2" charset="-122"/>
              </a:rPr>
              <a:t>在</a:t>
            </a:r>
            <a:r>
              <a:rPr lang="en-US" altLang="zh-CN" sz="2400" dirty="0">
                <a:latin typeface="黑体" panose="02010609060101010101" pitchFamily="2" charset="-122"/>
                <a:ea typeface="黑体" panose="02010609060101010101" pitchFamily="2" charset="-122"/>
              </a:rPr>
              <a:t> MIT </a:t>
            </a:r>
            <a:r>
              <a:rPr lang="zh-CN" altLang="en-US" sz="2400" dirty="0">
                <a:latin typeface="黑体" panose="02010609060101010101" pitchFamily="2" charset="-122"/>
                <a:ea typeface="黑体" panose="02010609060101010101" pitchFamily="2" charset="-122"/>
              </a:rPr>
              <a:t>的</a:t>
            </a:r>
            <a:r>
              <a:rPr lang="en-US" altLang="zh-CN" sz="2400" dirty="0" smtClean="0">
                <a:latin typeface="黑体" panose="02010609060101010101" pitchFamily="2" charset="-122"/>
                <a:ea typeface="黑体" panose="02010609060101010101" pitchFamily="2" charset="-122"/>
              </a:rPr>
              <a:t>CSAIL(Computer </a:t>
            </a:r>
            <a:r>
              <a:rPr lang="en-US" altLang="zh-CN" sz="2400" dirty="0">
                <a:latin typeface="黑体" panose="02010609060101010101" pitchFamily="2" charset="-122"/>
                <a:ea typeface="黑体" panose="02010609060101010101" pitchFamily="2" charset="-122"/>
              </a:rPr>
              <a:t>Science and Artificial Intelligence </a:t>
            </a:r>
            <a:r>
              <a:rPr lang="en-US" altLang="zh-CN" sz="2400" dirty="0" smtClean="0">
                <a:latin typeface="黑体" panose="02010609060101010101" pitchFamily="2" charset="-122"/>
                <a:ea typeface="黑体" panose="02010609060101010101" pitchFamily="2" charset="-122"/>
              </a:rPr>
              <a:t>Laboratory)</a:t>
            </a:r>
            <a:r>
              <a:rPr lang="zh-CN" altLang="zh-CN" sz="2400" dirty="0" smtClean="0">
                <a:latin typeface="黑体" panose="02010609060101010101" pitchFamily="2" charset="-122"/>
                <a:ea typeface="黑体" panose="02010609060101010101" pitchFamily="2" charset="-122"/>
              </a:rPr>
              <a:t>新</a:t>
            </a:r>
            <a:r>
              <a:rPr lang="zh-CN" altLang="zh-CN" sz="2400" dirty="0">
                <a:latin typeface="黑体" panose="02010609060101010101" pitchFamily="2" charset="-122"/>
                <a:ea typeface="黑体" panose="02010609060101010101" pitchFamily="2" charset="-122"/>
              </a:rPr>
              <a:t>研究出的一种反馈系统中，每当人类发现机器人出错时，即使没有语音和遥控的操作，系统也能够指挥机器人按照人类的意志行动。</a:t>
            </a:r>
            <a:endParaRPr lang="zh-CN" altLang="en-US" sz="2400" dirty="0">
              <a:latin typeface="黑体" panose="02010609060101010101" pitchFamily="2" charset="-122"/>
              <a:ea typeface="黑体" panose="02010609060101010101" pitchFamily="2" charset="-122"/>
            </a:endParaRPr>
          </a:p>
        </p:txBody>
      </p:sp>
      <p:pic>
        <p:nvPicPr>
          <p:cNvPr id="115717" name="图片 4" descr="robot-ai-1024x570">
            <a:hlinkClick r:id="rId3"/>
          </p:cNvPr>
          <p:cNvPicPr>
            <a:picLocks noChangeAspect="1"/>
          </p:cNvPicPr>
          <p:nvPr/>
        </p:nvPicPr>
        <p:blipFill>
          <a:blip r:embed="rId4"/>
          <a:stretch>
            <a:fillRect/>
          </a:stretch>
        </p:blipFill>
        <p:spPr>
          <a:xfrm>
            <a:off x="1402780" y="1331913"/>
            <a:ext cx="6194425" cy="3444875"/>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118</a:t>
            </a:fld>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vert="horz" wrap="square" lIns="91440" tIns="45720" rIns="91440" bIns="45720" anchor="ctr"/>
          <a:lstStyle/>
          <a:p>
            <a:pPr>
              <a:buNone/>
            </a:pPr>
            <a:r>
              <a:rPr lang="en-US" altLang="zh-CN" dirty="0" smtClean="0"/>
              <a:t>1.5 </a:t>
            </a:r>
            <a:r>
              <a:rPr lang="zh-CN" altLang="en-US" dirty="0" smtClean="0"/>
              <a:t>人工智能</a:t>
            </a:r>
            <a:r>
              <a:rPr lang="zh-CN" altLang="en-US" dirty="0"/>
              <a:t>发展展望</a:t>
            </a:r>
          </a:p>
        </p:txBody>
      </p:sp>
      <p:sp>
        <p:nvSpPr>
          <p:cNvPr id="116739" name="内容占位符 2"/>
          <p:cNvSpPr>
            <a:spLocks noGrp="1"/>
          </p:cNvSpPr>
          <p:nvPr>
            <p:ph idx="1"/>
          </p:nvPr>
        </p:nvSpPr>
        <p:spPr/>
        <p:txBody>
          <a:bodyPr vert="horz" wrap="square" lIns="91440" tIns="45720" rIns="91440" bIns="45720" anchor="t"/>
          <a:lstStyle/>
          <a:p>
            <a:pPr marL="0" indent="0">
              <a:lnSpc>
                <a:spcPct val="150000"/>
              </a:lnSpc>
              <a:buNone/>
            </a:pPr>
            <a:r>
              <a:rPr lang="en-US" altLang="zh-CN" sz="2800" dirty="0" smtClean="0">
                <a:latin typeface="黑体" panose="02010609060101010101" pitchFamily="2" charset="-122"/>
                <a:ea typeface="黑体" panose="02010609060101010101" pitchFamily="2" charset="-122"/>
              </a:rPr>
              <a:t>1.5.1 </a:t>
            </a:r>
            <a:r>
              <a:rPr lang="zh-CN" altLang="en-US" sz="2800" dirty="0" smtClean="0">
                <a:latin typeface="黑体" panose="02010609060101010101" pitchFamily="2" charset="-122"/>
                <a:ea typeface="黑体" panose="02010609060101010101" pitchFamily="2" charset="-122"/>
              </a:rPr>
              <a:t>新</a:t>
            </a:r>
            <a:r>
              <a:rPr lang="zh-CN" altLang="en-US" sz="2800" dirty="0">
                <a:latin typeface="黑体" panose="02010609060101010101" pitchFamily="2" charset="-122"/>
                <a:ea typeface="黑体" panose="02010609060101010101" pitchFamily="2" charset="-122"/>
              </a:rPr>
              <a:t>一轮人工智能发展特征	</a:t>
            </a:r>
            <a:endParaRPr lang="en-US" altLang="zh-CN" sz="2800" dirty="0">
              <a:latin typeface="黑体" panose="02010609060101010101" pitchFamily="2" charset="-122"/>
              <a:ea typeface="黑体" panose="02010609060101010101" pitchFamily="2" charset="-122"/>
            </a:endParaRPr>
          </a:p>
          <a:p>
            <a:pPr marL="0" indent="0">
              <a:lnSpc>
                <a:spcPct val="150000"/>
              </a:lnSpc>
              <a:buNone/>
            </a:pPr>
            <a:r>
              <a:rPr lang="en-US" altLang="zh-CN" sz="2800" dirty="0" smtClean="0">
                <a:latin typeface="黑体" panose="02010609060101010101" pitchFamily="2" charset="-122"/>
                <a:ea typeface="黑体" panose="02010609060101010101" pitchFamily="2" charset="-122"/>
              </a:rPr>
              <a:t>1.5.2 </a:t>
            </a:r>
            <a:r>
              <a:rPr lang="zh-CN" altLang="en-US" sz="2800" dirty="0" smtClean="0">
                <a:latin typeface="黑体" panose="02010609060101010101" pitchFamily="2" charset="-122"/>
                <a:ea typeface="黑体" panose="02010609060101010101" pitchFamily="2" charset="-122"/>
              </a:rPr>
              <a:t>未来</a:t>
            </a:r>
            <a:r>
              <a:rPr lang="en-US" altLang="zh-CN" sz="2800" dirty="0">
                <a:latin typeface="黑体" panose="02010609060101010101" pitchFamily="2" charset="-122"/>
                <a:ea typeface="黑体" panose="02010609060101010101" pitchFamily="2" charset="-122"/>
              </a:rPr>
              <a:t>40</a:t>
            </a:r>
            <a:r>
              <a:rPr lang="zh-CN" altLang="en-US" sz="2800" dirty="0">
                <a:latin typeface="黑体" panose="02010609060101010101" pitchFamily="2" charset="-122"/>
                <a:ea typeface="黑体" panose="02010609060101010101" pitchFamily="2" charset="-122"/>
              </a:rPr>
              <a:t>年的人工智能问题	</a:t>
            </a:r>
            <a:endParaRPr lang="en-US" altLang="zh-CN" sz="2800" dirty="0">
              <a:latin typeface="黑体" panose="02010609060101010101" pitchFamily="2" charset="-122"/>
              <a:ea typeface="黑体" panose="02010609060101010101" pitchFamily="2" charset="-122"/>
            </a:endParaRPr>
          </a:p>
          <a:p>
            <a:pPr marL="0" indent="0">
              <a:lnSpc>
                <a:spcPct val="150000"/>
              </a:lnSpc>
              <a:buNone/>
            </a:pPr>
            <a:r>
              <a:rPr lang="en-US" altLang="zh-CN" sz="2800" dirty="0" smtClean="0">
                <a:latin typeface="黑体" panose="02010609060101010101" pitchFamily="2" charset="-122"/>
                <a:ea typeface="黑体" panose="02010609060101010101" pitchFamily="2" charset="-122"/>
              </a:rPr>
              <a:t>1.5.3 </a:t>
            </a:r>
            <a:r>
              <a:rPr lang="zh-CN" altLang="en-US" sz="2800" dirty="0" smtClean="0">
                <a:latin typeface="黑体" panose="02010609060101010101" pitchFamily="2" charset="-122"/>
                <a:ea typeface="黑体" panose="02010609060101010101" pitchFamily="2" charset="-122"/>
              </a:rPr>
              <a:t>人工智能</a:t>
            </a:r>
            <a:r>
              <a:rPr lang="zh-CN" altLang="en-US" sz="2800" dirty="0">
                <a:latin typeface="黑体" panose="02010609060101010101" pitchFamily="2" charset="-122"/>
                <a:ea typeface="黑体" panose="02010609060101010101" pitchFamily="2" charset="-122"/>
              </a:rPr>
              <a:t>鲁棒性和伦理	</a:t>
            </a:r>
            <a:endParaRPr lang="en-US" altLang="zh-CN" sz="2800" dirty="0">
              <a:latin typeface="黑体" panose="02010609060101010101" pitchFamily="2" charset="-122"/>
              <a:ea typeface="黑体" panose="02010609060101010101" pitchFamily="2" charset="-122"/>
            </a:endParaRPr>
          </a:p>
          <a:p>
            <a:pPr marL="0" indent="0">
              <a:lnSpc>
                <a:spcPct val="150000"/>
              </a:lnSpc>
              <a:buNone/>
            </a:pPr>
            <a:r>
              <a:rPr lang="en-US" altLang="zh-CN" sz="2800" dirty="0" smtClean="0">
                <a:latin typeface="黑体" panose="02010609060101010101" pitchFamily="2" charset="-122"/>
                <a:ea typeface="黑体" panose="02010609060101010101" pitchFamily="2" charset="-122"/>
              </a:rPr>
              <a:t>1.5.4 </a:t>
            </a:r>
            <a:r>
              <a:rPr lang="zh-CN" altLang="en-US" sz="2800" dirty="0" smtClean="0">
                <a:latin typeface="黑体" panose="02010609060101010101" pitchFamily="2" charset="-122"/>
                <a:ea typeface="黑体" panose="02010609060101010101" pitchFamily="2" charset="-122"/>
              </a:rPr>
              <a:t>新一代</a:t>
            </a:r>
            <a:r>
              <a:rPr lang="zh-CN" altLang="en-US" sz="2800" dirty="0">
                <a:latin typeface="黑体" panose="02010609060101010101" pitchFamily="2" charset="-122"/>
                <a:ea typeface="黑体" panose="02010609060101010101" pitchFamily="2" charset="-122"/>
              </a:rPr>
              <a:t>人工智能发展规划</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119</a:t>
            </a:fld>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3"/>
          <p:cNvSpPr>
            <a:spLocks noGrp="1"/>
          </p:cNvSpPr>
          <p:nvPr>
            <p:ph idx="1"/>
          </p:nvPr>
        </p:nvSpPr>
        <p:spPr>
          <a:xfrm>
            <a:off x="685800" y="1171574"/>
            <a:ext cx="7772400" cy="4561681"/>
          </a:xfrm>
        </p:spPr>
        <p:txBody>
          <a:bodyPr vert="horz" wrap="square" lIns="91440" tIns="45720" rIns="91440" bIns="45720" anchor="t"/>
          <a:lstStyle/>
          <a:p>
            <a:pPr algn="just" eaLnBrk="1" hangingPunct="1">
              <a:lnSpc>
                <a:spcPct val="80000"/>
              </a:lnSpc>
              <a:buNone/>
            </a:pPr>
            <a:r>
              <a:rPr lang="en-US" altLang="zh-CN" sz="3200" dirty="0">
                <a:solidFill>
                  <a:srgbClr val="FF0000"/>
                </a:solidFill>
                <a:latin typeface="黑体" panose="02010609060101010101" pitchFamily="2" charset="-122"/>
                <a:ea typeface="黑体" panose="02010609060101010101" pitchFamily="2" charset="-122"/>
              </a:rPr>
              <a:t>AI</a:t>
            </a:r>
            <a:r>
              <a:rPr lang="zh-CN" altLang="en-US" sz="3200" dirty="0">
                <a:solidFill>
                  <a:srgbClr val="FF0000"/>
                </a:solidFill>
                <a:latin typeface="黑体" panose="02010609060101010101" pitchFamily="2" charset="-122"/>
                <a:ea typeface="黑体" panose="02010609060101010101" pitchFamily="2" charset="-122"/>
              </a:rPr>
              <a:t>能力</a:t>
            </a:r>
            <a:r>
              <a:rPr lang="zh-CN" altLang="en-US" sz="3200" dirty="0">
                <a:latin typeface="黑体" panose="02010609060101010101" pitchFamily="2" charset="-122"/>
                <a:ea typeface="黑体" panose="02010609060101010101" pitchFamily="2" charset="-122"/>
              </a:rPr>
              <a:t>是</a:t>
            </a:r>
            <a:r>
              <a:rPr lang="zh-CN" altLang="en-US" sz="3200" dirty="0">
                <a:solidFill>
                  <a:schemeClr val="bg1">
                    <a:lumMod val="60000"/>
                    <a:lumOff val="40000"/>
                  </a:schemeClr>
                </a:solidFill>
                <a:effectLst/>
                <a:latin typeface="黑体" panose="02010609060101010101" pitchFamily="2" charset="-122"/>
                <a:ea typeface="黑体" panose="02010609060101010101" pitchFamily="2" charset="-122"/>
              </a:rPr>
              <a:t>智能机器</a:t>
            </a:r>
            <a:r>
              <a:rPr lang="zh-CN" altLang="en-US" sz="3200" dirty="0">
                <a:latin typeface="黑体" panose="02010609060101010101" pitchFamily="2" charset="-122"/>
                <a:ea typeface="黑体" panose="02010609060101010101" pitchFamily="2" charset="-122"/>
              </a:rPr>
              <a:t>所执行的通常与人类智能有关的</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智能行为</a:t>
            </a:r>
            <a:r>
              <a:rPr lang="zh-CN" altLang="en-US" sz="3200" dirty="0">
                <a:latin typeface="黑体" panose="02010609060101010101" pitchFamily="2" charset="-122"/>
                <a:ea typeface="黑体" panose="02010609060101010101" pitchFamily="2" charset="-122"/>
              </a:rPr>
              <a:t>，</a:t>
            </a:r>
            <a:r>
              <a:rPr lang="zh-CN" altLang="en-US" sz="3200" dirty="0" smtClean="0">
                <a:latin typeface="黑体" panose="02010609060101010101" pitchFamily="2" charset="-122"/>
                <a:ea typeface="黑体" panose="02010609060101010101" pitchFamily="2" charset="-122"/>
              </a:rPr>
              <a:t>如：</a:t>
            </a:r>
            <a:endParaRPr lang="zh-CN" altLang="en-US" sz="3200" dirty="0">
              <a:latin typeface="黑体" panose="02010609060101010101" pitchFamily="2" charset="-122"/>
              <a:ea typeface="黑体" panose="02010609060101010101" pitchFamily="2" charset="-122"/>
            </a:endParaRPr>
          </a:p>
          <a:p>
            <a:pPr algn="just" eaLnBrk="1" hangingPunct="1">
              <a:lnSpc>
                <a:spcPct val="80000"/>
              </a:lnSpc>
            </a:pPr>
            <a:r>
              <a:rPr lang="zh-CN" altLang="en-US" sz="3200" dirty="0" smtClean="0">
                <a:solidFill>
                  <a:srgbClr val="FF0000"/>
                </a:solidFill>
                <a:latin typeface="黑体" panose="02010609060101010101" pitchFamily="2" charset="-122"/>
                <a:ea typeface="黑体" panose="02010609060101010101" pitchFamily="2" charset="-122"/>
              </a:rPr>
              <a:t>判断、推理</a:t>
            </a:r>
            <a:endParaRPr lang="zh-CN" altLang="en-US" sz="3200" dirty="0">
              <a:solidFill>
                <a:srgbClr val="FF0000"/>
              </a:solidFill>
              <a:latin typeface="黑体" panose="02010609060101010101" pitchFamily="2" charset="-122"/>
              <a:ea typeface="黑体" panose="02010609060101010101" pitchFamily="2" charset="-122"/>
            </a:endParaRPr>
          </a:p>
          <a:p>
            <a:pPr algn="just" eaLnBrk="1" hangingPunct="1">
              <a:lnSpc>
                <a:spcPct val="80000"/>
              </a:lnSpc>
            </a:pPr>
            <a:r>
              <a:rPr lang="zh-CN" altLang="en-US" sz="3200" dirty="0">
                <a:solidFill>
                  <a:srgbClr val="FF0000"/>
                </a:solidFill>
                <a:latin typeface="黑体" panose="02010609060101010101" pitchFamily="2" charset="-122"/>
                <a:ea typeface="黑体" panose="02010609060101010101" pitchFamily="2" charset="-122"/>
              </a:rPr>
              <a:t>证明、</a:t>
            </a:r>
            <a:r>
              <a:rPr lang="zh-CN" altLang="en-US" sz="3200" dirty="0" smtClean="0">
                <a:solidFill>
                  <a:srgbClr val="FF0000"/>
                </a:solidFill>
                <a:latin typeface="黑体" panose="02010609060101010101" pitchFamily="2" charset="-122"/>
                <a:ea typeface="黑体" panose="02010609060101010101" pitchFamily="2" charset="-122"/>
              </a:rPr>
              <a:t>识别</a:t>
            </a:r>
            <a:endParaRPr lang="zh-CN" altLang="en-US" sz="3200" dirty="0">
              <a:solidFill>
                <a:srgbClr val="FF0000"/>
              </a:solidFill>
              <a:latin typeface="黑体" panose="02010609060101010101" pitchFamily="2" charset="-122"/>
              <a:ea typeface="黑体" panose="02010609060101010101" pitchFamily="2" charset="-122"/>
            </a:endParaRPr>
          </a:p>
          <a:p>
            <a:pPr algn="just" eaLnBrk="1" hangingPunct="1">
              <a:lnSpc>
                <a:spcPct val="80000"/>
              </a:lnSpc>
            </a:pPr>
            <a:r>
              <a:rPr lang="zh-CN" altLang="en-US" sz="3200" dirty="0">
                <a:solidFill>
                  <a:srgbClr val="FF0000"/>
                </a:solidFill>
                <a:latin typeface="黑体" panose="02010609060101010101" pitchFamily="2" charset="-122"/>
                <a:ea typeface="黑体" panose="02010609060101010101" pitchFamily="2" charset="-122"/>
              </a:rPr>
              <a:t>感知、</a:t>
            </a:r>
            <a:r>
              <a:rPr lang="zh-CN" altLang="en-US" sz="3200" dirty="0" smtClean="0">
                <a:solidFill>
                  <a:srgbClr val="FF0000"/>
                </a:solidFill>
                <a:latin typeface="黑体" panose="02010609060101010101" pitchFamily="2" charset="-122"/>
                <a:ea typeface="黑体" panose="02010609060101010101" pitchFamily="2" charset="-122"/>
              </a:rPr>
              <a:t>理解</a:t>
            </a:r>
            <a:endParaRPr lang="zh-CN" altLang="en-US" sz="3200" dirty="0">
              <a:solidFill>
                <a:srgbClr val="FF0000"/>
              </a:solidFill>
              <a:latin typeface="黑体" panose="02010609060101010101" pitchFamily="2" charset="-122"/>
              <a:ea typeface="黑体" panose="02010609060101010101" pitchFamily="2" charset="-122"/>
            </a:endParaRPr>
          </a:p>
          <a:p>
            <a:pPr algn="just" eaLnBrk="1" hangingPunct="1">
              <a:lnSpc>
                <a:spcPct val="80000"/>
              </a:lnSpc>
            </a:pPr>
            <a:r>
              <a:rPr lang="zh-CN" altLang="en-US" sz="3200" dirty="0">
                <a:solidFill>
                  <a:srgbClr val="FF0000"/>
                </a:solidFill>
                <a:latin typeface="黑体" panose="02010609060101010101" pitchFamily="2" charset="-122"/>
                <a:ea typeface="黑体" panose="02010609060101010101" pitchFamily="2" charset="-122"/>
              </a:rPr>
              <a:t>通信、</a:t>
            </a:r>
            <a:r>
              <a:rPr lang="zh-CN" altLang="en-US" sz="3200" dirty="0" smtClean="0">
                <a:solidFill>
                  <a:srgbClr val="FF0000"/>
                </a:solidFill>
                <a:latin typeface="黑体" panose="02010609060101010101" pitchFamily="2" charset="-122"/>
                <a:ea typeface="黑体" panose="02010609060101010101" pitchFamily="2" charset="-122"/>
              </a:rPr>
              <a:t>设计</a:t>
            </a:r>
            <a:endParaRPr lang="zh-CN" altLang="en-US" sz="3200" dirty="0">
              <a:solidFill>
                <a:srgbClr val="FF0000"/>
              </a:solidFill>
              <a:latin typeface="黑体" panose="02010609060101010101" pitchFamily="2" charset="-122"/>
              <a:ea typeface="黑体" panose="02010609060101010101" pitchFamily="2" charset="-122"/>
            </a:endParaRPr>
          </a:p>
          <a:p>
            <a:pPr algn="just" eaLnBrk="1" hangingPunct="1">
              <a:lnSpc>
                <a:spcPct val="80000"/>
              </a:lnSpc>
            </a:pPr>
            <a:r>
              <a:rPr lang="zh-CN" altLang="en-US" sz="3200" dirty="0">
                <a:solidFill>
                  <a:srgbClr val="FF0000"/>
                </a:solidFill>
                <a:latin typeface="黑体" panose="02010609060101010101" pitchFamily="2" charset="-122"/>
                <a:ea typeface="黑体" panose="02010609060101010101" pitchFamily="2" charset="-122"/>
              </a:rPr>
              <a:t>思考、</a:t>
            </a:r>
            <a:r>
              <a:rPr lang="zh-CN" altLang="en-US" sz="3200" dirty="0" smtClean="0">
                <a:solidFill>
                  <a:srgbClr val="FF0000"/>
                </a:solidFill>
                <a:latin typeface="黑体" panose="02010609060101010101" pitchFamily="2" charset="-122"/>
                <a:ea typeface="黑体" panose="02010609060101010101" pitchFamily="2" charset="-122"/>
              </a:rPr>
              <a:t>规划</a:t>
            </a:r>
            <a:endParaRPr lang="zh-CN" altLang="en-US" sz="3200" dirty="0">
              <a:solidFill>
                <a:srgbClr val="FF0000"/>
              </a:solidFill>
              <a:latin typeface="黑体" panose="02010609060101010101" pitchFamily="2" charset="-122"/>
              <a:ea typeface="黑体" panose="02010609060101010101" pitchFamily="2" charset="-122"/>
            </a:endParaRPr>
          </a:p>
          <a:p>
            <a:pPr algn="just" eaLnBrk="1" hangingPunct="1">
              <a:lnSpc>
                <a:spcPct val="80000"/>
              </a:lnSpc>
            </a:pPr>
            <a:r>
              <a:rPr lang="zh-CN" altLang="en-US" sz="3200" dirty="0">
                <a:solidFill>
                  <a:srgbClr val="FF0000"/>
                </a:solidFill>
                <a:latin typeface="黑体" panose="02010609060101010101" pitchFamily="2" charset="-122"/>
                <a:ea typeface="黑体" panose="02010609060101010101" pitchFamily="2" charset="-122"/>
              </a:rPr>
              <a:t>学习和</a:t>
            </a:r>
            <a:r>
              <a:rPr lang="zh-CN" altLang="en-US" sz="3200" dirty="0" smtClean="0">
                <a:solidFill>
                  <a:srgbClr val="FF0000"/>
                </a:solidFill>
                <a:latin typeface="黑体" panose="02010609060101010101" pitchFamily="2" charset="-122"/>
                <a:ea typeface="黑体" panose="02010609060101010101" pitchFamily="2" charset="-122"/>
              </a:rPr>
              <a:t>问题求解</a:t>
            </a:r>
            <a:endParaRPr lang="en-US" altLang="zh-CN" sz="3200" dirty="0" smtClean="0">
              <a:solidFill>
                <a:srgbClr val="FF0000"/>
              </a:solidFill>
              <a:latin typeface="黑体" panose="02010609060101010101" pitchFamily="2" charset="-122"/>
              <a:ea typeface="黑体" panose="02010609060101010101" pitchFamily="2" charset="-122"/>
            </a:endParaRPr>
          </a:p>
          <a:p>
            <a:pPr algn="just" eaLnBrk="1" hangingPunct="1">
              <a:lnSpc>
                <a:spcPct val="80000"/>
              </a:lnSpc>
            </a:pPr>
            <a:r>
              <a:rPr lang="en-US" altLang="zh-CN" smtClean="0">
                <a:solidFill>
                  <a:srgbClr val="FF0000"/>
                </a:solidFill>
                <a:latin typeface="黑体" panose="02010609060101010101" pitchFamily="2" charset="-122"/>
                <a:ea typeface="黑体" panose="02010609060101010101" pitchFamily="2" charset="-122"/>
              </a:rPr>
              <a:t>……</a:t>
            </a:r>
            <a:endParaRPr lang="zh-CN" altLang="en-US" dirty="0">
              <a:solidFill>
                <a:srgbClr val="FF0000"/>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a:t>
            </a:fld>
            <a:endParaRPr lang="zh-CN" altLang="en-US" dirty="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vert="horz" wrap="square" lIns="91440" tIns="45720" rIns="91440" bIns="45720" anchor="ctr"/>
          <a:lstStyle/>
          <a:p>
            <a:pPr eaLnBrk="1" hangingPunct="1"/>
            <a:r>
              <a:rPr lang="en-US" altLang="zh-CN" dirty="0">
                <a:latin typeface="微软雅黑" panose="020B0503020204020204" pitchFamily="34" charset="-122"/>
                <a:ea typeface="微软雅黑" panose="020B0503020204020204" pitchFamily="34" charset="-122"/>
              </a:rPr>
              <a:t>1.5.1 </a:t>
            </a:r>
            <a:r>
              <a:rPr lang="zh-CN" altLang="zh-CN" dirty="0">
                <a:latin typeface="微软雅黑" panose="020B0503020204020204" pitchFamily="34" charset="-122"/>
                <a:ea typeface="微软雅黑" panose="020B0503020204020204" pitchFamily="34" charset="-122"/>
              </a:rPr>
              <a:t>新一轮人工智能发展特征</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p:txBody>
          <a:bodyPr vert="horz" wrap="square" lIns="91440" tIns="45720" rIns="91440" bIns="45720" numCol="1" anchor="t" anchorCtr="0" compatLnSpc="1"/>
          <a:lstStyle/>
          <a:p>
            <a:pPr marL="0" marR="0" lvl="0" indent="0" defTabSz="914400" rtl="0" fontAlgn="base" latinLnBrk="0">
              <a:lnSpc>
                <a:spcPct val="100000"/>
              </a:lnSpc>
              <a:spcBef>
                <a:spcPct val="20000"/>
              </a:spcBef>
              <a:spcAft>
                <a:spcPct val="0"/>
              </a:spcAft>
              <a:buClr>
                <a:srgbClr val="66FFFF"/>
              </a:buClr>
              <a:buSzTx/>
              <a:buNone/>
              <a:defRPr/>
            </a:pPr>
            <a:r>
              <a:rPr kumimoji="1" lang="zh-CN" altLang="zh-CN" i="0" u="none" strike="noStrike" kern="0" cap="none" spc="0" normalizeH="0" baseline="0" noProof="0" dirty="0" smtClean="0">
                <a:ln>
                  <a:noFill/>
                </a:ln>
                <a:solidFill>
                  <a:srgbClr val="FF0000"/>
                </a:solidFill>
                <a:effectLst/>
                <a:uLnTx/>
                <a:uFillTx/>
                <a:latin typeface="黑体" panose="02010609060101010101" pitchFamily="49" charset="-122"/>
              </a:rPr>
              <a:t>当前</a:t>
            </a:r>
            <a:r>
              <a:rPr kumimoji="1" lang="zh-CN" altLang="zh-CN" i="0" u="none" strike="noStrike" kern="0" cap="none" spc="0" normalizeH="0" baseline="0" noProof="0" dirty="0">
                <a:ln>
                  <a:noFill/>
                </a:ln>
                <a:solidFill>
                  <a:srgbClr val="FF0000"/>
                </a:solidFill>
                <a:effectLst/>
                <a:uLnTx/>
                <a:uFillTx/>
                <a:latin typeface="黑体" panose="02010609060101010101" pitchFamily="49" charset="-122"/>
              </a:rPr>
              <a:t>人工智能发展的突飞猛进和重大变化，表现出区别于过去的三个方面的阶段性特征。</a:t>
            </a: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rPr>
              <a:t>1.</a:t>
            </a:r>
            <a:r>
              <a:rPr kumimoji="1" lang="zh-CN"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rPr>
              <a:t>进入大数据驱动智能发展阶段</a:t>
            </a: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rPr>
              <a:t>2.</a:t>
            </a:r>
            <a:r>
              <a:rPr kumimoji="1" lang="zh-CN"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rPr>
              <a:t>进入智能技术产业化阶段</a:t>
            </a: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rPr>
              <a:t>3.</a:t>
            </a:r>
            <a:r>
              <a:rPr kumimoji="1" lang="zh-CN"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rPr>
              <a:t>进入认知智能探索阶段</a:t>
            </a:r>
          </a:p>
          <a:p>
            <a:pPr marL="342900" marR="0" lvl="0" indent="-34290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Char char="Ø"/>
              <a:defRPr/>
            </a:pPr>
            <a:endParaRPr kumimoji="1" lang="zh-CN" altLang="zh-CN" i="0" u="none" strike="noStrike" kern="0" cap="none" spc="0" normalizeH="0" baseline="0" noProof="0" dirty="0">
              <a:ln>
                <a:noFill/>
              </a:ln>
              <a:solidFill>
                <a:schemeClr val="bg1">
                  <a:lumMod val="60000"/>
                  <a:lumOff val="40000"/>
                </a:schemeClr>
              </a:solidFill>
              <a:effectLst/>
              <a:uLnTx/>
              <a:uFillTx/>
              <a:latin typeface="黑体" panose="02010609060101010101" pitchFamily="2" charset="-122"/>
              <a:ea typeface="黑体" panose="02010609060101010101" pitchFamily="2" charset="-122"/>
              <a:cs typeface="+mn-cs"/>
            </a:endParaRPr>
          </a:p>
        </p:txBody>
      </p:sp>
      <p:sp>
        <p:nvSpPr>
          <p:cNvPr id="5" name="灯片编号占位符 4"/>
          <p:cNvSpPr>
            <a:spLocks noGrp="1"/>
          </p:cNvSpPr>
          <p:nvPr>
            <p:ph type="sldNum" sz="quarter" idx="4"/>
          </p:nvPr>
        </p:nvSpPr>
        <p:spPr/>
        <p:txBody>
          <a:bodyPr/>
          <a:lstStyle/>
          <a:p>
            <a:fld id="{9A0DB2DC-4C9A-4742-B13C-FB6460FD3503}" type="slidenum">
              <a:rPr lang="zh-CN" altLang="en-US" smtClean="0"/>
              <a:pPr/>
              <a:t>120</a:t>
            </a:fld>
            <a:endParaRPr lang="zh-CN" altLang="en-US"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7" name="Rectangle 2"/>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1.5</a:t>
            </a:r>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未来</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0年的人工智能问题</a:t>
            </a:r>
          </a:p>
        </p:txBody>
      </p:sp>
      <p:sp>
        <p:nvSpPr>
          <p:cNvPr id="118788" name="Rectangle 3"/>
          <p:cNvSpPr>
            <a:spLocks noGrp="1"/>
          </p:cNvSpPr>
          <p:nvPr>
            <p:ph idx="1"/>
          </p:nvPr>
        </p:nvSpPr>
        <p:spPr/>
        <p:txBody>
          <a:bodyPr vert="horz" wrap="square" lIns="91440" tIns="45720" rIns="91440" bIns="45720" anchor="t"/>
          <a:lstStyle/>
          <a:p>
            <a:pPr marL="0" indent="85725" algn="just" eaLnBrk="1" hangingPunct="1">
              <a:lnSpc>
                <a:spcPct val="150000"/>
              </a:lnSpc>
              <a:buNone/>
            </a:pPr>
            <a:r>
              <a:rPr lang="zh-CN" altLang="en-US" sz="3200" dirty="0" smtClean="0">
                <a:ea typeface="黑体" panose="02010609060101010101" pitchFamily="2" charset="-122"/>
              </a:rPr>
              <a:t>“</a:t>
            </a:r>
            <a:r>
              <a:rPr lang="zh-CN" altLang="en-US" sz="3200" dirty="0">
                <a:latin typeface="黑体" panose="02010609060101010101" pitchFamily="2" charset="-122"/>
                <a:ea typeface="黑体" panose="02010609060101010101" pitchFamily="2" charset="-122"/>
              </a:rPr>
              <a:t>计算智能的巨大挑战</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a:t>
            </a:r>
            <a:r>
              <a:rPr lang="en-US" altLang="zh-CN" sz="3200" dirty="0">
                <a:solidFill>
                  <a:schemeClr val="bg1">
                    <a:lumMod val="60000"/>
                    <a:lumOff val="40000"/>
                  </a:schemeClr>
                </a:solidFill>
                <a:latin typeface="黑体" panose="02010609060101010101" pitchFamily="2" charset="-122"/>
                <a:ea typeface="黑体" panose="02010609060101010101" pitchFamily="2" charset="-122"/>
              </a:rPr>
              <a:t>Feigenbaum</a:t>
            </a:r>
            <a:endParaRPr lang="zh-CN" altLang="en-US" sz="3200" dirty="0">
              <a:solidFill>
                <a:schemeClr val="bg1">
                  <a:lumMod val="60000"/>
                  <a:lumOff val="40000"/>
                </a:schemeClr>
              </a:solidFill>
              <a:latin typeface="黑体" panose="02010609060101010101" pitchFamily="2" charset="-122"/>
              <a:ea typeface="黑体" panose="02010609060101010101" pitchFamily="2" charset="-122"/>
            </a:endParaRPr>
          </a:p>
          <a:p>
            <a:pPr algn="just" eaLnBrk="1" hangingPunct="1">
              <a:lnSpc>
                <a:spcPct val="150000"/>
              </a:lnSpc>
            </a:pPr>
            <a:r>
              <a:rPr lang="zh-CN" altLang="en-US" sz="2800" dirty="0">
                <a:solidFill>
                  <a:srgbClr val="C00000"/>
                </a:solidFill>
                <a:latin typeface="黑体" panose="02010609060101010101" pitchFamily="2" charset="-122"/>
                <a:ea typeface="黑体" panose="02010609060101010101" pitchFamily="2" charset="-122"/>
              </a:rPr>
              <a:t>第1个挑战</a:t>
            </a:r>
            <a:r>
              <a:rPr lang="zh-CN" altLang="en-US" sz="2800" dirty="0">
                <a:latin typeface="黑体" panose="02010609060101010101" pitchFamily="2" charset="-122"/>
                <a:ea typeface="黑体" panose="02010609060101010101" pitchFamily="2" charset="-122"/>
              </a:rPr>
              <a:t>是获取一个巨大的计算机可用的</a:t>
            </a:r>
            <a:r>
              <a:rPr lang="zh-CN" altLang="en-US" sz="2800" dirty="0" smtClean="0">
                <a:latin typeface="黑体" panose="02010609060101010101" pitchFamily="2" charset="-122"/>
                <a:ea typeface="黑体" panose="02010609060101010101" pitchFamily="2" charset="-122"/>
              </a:rPr>
              <a:t>知识库。</a:t>
            </a:r>
            <a:endParaRPr lang="zh-CN" altLang="en-US" sz="2800" dirty="0">
              <a:latin typeface="黑体" panose="02010609060101010101" pitchFamily="2" charset="-122"/>
              <a:ea typeface="黑体" panose="02010609060101010101" pitchFamily="2" charset="-122"/>
            </a:endParaRPr>
          </a:p>
          <a:p>
            <a:pPr algn="just" eaLnBrk="1" hangingPunct="1">
              <a:lnSpc>
                <a:spcPct val="150000"/>
              </a:lnSpc>
            </a:pPr>
            <a:r>
              <a:rPr lang="zh-CN" altLang="en-US" sz="2800" dirty="0">
                <a:solidFill>
                  <a:srgbClr val="C00000"/>
                </a:solidFill>
                <a:latin typeface="黑体" panose="02010609060101010101" pitchFamily="2" charset="-122"/>
                <a:ea typeface="黑体" panose="02010609060101010101" pitchFamily="2" charset="-122"/>
              </a:rPr>
              <a:t>第2个挑战</a:t>
            </a:r>
            <a:r>
              <a:rPr lang="zh-CN" altLang="en-US" sz="2800" dirty="0">
                <a:latin typeface="黑体" panose="02010609060101010101" pitchFamily="2" charset="-122"/>
                <a:ea typeface="黑体" panose="02010609060101010101" pitchFamily="2" charset="-122"/>
              </a:rPr>
              <a:t>是通过阅读文本降低知识工程工作量一个量级。</a:t>
            </a:r>
          </a:p>
          <a:p>
            <a:pPr algn="just" eaLnBrk="1" hangingPunct="1">
              <a:lnSpc>
                <a:spcPct val="150000"/>
              </a:lnSpc>
            </a:pPr>
            <a:r>
              <a:rPr lang="zh-CN" altLang="en-US" sz="2800" dirty="0">
                <a:solidFill>
                  <a:srgbClr val="C00000"/>
                </a:solidFill>
                <a:latin typeface="黑体" panose="02010609060101010101" pitchFamily="2" charset="-122"/>
                <a:ea typeface="黑体" panose="02010609060101010101" pitchFamily="2" charset="-122"/>
              </a:rPr>
              <a:t>第3个挑战</a:t>
            </a:r>
            <a:r>
              <a:rPr lang="zh-CN" altLang="en-US" sz="2800" dirty="0">
                <a:latin typeface="黑体" panose="02010609060101010101" pitchFamily="2" charset="-122"/>
                <a:ea typeface="黑体" panose="02010609060101010101" pitchFamily="2" charset="-122"/>
              </a:rPr>
              <a:t>是从</a:t>
            </a:r>
            <a:r>
              <a:rPr lang="en-US" altLang="zh-CN" sz="2800" dirty="0">
                <a:latin typeface="黑体" panose="02010609060101010101" pitchFamily="2" charset="-122"/>
                <a:ea typeface="黑体" panose="02010609060101010101" pitchFamily="2" charset="-122"/>
              </a:rPr>
              <a:t>WWW</a:t>
            </a:r>
            <a:r>
              <a:rPr lang="zh-CN" altLang="en-US" sz="2800" dirty="0">
                <a:latin typeface="黑体" panose="02010609060101010101" pitchFamily="2" charset="-122"/>
                <a:ea typeface="黑体" panose="02010609060101010101" pitchFamily="2" charset="-122"/>
              </a:rPr>
              <a:t>提取大量知识，将知识工程的费用降低几个量级。</a:t>
            </a:r>
          </a:p>
          <a:p>
            <a:pPr algn="just" eaLnBrk="1" hangingPunct="1">
              <a:lnSpc>
                <a:spcPct val="15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121</a:t>
            </a:fld>
            <a:endParaRPr lang="zh-CN" alt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Rectangle 3"/>
          <p:cNvSpPr>
            <a:spLocks noGrp="1"/>
          </p:cNvSpPr>
          <p:nvPr>
            <p:ph idx="1"/>
          </p:nvPr>
        </p:nvSpPr>
        <p:spPr>
          <a:xfrm>
            <a:off x="288925" y="773430"/>
            <a:ext cx="5394960" cy="5715000"/>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 </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下一步干什么？12个信息技术研究目标</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Gray</a:t>
            </a:r>
            <a:endParaRPr lang="zh-CN" altLang="en-US" sz="3200" dirty="0">
              <a:latin typeface="黑体" panose="02010609060101010101" pitchFamily="2" charset="-122"/>
              <a:ea typeface="黑体" panose="02010609060101010101" pitchFamily="2" charset="-122"/>
            </a:endParaRPr>
          </a:p>
          <a:p>
            <a:pPr algn="just" eaLnBrk="1" hangingPunct="1">
              <a:lnSpc>
                <a:spcPct val="90000"/>
              </a:lnSpc>
            </a:pP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12个信息技术研究目标如下</a:t>
            </a:r>
            <a:r>
              <a:rPr lang="zh-CN" altLang="en-US" sz="3200" dirty="0">
                <a:latin typeface="黑体" panose="02010609060101010101" pitchFamily="2" charset="-122"/>
                <a:ea typeface="黑体" panose="02010609060101010101" pitchFamily="2" charset="-122"/>
              </a:rPr>
              <a:t>：</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目标1</a:t>
            </a:r>
            <a:r>
              <a:rPr lang="zh-CN" altLang="en-US" sz="2400" dirty="0">
                <a:latin typeface="黑体" panose="02010609060101010101" pitchFamily="2" charset="-122"/>
                <a:ea typeface="黑体" panose="02010609060101010101" pitchFamily="2" charset="-122"/>
              </a:rPr>
              <a:t>.可伸缩性</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目标2</a:t>
            </a:r>
            <a:r>
              <a:rPr lang="zh-CN" altLang="en-US" sz="2400" dirty="0">
                <a:latin typeface="黑体" panose="02010609060101010101" pitchFamily="2" charset="-122"/>
                <a:ea typeface="黑体" panose="02010609060101010101" pitchFamily="2" charset="-122"/>
              </a:rPr>
              <a:t>.图灵测试</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目标3</a:t>
            </a:r>
            <a:r>
              <a:rPr lang="zh-CN" altLang="en-US" sz="2400" dirty="0">
                <a:latin typeface="黑体" panose="02010609060101010101" pitchFamily="2" charset="-122"/>
                <a:ea typeface="黑体" panose="02010609060101010101" pitchFamily="2" charset="-122"/>
              </a:rPr>
              <a:t>.言语到文本</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目标4</a:t>
            </a:r>
            <a:r>
              <a:rPr lang="zh-CN" altLang="en-US" sz="2400" dirty="0">
                <a:latin typeface="黑体" panose="02010609060101010101" pitchFamily="2" charset="-122"/>
                <a:ea typeface="黑体" panose="02010609060101010101" pitchFamily="2" charset="-122"/>
              </a:rPr>
              <a:t>.文本到言语</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目标5</a:t>
            </a:r>
            <a:r>
              <a:rPr lang="zh-CN" altLang="en-US" sz="2400" dirty="0">
                <a:latin typeface="黑体" panose="02010609060101010101" pitchFamily="2" charset="-122"/>
                <a:ea typeface="黑体" panose="02010609060101010101" pitchFamily="2" charset="-122"/>
              </a:rPr>
              <a:t>.像人一样看</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目标6</a:t>
            </a:r>
            <a:r>
              <a:rPr lang="zh-CN" altLang="en-US" sz="2400" dirty="0">
                <a:latin typeface="黑体" panose="02010609060101010101" pitchFamily="2" charset="-122"/>
                <a:ea typeface="黑体" panose="02010609060101010101" pitchFamily="2" charset="-122"/>
              </a:rPr>
              <a:t>.个人麦麦克斯（</a:t>
            </a:r>
            <a:r>
              <a:rPr lang="en-US" altLang="zh-CN" sz="2400" dirty="0">
                <a:latin typeface="黑体" panose="02010609060101010101" pitchFamily="2" charset="-122"/>
                <a:ea typeface="黑体" panose="02010609060101010101" pitchFamily="2" charset="-122"/>
              </a:rPr>
              <a:t>memex）</a:t>
            </a:r>
            <a:r>
              <a:rPr lang="zh-CN" altLang="en-US" sz="2400" dirty="0">
                <a:latin typeface="黑体" panose="02010609060101010101" pitchFamily="2" charset="-122"/>
                <a:ea typeface="黑体" panose="02010609060101010101" pitchFamily="2" charset="-122"/>
              </a:rPr>
              <a:t>存储器</a:t>
            </a:r>
          </a:p>
          <a:p>
            <a:pPr algn="just" eaLnBrk="1" hangingPunct="1">
              <a:lnSpc>
                <a:spcPct val="90000"/>
              </a:lnSpc>
              <a:buNone/>
            </a:pPr>
            <a:r>
              <a:rPr lang="zh-CN" altLang="en-US" sz="2400" dirty="0">
                <a:solidFill>
                  <a:srgbClr val="CC0000"/>
                </a:solidFill>
                <a:latin typeface="黑体" panose="02010609060101010101" pitchFamily="2" charset="-122"/>
                <a:ea typeface="黑体" panose="02010609060101010101" pitchFamily="2" charset="-122"/>
              </a:rPr>
              <a:t>目标7</a:t>
            </a:r>
            <a:r>
              <a:rPr lang="zh-CN" altLang="en-US" sz="2400" dirty="0">
                <a:latin typeface="黑体" panose="02010609060101010101" pitchFamily="2" charset="-122"/>
                <a:ea typeface="黑体" panose="02010609060101010101" pitchFamily="2" charset="-122"/>
              </a:rPr>
              <a:t>.世界麦麦克斯（</a:t>
            </a:r>
            <a:r>
              <a:rPr lang="en-US" altLang="zh-CN" sz="2400" dirty="0">
                <a:latin typeface="黑体" panose="02010609060101010101" pitchFamily="2" charset="-122"/>
                <a:ea typeface="黑体" panose="02010609060101010101" pitchFamily="2" charset="-122"/>
              </a:rPr>
              <a:t>memex）</a:t>
            </a:r>
            <a:r>
              <a:rPr lang="zh-CN" altLang="en-US" sz="2400" dirty="0">
                <a:latin typeface="黑体" panose="02010609060101010101" pitchFamily="2" charset="-122"/>
                <a:ea typeface="黑体" panose="02010609060101010101" pitchFamily="2" charset="-122"/>
              </a:rPr>
              <a:t>存储器</a:t>
            </a:r>
          </a:p>
          <a:p>
            <a:pPr algn="just" eaLnBrk="1" hangingPunct="1">
              <a:lnSpc>
                <a:spcPct val="90000"/>
              </a:lnSpc>
            </a:pPr>
            <a:endParaRPr lang="zh-CN" altLang="en-US" sz="2400" dirty="0">
              <a:latin typeface="黑体" panose="02010609060101010101" pitchFamily="2" charset="-122"/>
              <a:ea typeface="黑体" panose="02010609060101010101" pitchFamily="2" charset="-122"/>
            </a:endParaRPr>
          </a:p>
          <a:p>
            <a:pPr eaLnBrk="1" hangingPunct="1">
              <a:lnSpc>
                <a:spcPct val="90000"/>
              </a:lnSpc>
            </a:pPr>
            <a:endParaRPr lang="zh-CN" altLang="en-US" sz="2400" dirty="0">
              <a:latin typeface="黑体" panose="02010609060101010101" pitchFamily="2" charset="-122"/>
              <a:ea typeface="黑体" panose="02010609060101010101" pitchFamily="2" charset="-122"/>
            </a:endParaRPr>
          </a:p>
        </p:txBody>
      </p:sp>
      <p:sp>
        <p:nvSpPr>
          <p:cNvPr id="119812" name="矩形 1"/>
          <p:cNvSpPr/>
          <p:nvPr/>
        </p:nvSpPr>
        <p:spPr>
          <a:xfrm>
            <a:off x="5796136" y="3068960"/>
            <a:ext cx="3113405" cy="2676525"/>
          </a:xfrm>
          <a:prstGeom prst="rect">
            <a:avLst/>
          </a:prstGeom>
          <a:noFill/>
          <a:ln w="9525">
            <a:noFill/>
          </a:ln>
        </p:spPr>
        <p:txBody>
          <a:bodyPr wrap="square">
            <a:spAutoFit/>
          </a:bodyPr>
          <a:lstStyle/>
          <a:p>
            <a:pPr algn="just">
              <a:buFont typeface="Wingdings" panose="05000000000000000000" pitchFamily="2" charset="2"/>
            </a:pPr>
            <a:r>
              <a:rPr lang="zh-CN" altLang="en-US" sz="2400" b="1" dirty="0">
                <a:solidFill>
                  <a:srgbClr val="CC0000"/>
                </a:solidFill>
                <a:latin typeface="黑体" panose="02010609060101010101" pitchFamily="2" charset="-122"/>
                <a:ea typeface="黑体" panose="02010609060101010101" pitchFamily="2" charset="-122"/>
              </a:rPr>
              <a:t>目标8</a:t>
            </a:r>
            <a:r>
              <a:rPr lang="zh-CN" altLang="en-US" sz="2400" b="1" dirty="0">
                <a:solidFill>
                  <a:schemeClr val="bg1">
                    <a:lumMod val="60000"/>
                    <a:lumOff val="40000"/>
                  </a:schemeClr>
                </a:solidFill>
                <a:latin typeface="黑体" panose="02010609060101010101" pitchFamily="2" charset="-122"/>
                <a:ea typeface="黑体" panose="02010609060101010101" pitchFamily="2" charset="-122"/>
              </a:rPr>
              <a:t>.远程存在</a:t>
            </a:r>
          </a:p>
          <a:p>
            <a:pPr algn="just">
              <a:buFont typeface="Wingdings" panose="05000000000000000000" pitchFamily="2" charset="2"/>
            </a:pPr>
            <a:r>
              <a:rPr lang="zh-CN" altLang="en-US" sz="2400" b="1" dirty="0">
                <a:solidFill>
                  <a:srgbClr val="CC0000"/>
                </a:solidFill>
                <a:latin typeface="黑体" panose="02010609060101010101" pitchFamily="2" charset="-122"/>
                <a:ea typeface="黑体" panose="02010609060101010101" pitchFamily="2" charset="-122"/>
              </a:rPr>
              <a:t>目标</a:t>
            </a:r>
            <a:r>
              <a:rPr lang="zh-CN" altLang="en-US" sz="2400" b="1" dirty="0" smtClean="0">
                <a:solidFill>
                  <a:srgbClr val="CC0000"/>
                </a:solidFill>
                <a:latin typeface="黑体" panose="02010609060101010101" pitchFamily="2" charset="-122"/>
                <a:ea typeface="黑体" panose="02010609060101010101" pitchFamily="2" charset="-122"/>
              </a:rPr>
              <a:t>9</a:t>
            </a:r>
            <a:r>
              <a:rPr lang="zh-CN" altLang="en-US" sz="2400" b="1" dirty="0" smtClean="0">
                <a:solidFill>
                  <a:schemeClr val="bg1">
                    <a:lumMod val="60000"/>
                    <a:lumOff val="40000"/>
                  </a:schemeClr>
                </a:solidFill>
                <a:latin typeface="黑体" panose="02010609060101010101" pitchFamily="2" charset="-122"/>
                <a:ea typeface="黑体" panose="02010609060101010101" pitchFamily="2" charset="-122"/>
              </a:rPr>
              <a:t>.</a:t>
            </a:r>
            <a:r>
              <a:rPr lang="zh-CN" altLang="en-US" sz="2400" b="1" dirty="0">
                <a:solidFill>
                  <a:schemeClr val="bg1">
                    <a:lumMod val="60000"/>
                    <a:lumOff val="40000"/>
                  </a:schemeClr>
                </a:solidFill>
                <a:latin typeface="黑体" panose="02010609060101010101" pitchFamily="2" charset="-122"/>
                <a:ea typeface="黑体" panose="02010609060101010101" pitchFamily="2" charset="-122"/>
              </a:rPr>
              <a:t>没有问题的系</a:t>
            </a:r>
            <a:r>
              <a:rPr lang="zh-CN" altLang="en-US" sz="2400" b="1" dirty="0">
                <a:latin typeface="黑体" panose="02010609060101010101" pitchFamily="2" charset="-122"/>
                <a:ea typeface="黑体" panose="02010609060101010101" pitchFamily="2" charset="-122"/>
              </a:rPr>
              <a:t>统</a:t>
            </a:r>
          </a:p>
          <a:p>
            <a:pPr algn="just">
              <a:buFont typeface="Wingdings" panose="05000000000000000000" pitchFamily="2" charset="2"/>
            </a:pPr>
            <a:r>
              <a:rPr lang="zh-CN" altLang="en-US" sz="2400" b="1" dirty="0">
                <a:solidFill>
                  <a:srgbClr val="CC0000"/>
                </a:solidFill>
                <a:latin typeface="黑体" panose="02010609060101010101" pitchFamily="2" charset="-122"/>
                <a:ea typeface="黑体" panose="02010609060101010101" pitchFamily="2" charset="-122"/>
              </a:rPr>
              <a:t>目标</a:t>
            </a:r>
            <a:r>
              <a:rPr lang="zh-CN" altLang="en-US" sz="2400" b="1" dirty="0" smtClean="0">
                <a:solidFill>
                  <a:srgbClr val="CC0000"/>
                </a:solidFill>
                <a:latin typeface="黑体" panose="02010609060101010101" pitchFamily="2" charset="-122"/>
                <a:ea typeface="黑体" panose="02010609060101010101" pitchFamily="2" charset="-122"/>
              </a:rPr>
              <a:t>10</a:t>
            </a:r>
            <a:r>
              <a:rPr lang="zh-CN" altLang="en-US" sz="2400" b="1" dirty="0" smtClean="0">
                <a:solidFill>
                  <a:schemeClr val="bg1">
                    <a:lumMod val="60000"/>
                    <a:lumOff val="40000"/>
                  </a:schemeClr>
                </a:solidFill>
                <a:latin typeface="黑体" panose="02010609060101010101" pitchFamily="2" charset="-122"/>
                <a:ea typeface="黑体" panose="02010609060101010101" pitchFamily="2" charset="-122"/>
              </a:rPr>
              <a:t>.</a:t>
            </a:r>
            <a:r>
              <a:rPr lang="zh-CN" altLang="en-US" sz="2400" b="1" dirty="0">
                <a:solidFill>
                  <a:schemeClr val="bg1">
                    <a:lumMod val="60000"/>
                    <a:lumOff val="40000"/>
                  </a:schemeClr>
                </a:solidFill>
                <a:latin typeface="黑体" panose="02010609060101010101" pitchFamily="2" charset="-122"/>
                <a:ea typeface="黑体" panose="02010609060101010101" pitchFamily="2" charset="-122"/>
              </a:rPr>
              <a:t>安全系统</a:t>
            </a:r>
          </a:p>
          <a:p>
            <a:pPr algn="just">
              <a:buFont typeface="Wingdings" panose="05000000000000000000" pitchFamily="2" charset="2"/>
            </a:pPr>
            <a:r>
              <a:rPr lang="zh-CN" altLang="en-US" sz="2400" b="1" dirty="0">
                <a:solidFill>
                  <a:srgbClr val="CC0000"/>
                </a:solidFill>
                <a:latin typeface="黑体" panose="02010609060101010101" pitchFamily="2" charset="-122"/>
                <a:ea typeface="黑体" panose="02010609060101010101" pitchFamily="2" charset="-122"/>
              </a:rPr>
              <a:t>目标</a:t>
            </a:r>
            <a:r>
              <a:rPr lang="zh-CN" altLang="en-US" sz="2400" b="1" dirty="0" smtClean="0">
                <a:solidFill>
                  <a:srgbClr val="CC0000"/>
                </a:solidFill>
                <a:latin typeface="黑体" panose="02010609060101010101" pitchFamily="2" charset="-122"/>
                <a:ea typeface="黑体" panose="02010609060101010101" pitchFamily="2" charset="-122"/>
              </a:rPr>
              <a:t>11</a:t>
            </a:r>
            <a:r>
              <a:rPr lang="zh-CN" altLang="en-US" sz="2400" b="1" dirty="0" smtClean="0">
                <a:solidFill>
                  <a:schemeClr val="bg1">
                    <a:lumMod val="60000"/>
                    <a:lumOff val="40000"/>
                  </a:schemeClr>
                </a:solidFill>
                <a:latin typeface="黑体" panose="02010609060101010101" pitchFamily="2" charset="-122"/>
                <a:ea typeface="黑体" panose="02010609060101010101" pitchFamily="2" charset="-122"/>
              </a:rPr>
              <a:t>.</a:t>
            </a:r>
            <a:r>
              <a:rPr lang="zh-CN" altLang="en-US" sz="2400" b="1" dirty="0">
                <a:solidFill>
                  <a:schemeClr val="bg1">
                    <a:lumMod val="60000"/>
                    <a:lumOff val="40000"/>
                  </a:schemeClr>
                </a:solidFill>
                <a:latin typeface="黑体" panose="02010609060101010101" pitchFamily="2" charset="-122"/>
                <a:ea typeface="黑体" panose="02010609060101010101" pitchFamily="2" charset="-122"/>
              </a:rPr>
              <a:t>永远运行</a:t>
            </a:r>
            <a:endParaRPr lang="zh-CN" altLang="en-US" sz="2400" b="1" dirty="0">
              <a:latin typeface="黑体" panose="02010609060101010101" pitchFamily="2" charset="-122"/>
              <a:ea typeface="黑体" panose="02010609060101010101" pitchFamily="2" charset="-122"/>
            </a:endParaRPr>
          </a:p>
          <a:p>
            <a:pPr algn="just">
              <a:buFont typeface="Wingdings" panose="05000000000000000000" pitchFamily="2" charset="2"/>
            </a:pPr>
            <a:r>
              <a:rPr lang="zh-CN" altLang="en-US" sz="2400" b="1" dirty="0">
                <a:solidFill>
                  <a:srgbClr val="CC0000"/>
                </a:solidFill>
                <a:latin typeface="黑体" panose="02010609060101010101" pitchFamily="2" charset="-122"/>
                <a:ea typeface="黑体" panose="02010609060101010101" pitchFamily="2" charset="-122"/>
              </a:rPr>
              <a:t>目标</a:t>
            </a:r>
            <a:r>
              <a:rPr lang="zh-CN" altLang="en-US" sz="2400" b="1" dirty="0" smtClean="0">
                <a:solidFill>
                  <a:srgbClr val="CC0000"/>
                </a:solidFill>
                <a:latin typeface="黑体" panose="02010609060101010101" pitchFamily="2" charset="-122"/>
                <a:ea typeface="黑体" panose="02010609060101010101" pitchFamily="2" charset="-122"/>
              </a:rPr>
              <a:t>12</a:t>
            </a:r>
            <a:r>
              <a:rPr lang="zh-CN" altLang="en-US" sz="2400" b="1" dirty="0" smtClean="0">
                <a:solidFill>
                  <a:schemeClr val="bg1">
                    <a:lumMod val="60000"/>
                    <a:lumOff val="40000"/>
                  </a:schemeClr>
                </a:solidFill>
                <a:latin typeface="黑体" panose="02010609060101010101" pitchFamily="2" charset="-122"/>
                <a:ea typeface="黑体" panose="02010609060101010101" pitchFamily="2" charset="-122"/>
              </a:rPr>
              <a:t>.自动化</a:t>
            </a:r>
            <a:r>
              <a:rPr lang="zh-CN" altLang="en-US" sz="2400" b="1" dirty="0">
                <a:solidFill>
                  <a:schemeClr val="bg1">
                    <a:lumMod val="60000"/>
                    <a:lumOff val="40000"/>
                  </a:schemeClr>
                </a:solidFill>
                <a:latin typeface="黑体" panose="02010609060101010101" pitchFamily="2" charset="-122"/>
                <a:ea typeface="黑体" panose="02010609060101010101" pitchFamily="2" charset="-122"/>
              </a:rPr>
              <a:t>程序设计程序</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122</a:t>
            </a:fld>
            <a:endParaRPr lang="zh-CN"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2"/>
          <p:cNvSpPr>
            <a:spLocks noGrp="1"/>
          </p:cNvSpPr>
          <p:nvPr>
            <p:ph type="title"/>
          </p:nvPr>
        </p:nvSpPr>
        <p:spPr>
          <a:xfrm>
            <a:off x="383604" y="302729"/>
            <a:ext cx="7772400" cy="762000"/>
          </a:xfrm>
        </p:spPr>
        <p:txBody>
          <a:bodyPr vert="horz" wrap="square" lIns="91440" tIns="45720" rIns="91440" bIns="45720" anchor="ctr"/>
          <a:lstStyle/>
          <a:p>
            <a:pPr eaLnBrk="1" hangingPunct="1"/>
            <a:r>
              <a:rPr lang="zh-CN" altLang="en-US" sz="5400" b="0" dirty="0">
                <a:solidFill>
                  <a:schemeClr val="bg1">
                    <a:lumMod val="60000"/>
                    <a:lumOff val="40000"/>
                  </a:schemeClr>
                </a:solidFill>
                <a:latin typeface="华文新魏" panose="02010800040101010101" pitchFamily="2" charset="-122"/>
                <a:ea typeface="华文新魏" panose="02010800040101010101" pitchFamily="2" charset="-122"/>
              </a:rPr>
              <a:t>图灵测试</a:t>
            </a:r>
          </a:p>
        </p:txBody>
      </p:sp>
      <p:sp>
        <p:nvSpPr>
          <p:cNvPr id="297987" name="Rectangle 3"/>
          <p:cNvSpPr>
            <a:spLocks noGrp="1"/>
          </p:cNvSpPr>
          <p:nvPr>
            <p:ph idx="1"/>
          </p:nvPr>
        </p:nvSpPr>
        <p:spPr>
          <a:xfrm>
            <a:off x="381000" y="1447800"/>
            <a:ext cx="2955925" cy="412750"/>
          </a:xfrm>
          <a:gradFill rotWithShape="0">
            <a:gsLst>
              <a:gs pos="0">
                <a:srgbClr val="99FFCC">
                  <a:alpha val="100000"/>
                </a:srgbClr>
              </a:gs>
              <a:gs pos="100000">
                <a:schemeClr val="bg1">
                  <a:alpha val="100000"/>
                </a:schemeClr>
              </a:gs>
            </a:gsLst>
            <a:lin ang="2700000" scaled="1"/>
            <a:tileRect/>
          </a:gradFill>
          <a:ln>
            <a:solidFill>
              <a:schemeClr val="tx1">
                <a:alpha val="100000"/>
              </a:schemeClr>
            </a:solidFill>
            <a:miter lim="800000"/>
          </a:ln>
        </p:spPr>
        <p:txBody>
          <a:bodyPr vert="horz" wrap="square" lIns="91440" tIns="45720" rIns="91440" bIns="45720" anchor="t"/>
          <a:lstStyle/>
          <a:p>
            <a:pPr marL="0" algn="l" eaLnBrk="1" hangingPunct="1">
              <a:lnSpc>
                <a:spcPct val="90000"/>
              </a:lnSpc>
              <a:buNone/>
            </a:pPr>
            <a:r>
              <a:rPr lang="en-US" altLang="zh-CN" sz="2800" i="1" dirty="0"/>
              <a:t>The Turing Test</a:t>
            </a:r>
          </a:p>
          <a:p>
            <a:pPr algn="l" eaLnBrk="1" hangingPunct="1">
              <a:lnSpc>
                <a:spcPct val="90000"/>
              </a:lnSpc>
            </a:pPr>
            <a:endParaRPr lang="zh-CN" altLang="en-US" sz="2800" dirty="0"/>
          </a:p>
        </p:txBody>
      </p:sp>
      <p:pic>
        <p:nvPicPr>
          <p:cNvPr id="297988" name="Picture 4" descr="turing"/>
          <p:cNvPicPr>
            <a:picLocks noChangeAspect="1"/>
          </p:cNvPicPr>
          <p:nvPr/>
        </p:nvPicPr>
        <p:blipFill>
          <a:blip r:embed="rId3"/>
          <a:stretch>
            <a:fillRect/>
          </a:stretch>
        </p:blipFill>
        <p:spPr>
          <a:xfrm>
            <a:off x="4427538" y="476250"/>
            <a:ext cx="4589462" cy="6019800"/>
          </a:xfrm>
          <a:prstGeom prst="rect">
            <a:avLst/>
          </a:prstGeom>
          <a:solidFill>
            <a:srgbClr val="FFFFCC"/>
          </a:solidFill>
          <a:ln w="9525">
            <a:noFill/>
          </a:ln>
        </p:spPr>
      </p:pic>
      <p:pic>
        <p:nvPicPr>
          <p:cNvPr id="297989" name="Picture 5" descr="GoldMedal"/>
          <p:cNvPicPr>
            <a:picLocks noChangeAspect="1"/>
          </p:cNvPicPr>
          <p:nvPr/>
        </p:nvPicPr>
        <p:blipFill>
          <a:blip r:embed="rId4"/>
          <a:stretch>
            <a:fillRect/>
          </a:stretch>
        </p:blipFill>
        <p:spPr>
          <a:xfrm>
            <a:off x="687070" y="2132856"/>
            <a:ext cx="2649538" cy="2667000"/>
          </a:xfrm>
          <a:prstGeom prst="rect">
            <a:avLst/>
          </a:prstGeom>
          <a:noFill/>
          <a:ln w="9525">
            <a:noFill/>
          </a:ln>
        </p:spPr>
      </p:pic>
      <p:sp>
        <p:nvSpPr>
          <p:cNvPr id="120839" name="Rectangle 6"/>
          <p:cNvSpPr/>
          <p:nvPr/>
        </p:nvSpPr>
        <p:spPr>
          <a:xfrm>
            <a:off x="381000" y="4953000"/>
            <a:ext cx="3614936" cy="1477328"/>
          </a:xfrm>
          <a:prstGeom prst="rect">
            <a:avLst/>
          </a:prstGeom>
          <a:noFill/>
          <a:ln w="9525">
            <a:noFill/>
          </a:ln>
        </p:spPr>
        <p:txBody>
          <a:bodyPr wrap="square">
            <a:spAutoFit/>
          </a:bodyPr>
          <a:lstStyle/>
          <a:p>
            <a:pPr algn="just">
              <a:lnSpc>
                <a:spcPct val="90000"/>
              </a:lnSpc>
              <a:spcBef>
                <a:spcPct val="50000"/>
              </a:spcBef>
              <a:buChar char="•"/>
            </a:pPr>
            <a:r>
              <a:rPr lang="en-US" altLang="zh-CN" sz="2000" dirty="0">
                <a:solidFill>
                  <a:schemeClr val="accent6"/>
                </a:solidFill>
                <a:latin typeface="黑体" panose="02010609060101010101" pitchFamily="2" charset="-122"/>
                <a:ea typeface="黑体" panose="02010609060101010101" pitchFamily="2" charset="-122"/>
              </a:rPr>
              <a:t>1950: Alan Turing</a:t>
            </a:r>
            <a:r>
              <a:rPr lang="zh-CN" altLang="en-US" sz="2000" dirty="0">
                <a:solidFill>
                  <a:schemeClr val="accent6"/>
                </a:solidFill>
                <a:latin typeface="黑体" panose="02010609060101010101" pitchFamily="2" charset="-122"/>
                <a:ea typeface="黑体" panose="02010609060101010101" pitchFamily="2" charset="-122"/>
              </a:rPr>
              <a:t>的文章 </a:t>
            </a:r>
            <a:r>
              <a:rPr lang="zh-CN" altLang="en-US" sz="2000" dirty="0">
                <a:solidFill>
                  <a:schemeClr val="accent6"/>
                </a:solidFill>
                <a:ea typeface="黑体" panose="02010609060101010101" pitchFamily="2" charset="-122"/>
              </a:rPr>
              <a:t>“</a:t>
            </a:r>
            <a:r>
              <a:rPr lang="en-US" altLang="zh-CN" sz="2000" dirty="0">
                <a:solidFill>
                  <a:schemeClr val="accent6"/>
                </a:solidFill>
                <a:latin typeface="黑体" panose="02010609060101010101" pitchFamily="2" charset="-122"/>
                <a:ea typeface="黑体" panose="02010609060101010101" pitchFamily="2" charset="-122"/>
              </a:rPr>
              <a:t>Computing Machinery and Intelligence.</a:t>
            </a:r>
            <a:r>
              <a:rPr lang="en-US" altLang="zh-CN" sz="2000" dirty="0">
                <a:solidFill>
                  <a:schemeClr val="accent6"/>
                </a:solidFill>
                <a:ea typeface="黑体" panose="02010609060101010101" pitchFamily="2" charset="-122"/>
              </a:rPr>
              <a:t>”</a:t>
            </a:r>
            <a:r>
              <a:rPr lang="en-US" altLang="zh-CN" sz="2000" i="1" dirty="0">
                <a:solidFill>
                  <a:schemeClr val="accent6"/>
                </a:solidFill>
                <a:latin typeface="黑体" panose="02010609060101010101" pitchFamily="2" charset="-122"/>
                <a:ea typeface="黑体" panose="02010609060101010101" pitchFamily="2" charset="-122"/>
              </a:rPr>
              <a:t>   Mind</a:t>
            </a:r>
            <a:r>
              <a:rPr lang="en-US" altLang="zh-CN" sz="2000" dirty="0">
                <a:solidFill>
                  <a:schemeClr val="accent6"/>
                </a:solidFill>
                <a:latin typeface="黑体" panose="02010609060101010101" pitchFamily="2" charset="-122"/>
                <a:ea typeface="黑体" panose="02010609060101010101" pitchFamily="2" charset="-122"/>
              </a:rPr>
              <a:t>, Vol. 59, No. 236, pp. 433-460</a:t>
            </a:r>
            <a:r>
              <a:rPr lang="zh-CN" altLang="en-US" sz="2000" dirty="0">
                <a:solidFill>
                  <a:schemeClr val="accent6"/>
                </a:solidFill>
                <a:latin typeface="黑体" panose="02010609060101010101" pitchFamily="2" charset="-122"/>
                <a:ea typeface="黑体" panose="02010609060101010101" pitchFamily="2" charset="-122"/>
              </a:rPr>
              <a:t>提出图灵测试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123</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wipe(left)">
                                      <p:cBhvr>
                                        <p:cTn id="7" dur="500"/>
                                        <p:tgtEl>
                                          <p:spTgt spid="297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97988"/>
                                        </p:tgtEl>
                                        <p:attrNameLst>
                                          <p:attrName>style.visibility</p:attrName>
                                        </p:attrNameLst>
                                      </p:cBhvr>
                                      <p:to>
                                        <p:strVal val="visible"/>
                                      </p:to>
                                    </p:set>
                                    <p:animEffect transition="in" filter="wipe(up)">
                                      <p:cBhvr>
                                        <p:cTn id="12" dur="500"/>
                                        <p:tgtEl>
                                          <p:spTgt spid="297988"/>
                                        </p:tgtEl>
                                      </p:cBhvr>
                                    </p:animEffect>
                                  </p:childTnLst>
                                </p:cTn>
                              </p:par>
                            </p:childTnLst>
                          </p:cTn>
                        </p:par>
                        <p:par>
                          <p:cTn id="13" fill="hold">
                            <p:stCondLst>
                              <p:cond delay="500"/>
                            </p:stCondLst>
                            <p:childTnLst>
                              <p:par>
                                <p:cTn id="14" presetID="23" presetClass="entr" presetSubtype="16" fill="hold" nodeType="afterEffect">
                                  <p:stCondLst>
                                    <p:cond delay="0"/>
                                  </p:stCondLst>
                                  <p:childTnLst>
                                    <p:set>
                                      <p:cBhvr>
                                        <p:cTn id="15" dur="1" fill="hold">
                                          <p:stCondLst>
                                            <p:cond delay="0"/>
                                          </p:stCondLst>
                                        </p:cTn>
                                        <p:tgtEl>
                                          <p:spTgt spid="297989"/>
                                        </p:tgtEl>
                                        <p:attrNameLst>
                                          <p:attrName>style.visibility</p:attrName>
                                        </p:attrNameLst>
                                      </p:cBhvr>
                                      <p:to>
                                        <p:strVal val="visible"/>
                                      </p:to>
                                    </p:set>
                                    <p:anim calcmode="lin" valueType="num">
                                      <p:cBhvr>
                                        <p:cTn id="16" dur="500" fill="hold"/>
                                        <p:tgtEl>
                                          <p:spTgt spid="297989"/>
                                        </p:tgtEl>
                                        <p:attrNameLst>
                                          <p:attrName>ppt_w</p:attrName>
                                        </p:attrNameLst>
                                      </p:cBhvr>
                                      <p:tavLst>
                                        <p:tav tm="0">
                                          <p:val>
                                            <p:fltVal val="0"/>
                                          </p:val>
                                        </p:tav>
                                        <p:tav tm="100000">
                                          <p:val>
                                            <p:strVal val="#ppt_w"/>
                                          </p:val>
                                        </p:tav>
                                      </p:tavLst>
                                    </p:anim>
                                    <p:anim calcmode="lin" valueType="num">
                                      <p:cBhvr>
                                        <p:cTn id="17" dur="500" fill="hold"/>
                                        <p:tgtEl>
                                          <p:spTgt spid="2979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987" grpId="0" build="p" advAuto="100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9" name="Rectangle 3"/>
          <p:cNvSpPr>
            <a:spLocks noGrp="1"/>
          </p:cNvSpPr>
          <p:nvPr>
            <p:ph idx="1"/>
          </p:nvPr>
        </p:nvSpPr>
        <p:spPr>
          <a:xfrm>
            <a:off x="684213" y="549275"/>
            <a:ext cx="7772400" cy="2039938"/>
          </a:xfrm>
        </p:spPr>
        <p:txBody>
          <a:bodyPr vert="horz" wrap="square" lIns="91440" tIns="45720" rIns="91440" bIns="45720" anchor="t"/>
          <a:lstStyle/>
          <a:p>
            <a:pPr indent="0" algn="just" eaLnBrk="1" hangingPunct="1">
              <a:lnSpc>
                <a:spcPct val="90000"/>
              </a:lnSpc>
              <a:buNone/>
            </a:pPr>
            <a:r>
              <a:rPr lang="zh-CN" altLang="en-US" sz="3200" dirty="0" smtClean="0">
                <a:ea typeface="黑体" panose="02010609060101010101" pitchFamily="2" charset="-122"/>
              </a:rPr>
              <a:t>“</a:t>
            </a:r>
            <a:r>
              <a:rPr lang="zh-CN" altLang="en-US" sz="3200" dirty="0" smtClean="0">
                <a:latin typeface="黑体" panose="02010609060101010101" pitchFamily="2" charset="-122"/>
                <a:ea typeface="黑体" panose="02010609060101010101" pitchFamily="2" charset="-122"/>
              </a:rPr>
              <a:t>计算机的理解</a:t>
            </a:r>
            <a:r>
              <a:rPr lang="zh-CN" altLang="en-US" sz="3200" dirty="0" smtClean="0">
                <a:ea typeface="黑体" panose="02010609060101010101" pitchFamily="2" charset="-122"/>
              </a:rPr>
              <a:t>”</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Lampson</a:t>
            </a:r>
            <a:endParaRPr lang="zh-CN" altLang="en-US" sz="3200" dirty="0">
              <a:latin typeface="黑体" panose="02010609060101010101" pitchFamily="2" charset="-122"/>
              <a:ea typeface="黑体" panose="02010609060101010101" pitchFamily="2" charset="-122"/>
            </a:endParaRPr>
          </a:p>
          <a:p>
            <a:pPr algn="just" eaLnBrk="1" hangingPunct="1">
              <a:lnSpc>
                <a:spcPct val="90000"/>
              </a:lnSpc>
            </a:pPr>
            <a:r>
              <a:rPr lang="zh-CN" altLang="en-US" sz="2800" dirty="0">
                <a:latin typeface="黑体" panose="02010609060101010101" pitchFamily="2" charset="-122"/>
                <a:ea typeface="黑体" panose="02010609060101010101" pitchFamily="2" charset="-122"/>
              </a:rPr>
              <a:t>第1个问题是灵境技术，汽车不撞人（不发生道路交通事故）。</a:t>
            </a:r>
          </a:p>
          <a:p>
            <a:pPr eaLnBrk="1" hangingPunct="1">
              <a:lnSpc>
                <a:spcPct val="90000"/>
              </a:lnSpc>
            </a:pPr>
            <a:r>
              <a:rPr lang="zh-CN" altLang="en-US" sz="2800" dirty="0">
                <a:latin typeface="黑体" panose="02010609060101010101" pitchFamily="2" charset="-122"/>
                <a:ea typeface="黑体" panose="02010609060101010101" pitchFamily="2" charset="-122"/>
              </a:rPr>
              <a:t>第2个问题是根据规范自动写程序。 </a:t>
            </a:r>
          </a:p>
        </p:txBody>
      </p:sp>
      <p:sp>
        <p:nvSpPr>
          <p:cNvPr id="121860" name="Rectangle 3"/>
          <p:cNvSpPr txBox="1"/>
          <p:nvPr/>
        </p:nvSpPr>
        <p:spPr>
          <a:xfrm>
            <a:off x="684213" y="2924175"/>
            <a:ext cx="7772400" cy="3171825"/>
          </a:xfrm>
          <a:prstGeom prst="rect">
            <a:avLst/>
          </a:prstGeom>
          <a:noFill/>
          <a:ln w="9525">
            <a:noFill/>
          </a:ln>
        </p:spPr>
        <p:txBody>
          <a:bodyPr/>
          <a:lstStyle/>
          <a:p>
            <a:pPr algn="just">
              <a:spcBef>
                <a:spcPct val="20000"/>
              </a:spcBef>
              <a:buClr>
                <a:srgbClr val="66FFFF"/>
              </a:buClr>
            </a:pPr>
            <a:r>
              <a:rPr lang="zh-CN" altLang="en-US" sz="3200" dirty="0" smtClean="0">
                <a:solidFill>
                  <a:schemeClr val="accent2">
                    <a:lumMod val="50000"/>
                    <a:lumOff val="50000"/>
                  </a:schemeClr>
                </a:solidFill>
                <a:ea typeface="黑体" panose="02010609060101010101" pitchFamily="2" charset="-122"/>
              </a:rPr>
              <a:t>“</a:t>
            </a:r>
            <a:r>
              <a:rPr lang="en-US" altLang="zh-CN" sz="3200" dirty="0">
                <a:solidFill>
                  <a:schemeClr val="accent2">
                    <a:lumMod val="50000"/>
                    <a:lumOff val="50000"/>
                  </a:schemeClr>
                </a:solidFill>
                <a:latin typeface="黑体" panose="02010609060101010101" pitchFamily="2" charset="-122"/>
                <a:ea typeface="黑体" panose="02010609060101010101" pitchFamily="2" charset="-122"/>
              </a:rPr>
              <a:t>AI</a:t>
            </a:r>
            <a:r>
              <a:rPr lang="zh-CN" altLang="en-US" sz="3200" dirty="0">
                <a:solidFill>
                  <a:schemeClr val="accent2">
                    <a:lumMod val="50000"/>
                    <a:lumOff val="50000"/>
                  </a:schemeClr>
                </a:solidFill>
                <a:latin typeface="黑体" panose="02010609060101010101" pitchFamily="2" charset="-122"/>
                <a:ea typeface="黑体" panose="02010609060101010101" pitchFamily="2" charset="-122"/>
              </a:rPr>
              <a:t>中3个未解决的问题</a:t>
            </a:r>
            <a:r>
              <a:rPr lang="zh-CN" altLang="en-US" sz="3200" dirty="0">
                <a:solidFill>
                  <a:schemeClr val="accent2">
                    <a:lumMod val="50000"/>
                    <a:lumOff val="50000"/>
                  </a:schemeClr>
                </a:solidFill>
                <a:ea typeface="黑体" panose="02010609060101010101" pitchFamily="2" charset="-122"/>
              </a:rPr>
              <a:t>”</a:t>
            </a:r>
            <a:r>
              <a:rPr lang="zh-CN" altLang="en-US" sz="3200" dirty="0">
                <a:solidFill>
                  <a:schemeClr val="accent2">
                    <a:lumMod val="50000"/>
                    <a:lumOff val="50000"/>
                  </a:schemeClr>
                </a:solidFill>
                <a:latin typeface="黑体" panose="02010609060101010101" pitchFamily="2" charset="-122"/>
                <a:ea typeface="黑体" panose="02010609060101010101" pitchFamily="2" charset="-122"/>
              </a:rPr>
              <a:t>，</a:t>
            </a:r>
            <a:r>
              <a:rPr lang="en-US" altLang="zh-CN" sz="3200" dirty="0">
                <a:solidFill>
                  <a:schemeClr val="accent2">
                    <a:lumMod val="50000"/>
                    <a:lumOff val="50000"/>
                  </a:schemeClr>
                </a:solidFill>
                <a:latin typeface="黑体" panose="02010609060101010101" pitchFamily="2" charset="-122"/>
                <a:ea typeface="黑体" panose="02010609060101010101" pitchFamily="2" charset="-122"/>
              </a:rPr>
              <a:t>Reddy</a:t>
            </a:r>
          </a:p>
          <a:p>
            <a:pPr marL="342900" indent="-342900" algn="just">
              <a:spcBef>
                <a:spcPct val="20000"/>
              </a:spcBef>
              <a:buClr>
                <a:srgbClr val="66FFFF"/>
              </a:buClr>
              <a:buFont typeface="Wingdings" panose="05000000000000000000" pitchFamily="2" charset="2"/>
            </a:pPr>
            <a:r>
              <a:rPr lang="en-US" altLang="zh-CN" sz="2800" dirty="0">
                <a:solidFill>
                  <a:schemeClr val="accent2">
                    <a:lumMod val="50000"/>
                    <a:lumOff val="50000"/>
                  </a:schemeClr>
                </a:solidFill>
                <a:latin typeface="黑体" panose="02010609060101010101" pitchFamily="2" charset="-122"/>
                <a:ea typeface="黑体" panose="02010609060101010101" pitchFamily="2" charset="-122"/>
              </a:rPr>
              <a:t>(1)</a:t>
            </a:r>
            <a:r>
              <a:rPr lang="zh-CN" altLang="en-US" sz="2800" dirty="0">
                <a:solidFill>
                  <a:schemeClr val="accent2">
                    <a:lumMod val="50000"/>
                    <a:lumOff val="50000"/>
                  </a:schemeClr>
                </a:solidFill>
                <a:latin typeface="黑体" panose="02010609060101010101" pitchFamily="2" charset="-122"/>
                <a:ea typeface="黑体" panose="02010609060101010101" pitchFamily="2" charset="-122"/>
              </a:rPr>
              <a:t>从一本书中读一章并回答该章后面的</a:t>
            </a:r>
            <a:r>
              <a:rPr lang="zh-CN" altLang="en-US" sz="2800" dirty="0" smtClean="0">
                <a:solidFill>
                  <a:schemeClr val="accent2">
                    <a:lumMod val="50000"/>
                    <a:lumOff val="50000"/>
                  </a:schemeClr>
                </a:solidFill>
                <a:latin typeface="黑体" panose="02010609060101010101" pitchFamily="2" charset="-122"/>
                <a:ea typeface="黑体" panose="02010609060101010101" pitchFamily="2" charset="-122"/>
              </a:rPr>
              <a:t>问题；</a:t>
            </a:r>
            <a:endParaRPr lang="zh-CN" altLang="en-US" sz="2800" dirty="0">
              <a:solidFill>
                <a:schemeClr val="accent2">
                  <a:lumMod val="50000"/>
                  <a:lumOff val="50000"/>
                </a:schemeClr>
              </a:solidFill>
              <a:latin typeface="黑体" panose="02010609060101010101" pitchFamily="2" charset="-122"/>
              <a:ea typeface="黑体" panose="02010609060101010101" pitchFamily="2" charset="-122"/>
            </a:endParaRPr>
          </a:p>
          <a:p>
            <a:pPr marL="342900" indent="-342900" algn="just">
              <a:spcBef>
                <a:spcPct val="20000"/>
              </a:spcBef>
              <a:buClr>
                <a:srgbClr val="66FFFF"/>
              </a:buClr>
              <a:buFont typeface="Wingdings" panose="05000000000000000000" pitchFamily="2" charset="2"/>
            </a:pPr>
            <a:r>
              <a:rPr lang="en-US" altLang="zh-CN" sz="2800" dirty="0">
                <a:solidFill>
                  <a:schemeClr val="accent2">
                    <a:lumMod val="50000"/>
                    <a:lumOff val="50000"/>
                  </a:schemeClr>
                </a:solidFill>
                <a:latin typeface="黑体" panose="02010609060101010101" pitchFamily="2" charset="-122"/>
                <a:ea typeface="黑体" panose="02010609060101010101" pitchFamily="2" charset="-122"/>
              </a:rPr>
              <a:t>(2)</a:t>
            </a:r>
            <a:r>
              <a:rPr lang="zh-CN" altLang="en-US" sz="2800" dirty="0">
                <a:solidFill>
                  <a:schemeClr val="accent2">
                    <a:lumMod val="50000"/>
                    <a:lumOff val="50000"/>
                  </a:schemeClr>
                </a:solidFill>
                <a:latin typeface="黑体" panose="02010609060101010101" pitchFamily="2" charset="-122"/>
                <a:ea typeface="黑体" panose="02010609060101010101" pitchFamily="2" charset="-122"/>
              </a:rPr>
              <a:t>远程</a:t>
            </a:r>
            <a:r>
              <a:rPr lang="zh-CN" altLang="en-US" sz="2800" dirty="0" smtClean="0">
                <a:solidFill>
                  <a:schemeClr val="accent2">
                    <a:lumMod val="50000"/>
                    <a:lumOff val="50000"/>
                  </a:schemeClr>
                </a:solidFill>
                <a:latin typeface="黑体" panose="02010609060101010101" pitchFamily="2" charset="-122"/>
                <a:ea typeface="黑体" panose="02010609060101010101" pitchFamily="2" charset="-122"/>
              </a:rPr>
              <a:t>修理；</a:t>
            </a:r>
            <a:endParaRPr lang="zh-CN" altLang="en-US" sz="2800" dirty="0">
              <a:solidFill>
                <a:schemeClr val="accent2">
                  <a:lumMod val="50000"/>
                  <a:lumOff val="50000"/>
                </a:schemeClr>
              </a:solidFill>
              <a:latin typeface="黑体" panose="02010609060101010101" pitchFamily="2" charset="-122"/>
              <a:ea typeface="黑体" panose="02010609060101010101" pitchFamily="2" charset="-122"/>
            </a:endParaRPr>
          </a:p>
          <a:p>
            <a:pPr marL="342900" indent="-342900" algn="just">
              <a:spcBef>
                <a:spcPct val="20000"/>
              </a:spcBef>
              <a:buClr>
                <a:srgbClr val="66FFFF"/>
              </a:buClr>
              <a:buFont typeface="Wingdings" panose="05000000000000000000" pitchFamily="2" charset="2"/>
            </a:pPr>
            <a:r>
              <a:rPr lang="en-US" altLang="zh-CN" sz="2800" dirty="0">
                <a:solidFill>
                  <a:schemeClr val="accent2">
                    <a:lumMod val="50000"/>
                    <a:lumOff val="50000"/>
                  </a:schemeClr>
                </a:solidFill>
                <a:latin typeface="黑体" panose="02010609060101010101" pitchFamily="2" charset="-122"/>
                <a:ea typeface="黑体" panose="02010609060101010101" pitchFamily="2" charset="-122"/>
              </a:rPr>
              <a:t>(3)</a:t>
            </a:r>
            <a:r>
              <a:rPr lang="zh-CN" altLang="en-US" sz="2800" dirty="0" smtClean="0">
                <a:solidFill>
                  <a:schemeClr val="accent2">
                    <a:lumMod val="50000"/>
                    <a:lumOff val="50000"/>
                  </a:schemeClr>
                </a:solidFill>
                <a:ea typeface="黑体" panose="02010609060101010101" pitchFamily="2" charset="-122"/>
              </a:rPr>
              <a:t>“</a:t>
            </a:r>
            <a:r>
              <a:rPr lang="zh-CN" altLang="en-US" sz="2800" dirty="0" smtClean="0">
                <a:solidFill>
                  <a:schemeClr val="accent2">
                    <a:lumMod val="50000"/>
                    <a:lumOff val="50000"/>
                  </a:schemeClr>
                </a:solidFill>
                <a:latin typeface="黑体" panose="02010609060101010101" pitchFamily="2" charset="-122"/>
                <a:ea typeface="黑体" panose="02010609060101010101" pitchFamily="2" charset="-122"/>
              </a:rPr>
              <a:t>按需百科全书</a:t>
            </a:r>
            <a:r>
              <a:rPr lang="zh-CN" altLang="en-US" sz="2800" dirty="0" smtClean="0">
                <a:solidFill>
                  <a:schemeClr val="accent2">
                    <a:lumMod val="50000"/>
                    <a:lumOff val="50000"/>
                  </a:schemeClr>
                </a:solidFill>
                <a:ea typeface="黑体" panose="02010609060101010101" pitchFamily="2" charset="-122"/>
              </a:rPr>
              <a:t>”。</a:t>
            </a:r>
            <a:endParaRPr lang="zh-CN" altLang="en-US" sz="2800" dirty="0">
              <a:solidFill>
                <a:schemeClr val="accent2">
                  <a:lumMod val="50000"/>
                  <a:lumOff val="50000"/>
                </a:schemeClr>
              </a:solidFill>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124</a:t>
            </a:fld>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p:cNvSpPr>
          <p:nvPr>
            <p:ph idx="1"/>
          </p:nvPr>
        </p:nvSpPr>
        <p:spPr>
          <a:xfrm>
            <a:off x="0" y="692696"/>
            <a:ext cx="8820472" cy="5328592"/>
          </a:xfrm>
        </p:spPr>
        <p:txBody>
          <a:bodyPr vert="horz" wrap="square" lIns="91440" tIns="45720" rIns="91440" bIns="45720" anchor="t"/>
          <a:lstStyle/>
          <a:p>
            <a:pPr indent="0" algn="just" eaLnBrk="1" hangingPunct="1">
              <a:lnSpc>
                <a:spcPct val="90000"/>
              </a:lnSpc>
              <a:buNone/>
            </a:pPr>
            <a:r>
              <a:rPr lang="zh-CN" altLang="en-US" sz="3200" dirty="0" smtClean="0">
                <a:ea typeface="黑体" panose="02010609060101010101" pitchFamily="2" charset="-122"/>
              </a:rPr>
              <a:t>“</a:t>
            </a:r>
            <a:r>
              <a:rPr lang="zh-CN" altLang="en-US" sz="3200" dirty="0">
                <a:latin typeface="黑体" panose="02010609060101010101" pitchFamily="2" charset="-122"/>
                <a:ea typeface="黑体" panose="02010609060101010101" pitchFamily="2" charset="-122"/>
              </a:rPr>
              <a:t>未来</a:t>
            </a:r>
            <a:r>
              <a:rPr lang="zh-CN" altLang="en-US" sz="3200" dirty="0" smtClean="0">
                <a:latin typeface="黑体" panose="02010609060101010101" pitchFamily="2" charset="-122"/>
                <a:ea typeface="黑体" panose="02010609060101010101" pitchFamily="2" charset="-122"/>
              </a:rPr>
              <a:t>4</a:t>
            </a:r>
            <a:r>
              <a:rPr lang="en-US" altLang="zh-CN" sz="3200" dirty="0" smtClean="0">
                <a:latin typeface="黑体" panose="02010609060101010101" pitchFamily="2" charset="-122"/>
                <a:ea typeface="黑体" panose="02010609060101010101" pitchFamily="2" charset="-122"/>
              </a:rPr>
              <a:t>9</a:t>
            </a:r>
            <a:r>
              <a:rPr lang="zh-CN" altLang="en-US" sz="3200" dirty="0" smtClean="0">
                <a:latin typeface="黑体" panose="02010609060101010101" pitchFamily="2" charset="-122"/>
                <a:ea typeface="黑体" panose="02010609060101010101" pitchFamily="2" charset="-122"/>
              </a:rPr>
              <a:t>年</a:t>
            </a:r>
            <a:r>
              <a:rPr lang="zh-CN" altLang="en-US" sz="3200" dirty="0">
                <a:latin typeface="黑体" panose="02010609060101010101" pitchFamily="2" charset="-122"/>
                <a:ea typeface="黑体" panose="02010609060101010101" pitchFamily="2" charset="-122"/>
              </a:rPr>
              <a:t>计算机科学中的问题和预测</a:t>
            </a:r>
            <a:r>
              <a:rPr lang="zh-CN" altLang="en-US" sz="3200" dirty="0" smtClean="0">
                <a:ea typeface="黑体" panose="02010609060101010101" pitchFamily="2" charset="-122"/>
              </a:rPr>
              <a:t>”</a:t>
            </a:r>
            <a:r>
              <a:rPr lang="en-US" altLang="zh-CN" sz="2400" dirty="0" smtClean="0">
                <a:ea typeface="黑体" panose="02010609060101010101" pitchFamily="2" charset="-122"/>
              </a:rPr>
              <a:t>2003</a:t>
            </a:r>
            <a:r>
              <a:rPr lang="zh-CN" altLang="en-US" sz="2400" dirty="0" smtClean="0">
                <a:ea typeface="黑体" panose="02010609060101010101" pitchFamily="2" charset="-122"/>
              </a:rPr>
              <a:t>年</a:t>
            </a:r>
            <a:endParaRPr lang="zh-CN" altLang="en-US" sz="2400" dirty="0">
              <a:latin typeface="黑体" panose="02010609060101010101" pitchFamily="2" charset="-122"/>
              <a:ea typeface="黑体" panose="02010609060101010101" pitchFamily="2" charset="-122"/>
            </a:endParaRPr>
          </a:p>
          <a:p>
            <a:pPr algn="just" eaLnBrk="1" hangingPunct="1">
              <a:lnSpc>
                <a:spcPct val="90000"/>
              </a:lnSpc>
            </a:pP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有关人类层次的智能问</a:t>
            </a:r>
            <a:r>
              <a:rPr lang="zh-CN" altLang="en-US" dirty="0">
                <a:solidFill>
                  <a:schemeClr val="bg1">
                    <a:lumMod val="60000"/>
                    <a:lumOff val="40000"/>
                  </a:schemeClr>
                </a:solidFill>
                <a:latin typeface="黑体" panose="02010609060101010101" pitchFamily="2" charset="-122"/>
                <a:ea typeface="黑体" panose="02010609060101010101" pitchFamily="2" charset="-122"/>
              </a:rPr>
              <a:t>题：</a:t>
            </a:r>
          </a:p>
          <a:p>
            <a:pPr algn="just" eaLnBrk="1" hangingPunct="1">
              <a:lnSpc>
                <a:spcPct val="90000"/>
              </a:lnSpc>
              <a:buNone/>
            </a:pPr>
            <a:r>
              <a:rPr lang="zh-CN" altLang="en-US" sz="2800" dirty="0">
                <a:latin typeface="黑体" panose="02010609060101010101" pitchFamily="2" charset="-122"/>
                <a:ea typeface="黑体" panose="02010609060101010101" pitchFamily="2" charset="-122"/>
              </a:rPr>
              <a:t>（1）人类层次</a:t>
            </a:r>
            <a:r>
              <a:rPr lang="en-US" altLang="zh-CN" sz="2800" dirty="0">
                <a:latin typeface="黑体" panose="02010609060101010101" pitchFamily="2" charset="-122"/>
                <a:ea typeface="黑体" panose="02010609060101010101" pitchFamily="2" charset="-122"/>
              </a:rPr>
              <a:t>AI</a:t>
            </a:r>
            <a:r>
              <a:rPr lang="zh-CN" altLang="en-US" sz="2800" dirty="0">
                <a:latin typeface="黑体" panose="02010609060101010101" pitchFamily="2" charset="-122"/>
                <a:ea typeface="黑体" panose="02010609060101010101" pitchFamily="2" charset="-122"/>
              </a:rPr>
              <a:t>和我们如何到达</a:t>
            </a:r>
            <a:r>
              <a:rPr lang="zh-CN" altLang="en-US" sz="2800" dirty="0" smtClean="0">
                <a:latin typeface="黑体" panose="02010609060101010101" pitchFamily="2" charset="-122"/>
                <a:ea typeface="黑体" panose="02010609060101010101" pitchFamily="2" charset="-122"/>
              </a:rPr>
              <a:t>那里</a:t>
            </a:r>
            <a:r>
              <a:rPr lang="zh-CN" altLang="en-US" sz="2800" dirty="0">
                <a:latin typeface="黑体" panose="02010609060101010101" pitchFamily="2" charset="-122"/>
                <a:ea typeface="黑体" panose="02010609060101010101" pitchFamily="2" charset="-122"/>
              </a:rPr>
              <a:t>；</a:t>
            </a:r>
          </a:p>
          <a:p>
            <a:pPr algn="just" eaLnBrk="1" hangingPunct="1">
              <a:lnSpc>
                <a:spcPct val="90000"/>
              </a:lnSpc>
              <a:buNone/>
            </a:pPr>
            <a:r>
              <a:rPr lang="zh-CN" altLang="en-US" sz="2800" dirty="0">
                <a:latin typeface="黑体" panose="02010609060101010101" pitchFamily="2" charset="-122"/>
                <a:ea typeface="黑体" panose="02010609060101010101" pitchFamily="2" charset="-122"/>
              </a:rPr>
              <a:t>（2）使</a:t>
            </a:r>
            <a:r>
              <a:rPr lang="en-US" altLang="zh-CN" sz="2800" dirty="0">
                <a:latin typeface="黑体" panose="02010609060101010101" pitchFamily="2" charset="-122"/>
                <a:ea typeface="黑体" panose="02010609060101010101" pitchFamily="2" charset="-122"/>
              </a:rPr>
              <a:t>AI</a:t>
            </a:r>
            <a:r>
              <a:rPr lang="zh-CN" altLang="en-US" sz="2800" dirty="0">
                <a:latin typeface="黑体" panose="02010609060101010101" pitchFamily="2" charset="-122"/>
                <a:ea typeface="黑体" panose="02010609060101010101" pitchFamily="2" charset="-122"/>
              </a:rPr>
              <a:t>达到使程序能够读书的</a:t>
            </a:r>
            <a:r>
              <a:rPr lang="zh-CN" altLang="en-US" sz="2800" dirty="0" smtClean="0">
                <a:latin typeface="黑体" panose="02010609060101010101" pitchFamily="2" charset="-122"/>
                <a:ea typeface="黑体" panose="02010609060101010101" pitchFamily="2" charset="-122"/>
              </a:rPr>
              <a:t>水平；</a:t>
            </a:r>
            <a:endParaRPr lang="zh-CN" altLang="en-US" sz="2800" dirty="0">
              <a:latin typeface="黑体" panose="02010609060101010101" pitchFamily="2" charset="-122"/>
              <a:ea typeface="黑体" panose="02010609060101010101" pitchFamily="2" charset="-122"/>
            </a:endParaRPr>
          </a:p>
          <a:p>
            <a:pPr algn="just" eaLnBrk="1" hangingPunct="1">
              <a:lnSpc>
                <a:spcPct val="90000"/>
              </a:lnSpc>
              <a:buNone/>
            </a:pPr>
            <a:r>
              <a:rPr lang="zh-CN" altLang="en-US" sz="2800" dirty="0">
                <a:latin typeface="黑体" panose="02010609060101010101" pitchFamily="2" charset="-122"/>
                <a:ea typeface="黑体" panose="02010609060101010101" pitchFamily="2" charset="-122"/>
              </a:rPr>
              <a:t>（3）定义可以与任何其他程序交互的</a:t>
            </a:r>
            <a:r>
              <a:rPr lang="zh-CN" altLang="en-US" sz="2800" dirty="0" smtClean="0">
                <a:latin typeface="黑体" panose="02010609060101010101" pitchFamily="2" charset="-122"/>
                <a:ea typeface="黑体" panose="02010609060101010101" pitchFamily="2" charset="-122"/>
              </a:rPr>
              <a:t>程序；</a:t>
            </a:r>
            <a:endParaRPr lang="zh-CN" altLang="en-US" sz="2800" dirty="0">
              <a:latin typeface="黑体" panose="02010609060101010101" pitchFamily="2" charset="-122"/>
              <a:ea typeface="黑体" panose="02010609060101010101" pitchFamily="2" charset="-122"/>
            </a:endParaRPr>
          </a:p>
          <a:p>
            <a:pPr algn="just" eaLnBrk="1" hangingPunct="1">
              <a:lnSpc>
                <a:spcPct val="90000"/>
              </a:lnSpc>
              <a:buNone/>
            </a:pPr>
            <a:r>
              <a:rPr lang="zh-CN" altLang="en-US" sz="2800" dirty="0">
                <a:latin typeface="黑体" panose="02010609060101010101" pitchFamily="2" charset="-122"/>
                <a:ea typeface="黑体" panose="02010609060101010101" pitchFamily="2" charset="-122"/>
              </a:rPr>
              <a:t>（4）给出程序满足合同的规范部分的形式化</a:t>
            </a:r>
            <a:r>
              <a:rPr lang="zh-CN" altLang="en-US" sz="2800" dirty="0" smtClean="0">
                <a:latin typeface="黑体" panose="02010609060101010101" pitchFamily="2" charset="-122"/>
                <a:ea typeface="黑体" panose="02010609060101010101" pitchFamily="2" charset="-122"/>
              </a:rPr>
              <a:t>证明；</a:t>
            </a:r>
            <a:endParaRPr lang="en-US" altLang="zh-CN" sz="2800" dirty="0">
              <a:latin typeface="黑体" panose="02010609060101010101" pitchFamily="2" charset="-122"/>
              <a:ea typeface="黑体" panose="02010609060101010101" pitchFamily="2" charset="-122"/>
            </a:endParaRPr>
          </a:p>
          <a:p>
            <a:pPr algn="just" eaLnBrk="1" hangingPunct="1">
              <a:buNone/>
            </a:pPr>
            <a:r>
              <a:rPr lang="zh-CN" altLang="en-US" sz="2800" dirty="0">
                <a:latin typeface="黑体" panose="02010609060101010101" pitchFamily="2" charset="-122"/>
                <a:ea typeface="黑体" panose="02010609060101010101" pitchFamily="2" charset="-122"/>
              </a:rPr>
              <a:t>（5）让用户充分的控制他的计算</a:t>
            </a:r>
            <a:r>
              <a:rPr lang="zh-CN" altLang="en-US" sz="2800" dirty="0" smtClean="0">
                <a:latin typeface="黑体" panose="02010609060101010101" pitchFamily="2" charset="-122"/>
                <a:ea typeface="黑体" panose="02010609060101010101" pitchFamily="2" charset="-122"/>
              </a:rPr>
              <a:t>环境；</a:t>
            </a:r>
            <a:endParaRPr lang="zh-CN" altLang="en-US" sz="2800" dirty="0">
              <a:latin typeface="黑体" panose="02010609060101010101" pitchFamily="2" charset="-122"/>
              <a:ea typeface="黑体" panose="02010609060101010101" pitchFamily="2" charset="-122"/>
            </a:endParaRPr>
          </a:p>
          <a:p>
            <a:pPr algn="just" eaLnBrk="1" hangingPunct="1">
              <a:buNone/>
            </a:pPr>
            <a:r>
              <a:rPr lang="zh-CN" altLang="en-US" sz="2800" dirty="0">
                <a:latin typeface="黑体" panose="02010609060101010101" pitchFamily="2" charset="-122"/>
                <a:ea typeface="黑体" panose="02010609060101010101" pitchFamily="2" charset="-122"/>
              </a:rPr>
              <a:t>（6）用程序设计语言的基本元素形成语言的抽象</a:t>
            </a:r>
            <a:r>
              <a:rPr lang="zh-CN" altLang="en-US" sz="2800" dirty="0" smtClean="0">
                <a:latin typeface="黑体" panose="02010609060101010101" pitchFamily="2" charset="-122"/>
                <a:ea typeface="黑体" panose="02010609060101010101" pitchFamily="2" charset="-122"/>
              </a:rPr>
              <a:t>语义；</a:t>
            </a:r>
            <a:endParaRPr lang="zh-CN" altLang="en-US" sz="2800" dirty="0">
              <a:latin typeface="黑体" panose="02010609060101010101" pitchFamily="2" charset="-122"/>
              <a:ea typeface="黑体" panose="02010609060101010101" pitchFamily="2" charset="-122"/>
            </a:endParaRPr>
          </a:p>
          <a:p>
            <a:pPr algn="just" eaLnBrk="1" hangingPunct="1">
              <a:buNone/>
            </a:pPr>
            <a:r>
              <a:rPr lang="zh-CN" altLang="en-US" sz="2800" dirty="0">
                <a:latin typeface="黑体" panose="02010609060101010101" pitchFamily="2" charset="-122"/>
                <a:ea typeface="黑体" panose="02010609060101010101" pitchFamily="2" charset="-122"/>
              </a:rPr>
              <a:t>（7）证明与</a:t>
            </a:r>
            <a:r>
              <a:rPr lang="en-US" altLang="zh-CN" sz="2800" dirty="0">
                <a:latin typeface="黑体" panose="02010609060101010101" pitchFamily="2" charset="-122"/>
                <a:ea typeface="黑体" panose="02010609060101010101" pitchFamily="2" charset="-122"/>
              </a:rPr>
              <a:t>Shannon</a:t>
            </a:r>
            <a:r>
              <a:rPr lang="zh-CN" altLang="en-US" sz="2800" dirty="0">
                <a:latin typeface="黑体" panose="02010609060101010101" pitchFamily="2" charset="-122"/>
                <a:ea typeface="黑体" panose="02010609060101010101" pitchFamily="2" charset="-122"/>
              </a:rPr>
              <a:t>通道能力理论的</a:t>
            </a:r>
            <a:r>
              <a:rPr lang="zh-CN" altLang="en-US" sz="2800" dirty="0" smtClean="0">
                <a:latin typeface="黑体" panose="02010609060101010101" pitchFamily="2" charset="-122"/>
                <a:ea typeface="黑体" panose="02010609060101010101" pitchFamily="2" charset="-122"/>
              </a:rPr>
              <a:t>类似性。 </a:t>
            </a:r>
            <a:endParaRPr lang="zh-CN" altLang="en-US" sz="2800" dirty="0">
              <a:latin typeface="黑体" panose="02010609060101010101" pitchFamily="2" charset="-122"/>
              <a:ea typeface="黑体" panose="02010609060101010101" pitchFamily="2" charset="-122"/>
            </a:endParaRPr>
          </a:p>
          <a:p>
            <a:pPr algn="just" eaLnBrk="1" hangingPunct="1">
              <a:lnSpc>
                <a:spcPct val="90000"/>
              </a:lnSpc>
              <a:buNone/>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125</a:t>
            </a:fld>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vert="horz" wrap="square" lIns="91440" tIns="45720" rIns="91440" bIns="45720" anchor="ctr"/>
          <a:lstStyle/>
          <a:p>
            <a:pPr eaLnBrk="1" hangingPunct="1"/>
            <a:r>
              <a:rPr lang="en-US" altLang="zh-CN" dirty="0">
                <a:latin typeface="微软雅黑" panose="020B0503020204020204" pitchFamily="34" charset="-122"/>
                <a:ea typeface="微软雅黑" panose="020B0503020204020204" pitchFamily="34" charset="-122"/>
              </a:rPr>
              <a:t>1.5.3 </a:t>
            </a:r>
            <a:r>
              <a:rPr lang="zh-CN" altLang="zh-CN" dirty="0">
                <a:latin typeface="微软雅黑" panose="020B0503020204020204" pitchFamily="34" charset="-122"/>
                <a:ea typeface="微软雅黑" panose="020B0503020204020204" pitchFamily="34" charset="-122"/>
              </a:rPr>
              <a:t>人工智能鲁棒性和伦理</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467544" y="1268760"/>
            <a:ext cx="8280920" cy="5231432"/>
          </a:xfrm>
        </p:spPr>
        <p:txBody>
          <a:bodyPr vert="horz" wrap="square" lIns="91440" tIns="45720" rIns="91440" bIns="45720" numCol="1" anchor="t" anchorCtr="0" compatLnSpc="1"/>
          <a:lstStyle/>
          <a:p>
            <a:pPr marL="0" marR="0" lvl="0" indent="0" defTabSz="914400" rtl="0" fontAlgn="base" latinLnBrk="0">
              <a:lnSpc>
                <a:spcPct val="100000"/>
              </a:lnSpc>
              <a:spcBef>
                <a:spcPct val="20000"/>
              </a:spcBef>
              <a:spcAft>
                <a:spcPct val="0"/>
              </a:spcAft>
              <a:buClr>
                <a:srgbClr val="66FFFF"/>
              </a:buClr>
              <a:buSzTx/>
              <a:buNone/>
              <a:defRPr/>
            </a:pPr>
            <a:r>
              <a:rPr kumimoji="1" lang="zh-CN" altLang="zh-CN"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人工智能伦理的关键问题包括</a:t>
            </a:r>
            <a:r>
              <a:rPr kumimoji="1" lang="zh-CN" altLang="zh-CN"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endParaRPr kumimoji="1" lang="en-US" altLang="zh-CN"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endParaRPr>
          </a:p>
          <a:p>
            <a:pPr marL="0" marR="0" lvl="0" indent="0" algn="l" defTabSz="914400" rtl="0" fontAlgn="base" latinLnBrk="0">
              <a:lnSpc>
                <a:spcPct val="100000"/>
              </a:lnSpc>
              <a:spcBef>
                <a:spcPct val="20000"/>
              </a:spcBef>
              <a:spcAft>
                <a:spcPct val="0"/>
              </a:spcAft>
              <a:buClr>
                <a:srgbClr val="66FFFF"/>
              </a:buClr>
              <a:buSzTx/>
              <a:buFont typeface="Wingdings" panose="05000000000000000000" pitchFamily="2" charset="2"/>
              <a:buNone/>
              <a:defRPr/>
            </a:pP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r>
              <a:rPr kumimoji="1" lang="en-US"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1</a:t>
            </a:r>
            <a:r>
              <a:rPr kumimoji="1" lang="zh-CN"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）关于安全性、保险性以及预防损害、减少风险的问题</a:t>
            </a: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endParaRPr kumimoji="1" lang="en-US"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endParaRPr>
          </a:p>
          <a:p>
            <a:pPr marL="0" marR="0" lvl="0" indent="0" algn="l" defTabSz="914400" rtl="0" fontAlgn="base" latinLnBrk="0">
              <a:lnSpc>
                <a:spcPct val="100000"/>
              </a:lnSpc>
              <a:spcBef>
                <a:spcPct val="20000"/>
              </a:spcBef>
              <a:spcAft>
                <a:spcPct val="0"/>
              </a:spcAft>
              <a:buClr>
                <a:srgbClr val="66FFFF"/>
              </a:buClr>
              <a:buSzTx/>
              <a:buFont typeface="Wingdings" panose="05000000000000000000" pitchFamily="2" charset="2"/>
              <a:buNone/>
              <a:defRPr/>
            </a:pP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r>
              <a:rPr kumimoji="1" lang="en-US"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2</a:t>
            </a:r>
            <a:r>
              <a:rPr kumimoji="1" lang="zh-CN"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）关于人类道德责任方面的问题</a:t>
            </a: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endParaRPr kumimoji="1" lang="en-US"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endParaRPr>
          </a:p>
          <a:p>
            <a:pPr marL="0" marR="0" lvl="0" indent="0" algn="l" defTabSz="914400" rtl="0" fontAlgn="base" latinLnBrk="0">
              <a:lnSpc>
                <a:spcPct val="100000"/>
              </a:lnSpc>
              <a:spcBef>
                <a:spcPct val="20000"/>
              </a:spcBef>
              <a:spcAft>
                <a:spcPct val="0"/>
              </a:spcAft>
              <a:buClr>
                <a:srgbClr val="66FFFF"/>
              </a:buClr>
              <a:buSzTx/>
              <a:buFont typeface="Wingdings" panose="05000000000000000000" pitchFamily="2" charset="2"/>
              <a:buNone/>
              <a:defRPr/>
            </a:pP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r>
              <a:rPr kumimoji="1" lang="en-US"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3</a:t>
            </a:r>
            <a:r>
              <a:rPr kumimoji="1" lang="zh-CN"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）人工智能引发了关于治理、监管、设计、开发、检查、监督、测试和认证的问题</a:t>
            </a: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endParaRPr kumimoji="1" lang="en-US"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endParaRPr>
          </a:p>
          <a:p>
            <a:pPr marL="0" marR="0" lvl="0" indent="0" algn="l" defTabSz="914400" rtl="0" fontAlgn="base" latinLnBrk="0">
              <a:lnSpc>
                <a:spcPct val="100000"/>
              </a:lnSpc>
              <a:spcBef>
                <a:spcPct val="20000"/>
              </a:spcBef>
              <a:spcAft>
                <a:spcPct val="0"/>
              </a:spcAft>
              <a:buClr>
                <a:srgbClr val="66FFFF"/>
              </a:buClr>
              <a:buSzTx/>
              <a:buFont typeface="Wingdings" panose="05000000000000000000" pitchFamily="2" charset="2"/>
              <a:buNone/>
              <a:defRPr/>
            </a:pP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r>
              <a:rPr kumimoji="1" lang="en-US"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4</a:t>
            </a:r>
            <a:r>
              <a:rPr kumimoji="1" lang="zh-CN"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）有关民主决策的问题，主要是关于制度、政策以及价值观的决策，这些是解决上述所有问题的基础</a:t>
            </a: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endParaRPr kumimoji="1" lang="en-US"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endParaRPr>
          </a:p>
          <a:p>
            <a:pPr marL="0" marR="0" lvl="0" indent="0" algn="l" defTabSz="914400" rtl="0" fontAlgn="base" latinLnBrk="0">
              <a:lnSpc>
                <a:spcPct val="100000"/>
              </a:lnSpc>
              <a:spcBef>
                <a:spcPct val="20000"/>
              </a:spcBef>
              <a:spcAft>
                <a:spcPct val="0"/>
              </a:spcAft>
              <a:buClr>
                <a:srgbClr val="66FFFF"/>
              </a:buClr>
              <a:buSzTx/>
              <a:buFont typeface="Wingdings" panose="05000000000000000000" pitchFamily="2" charset="2"/>
              <a:buNone/>
              <a:defRPr/>
            </a:pPr>
            <a:r>
              <a:rPr kumimoji="1" lang="zh-CN" altLang="zh-CN" sz="2800" i="0" u="none" strike="noStrike" kern="0" cap="none" spc="0" normalizeH="0" baseline="0" noProof="0" dirty="0" smtClean="0">
                <a:ln>
                  <a:noFill/>
                </a:ln>
                <a:solidFill>
                  <a:schemeClr val="accent2">
                    <a:lumMod val="50000"/>
                    <a:lumOff val="50000"/>
                  </a:schemeClr>
                </a:solidFill>
                <a:effectLst/>
                <a:uLnTx/>
                <a:uFillTx/>
                <a:latin typeface="黑体" panose="02010609060101010101" pitchFamily="49" charset="-122"/>
              </a:rPr>
              <a:t>（</a:t>
            </a:r>
            <a:r>
              <a:rPr kumimoji="1" lang="en-US"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5</a:t>
            </a:r>
            <a:r>
              <a:rPr kumimoji="1" lang="zh-CN" altLang="zh-CN" sz="2800" i="0" u="none" strike="noStrike" kern="0" cap="none" spc="0" normalizeH="0" baseline="0" noProof="0" dirty="0">
                <a:ln>
                  <a:noFill/>
                </a:ln>
                <a:solidFill>
                  <a:schemeClr val="accent2">
                    <a:lumMod val="50000"/>
                    <a:lumOff val="50000"/>
                  </a:schemeClr>
                </a:solidFill>
                <a:effectLst/>
                <a:uLnTx/>
                <a:uFillTx/>
                <a:latin typeface="黑体" panose="02010609060101010101" pitchFamily="49" charset="-122"/>
              </a:rPr>
              <a:t>）对人工智能和“自主”系统的可解释性和透明度仍存在疑问。</a:t>
            </a:r>
          </a:p>
        </p:txBody>
      </p:sp>
      <p:sp>
        <p:nvSpPr>
          <p:cNvPr id="5" name="灯片编号占位符 4"/>
          <p:cNvSpPr>
            <a:spLocks noGrp="1"/>
          </p:cNvSpPr>
          <p:nvPr>
            <p:ph type="sldNum" sz="quarter" idx="4"/>
          </p:nvPr>
        </p:nvSpPr>
        <p:spPr/>
        <p:txBody>
          <a:bodyPr/>
          <a:lstStyle/>
          <a:p>
            <a:fld id="{9A0DB2DC-4C9A-4742-B13C-FB6460FD3503}" type="slidenum">
              <a:rPr lang="zh-CN" altLang="en-US" smtClean="0"/>
              <a:pPr/>
              <a:t>126</a:t>
            </a:fld>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vert="horz" wrap="square" lIns="91440" tIns="45720" rIns="91440" bIns="45720" anchor="ctr"/>
          <a:lstStyle/>
          <a:p>
            <a:pPr eaLnBrk="1" hangingPunct="1"/>
            <a:r>
              <a:rPr lang="en-US" altLang="zh-CN" dirty="0">
                <a:latin typeface="微软雅黑" panose="020B0503020204020204" pitchFamily="34" charset="-122"/>
                <a:ea typeface="微软雅黑" panose="020B0503020204020204" pitchFamily="34" charset="-122"/>
              </a:rPr>
              <a:t>1.5.4 </a:t>
            </a:r>
            <a:r>
              <a:rPr lang="zh-CN" altLang="zh-CN" dirty="0">
                <a:latin typeface="微软雅黑" panose="020B0503020204020204" pitchFamily="34" charset="-122"/>
                <a:ea typeface="微软雅黑" panose="020B0503020204020204" pitchFamily="34" charset="-122"/>
              </a:rPr>
              <a:t>新一代人工智能发展规划</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611505" y="1268760"/>
            <a:ext cx="7772400" cy="528126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accent6"/>
              </a:buClr>
              <a:buSzTx/>
              <a:buFont typeface="Wingdings" panose="05000000000000000000" pitchFamily="2" charset="2"/>
              <a:buChar char="Ø"/>
              <a:defRPr/>
            </a:pPr>
            <a:r>
              <a:rPr kumimoji="1" lang="en-US" altLang="zh-CN" sz="2800" i="0" u="none" strike="noStrike" kern="0" cap="none" spc="0" normalizeH="0" baseline="0" noProof="0" dirty="0" smtClean="0">
                <a:ln>
                  <a:noFill/>
                </a:ln>
                <a:effectLst/>
                <a:uLnTx/>
                <a:uFillTx/>
              </a:rPr>
              <a:t>2017</a:t>
            </a:r>
            <a:r>
              <a:rPr kumimoji="1" lang="zh-CN" altLang="zh-CN" sz="2800" i="0" u="none" strike="noStrike" kern="0" cap="none" spc="0" normalizeH="0" baseline="0" noProof="0" dirty="0">
                <a:ln>
                  <a:noFill/>
                </a:ln>
                <a:effectLst/>
                <a:uLnTx/>
                <a:uFillTx/>
              </a:rPr>
              <a:t>年</a:t>
            </a:r>
            <a:r>
              <a:rPr kumimoji="1" lang="en-US" altLang="zh-CN" sz="2800" i="0" u="none" strike="noStrike" kern="0" cap="none" spc="0" normalizeH="0" baseline="0" noProof="0" dirty="0">
                <a:ln>
                  <a:noFill/>
                </a:ln>
                <a:effectLst/>
                <a:uLnTx/>
                <a:uFillTx/>
              </a:rPr>
              <a:t>7</a:t>
            </a:r>
            <a:r>
              <a:rPr kumimoji="1" lang="zh-CN" altLang="zh-CN" sz="2800" i="0" u="none" strike="noStrike" kern="0" cap="none" spc="0" normalizeH="0" baseline="0" noProof="0" dirty="0">
                <a:ln>
                  <a:noFill/>
                </a:ln>
                <a:effectLst/>
                <a:uLnTx/>
                <a:uFillTx/>
              </a:rPr>
              <a:t>月，中国政府印发《新一代人工智能发展规划》，将</a:t>
            </a:r>
            <a:r>
              <a:rPr kumimoji="1" lang="en-US" altLang="zh-CN" sz="2800" i="0" u="none" strike="noStrike" kern="0" cap="none" spc="0" normalizeH="0" baseline="0" noProof="0" dirty="0">
                <a:ln>
                  <a:noFill/>
                </a:ln>
                <a:effectLst/>
                <a:uLnTx/>
                <a:uFillTx/>
              </a:rPr>
              <a:t>AI</a:t>
            </a:r>
            <a:r>
              <a:rPr kumimoji="1" lang="zh-CN" altLang="zh-CN" sz="2800" i="0" u="none" strike="noStrike" kern="0" cap="none" spc="0" normalizeH="0" baseline="0" noProof="0" dirty="0">
                <a:ln>
                  <a:noFill/>
                </a:ln>
                <a:effectLst/>
                <a:uLnTx/>
                <a:uFillTx/>
              </a:rPr>
              <a:t>发展上升到国家战略高度</a:t>
            </a:r>
            <a:r>
              <a:rPr kumimoji="1" lang="zh-CN" altLang="zh-CN" sz="2800" i="0" u="none" strike="noStrike" kern="0" cap="none" spc="0" normalizeH="0" baseline="0" noProof="0" dirty="0" smtClean="0">
                <a:ln>
                  <a:noFill/>
                </a:ln>
                <a:effectLst/>
                <a:uLnTx/>
                <a:uFillTx/>
              </a:rPr>
              <a:t>。</a:t>
            </a:r>
            <a:endParaRPr kumimoji="1" lang="en-US" altLang="zh-CN" sz="2800" i="0" u="none" strike="noStrike" kern="0" cap="none" spc="0" normalizeH="0" baseline="0" noProof="0" dirty="0" smtClean="0">
              <a:ln>
                <a:noFill/>
              </a:ln>
              <a:effectLst/>
              <a:uLnTx/>
              <a:uFillTx/>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800" i="0" u="none" strike="noStrike" kern="0" cap="none" spc="0" normalizeH="0" baseline="0" noProof="0" dirty="0">
                <a:ln>
                  <a:noFill/>
                </a:ln>
                <a:effectLst/>
                <a:uLnTx/>
                <a:uFillTx/>
                <a:latin typeface="黑体" panose="02010609060101010101" pitchFamily="2" charset="-122"/>
                <a:ea typeface="黑体" panose="02010609060101010101" pitchFamily="2" charset="-122"/>
              </a:rPr>
              <a:t>1.</a:t>
            </a:r>
            <a:r>
              <a:rPr kumimoji="1" lang="zh-CN" altLang="zh-CN" sz="2800" i="0" u="none" strike="noStrike" kern="0" cap="none" spc="0" normalizeH="0" baseline="0" noProof="0" dirty="0">
                <a:ln>
                  <a:noFill/>
                </a:ln>
                <a:effectLst/>
                <a:uLnTx/>
                <a:uFillTx/>
                <a:latin typeface="黑体" panose="02010609060101010101" pitchFamily="2" charset="-122"/>
                <a:ea typeface="黑体" panose="02010609060101010101" pitchFamily="2" charset="-122"/>
              </a:rPr>
              <a:t>建立新一代人工智能基础理论体系</a:t>
            </a: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1</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）大数据智能理论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2</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）跨媒体感知计算理论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3</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）混合增强智能理论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4</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）群体智能理论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5</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）自主协同控制与优化决策理论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6</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）高级机器学习理论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7</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）类脑智能计算理论</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endParaRPr>
          </a:p>
          <a:p>
            <a:pPr marL="0" marR="0" lvl="0" indent="0" algn="l" defTabSz="914400" rtl="0" eaLnBrk="0" fontAlgn="base" latinLnBrk="0" hangingPunct="0">
              <a:lnSpc>
                <a:spcPct val="100000"/>
              </a:lnSpc>
              <a:spcBef>
                <a:spcPct val="200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 8</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）量子智能计算理论。</a:t>
            </a:r>
          </a:p>
        </p:txBody>
      </p:sp>
      <p:sp>
        <p:nvSpPr>
          <p:cNvPr id="5" name="灯片编号占位符 4"/>
          <p:cNvSpPr>
            <a:spLocks noGrp="1"/>
          </p:cNvSpPr>
          <p:nvPr>
            <p:ph type="sldNum" sz="quarter" idx="4"/>
          </p:nvPr>
        </p:nvSpPr>
        <p:spPr/>
        <p:txBody>
          <a:bodyPr/>
          <a:lstStyle/>
          <a:p>
            <a:fld id="{9A0DB2DC-4C9A-4742-B13C-FB6460FD3503}" type="slidenum">
              <a:rPr lang="zh-CN" altLang="en-US" smtClean="0"/>
              <a:pPr/>
              <a:t>127</a:t>
            </a:fld>
            <a:endParaRPr lang="zh-CN" alt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3528" y="404664"/>
            <a:ext cx="8424935" cy="6264425"/>
          </a:xfrm>
        </p:spPr>
        <p:txBody>
          <a:bodyPr vert="horz" wrap="square" lIns="91440" tIns="45720" rIns="91440" bIns="45720" numCol="1" anchor="t" anchorCtr="0" compatLnSpc="1"/>
          <a:lstStyle/>
          <a:p>
            <a:pPr marL="0" lvl="0" indent="0" eaLnBrk="0" hangingPunct="0">
              <a:spcBef>
                <a:spcPts val="300"/>
              </a:spcBef>
              <a:buClr>
                <a:srgbClr val="66FFFF"/>
              </a:buClr>
              <a:buNone/>
              <a:defRPr/>
            </a:pPr>
            <a:r>
              <a:rPr lang="en-US" altLang="zh-CN" sz="2800" dirty="0">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建立新一代人工智能关键共性技术体系</a:t>
            </a:r>
            <a:endParaRPr kumimoji="1" lang="en-US" altLang="zh-CN" sz="28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zh-CN" altLang="zh-CN" sz="28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新一代</a:t>
            </a:r>
            <a:r>
              <a:rPr kumimoji="1" lang="zh-CN" altLang="zh-CN" sz="2800" i="0" u="none" strike="noStrike" kern="0" cap="none" spc="0" normalizeH="0" baseline="0" noProof="0" dirty="0">
                <a:ln>
                  <a:noFill/>
                </a:ln>
                <a:effectLst/>
                <a:uLnTx/>
                <a:uFillTx/>
                <a:latin typeface="黑体" panose="02010609060101010101" pitchFamily="2" charset="-122"/>
                <a:ea typeface="黑体" panose="02010609060101010101" pitchFamily="2" charset="-122"/>
              </a:rPr>
              <a:t>人工智能关键共性技术的研发部署以算法为核心，以数据和硬件为基础，以提升感知识别、知识计算、认知推理、运动执行、人机交互能力为重点，形成开放兼容、稳定成熟的技术体系。包括如下</a:t>
            </a:r>
            <a:r>
              <a:rPr kumimoji="1" lang="en-US" altLang="zh-CN" sz="2800" i="0" u="none" strike="noStrike" kern="0" cap="none" spc="0" normalizeH="0" baseline="0" noProof="0" dirty="0">
                <a:ln>
                  <a:noFill/>
                </a:ln>
                <a:effectLst/>
                <a:uLnTx/>
                <a:uFillTx/>
                <a:latin typeface="黑体" panose="02010609060101010101" pitchFamily="2" charset="-122"/>
                <a:ea typeface="黑体" panose="02010609060101010101" pitchFamily="2" charset="-122"/>
              </a:rPr>
              <a:t>8</a:t>
            </a:r>
            <a:r>
              <a:rPr kumimoji="1" lang="zh-CN" altLang="zh-CN" sz="2800" i="0" u="none" strike="noStrike" kern="0" cap="none" spc="0" normalizeH="0" baseline="0" noProof="0" dirty="0">
                <a:ln>
                  <a:noFill/>
                </a:ln>
                <a:effectLst/>
                <a:uLnTx/>
                <a:uFillTx/>
                <a:latin typeface="黑体" panose="02010609060101010101" pitchFamily="2" charset="-122"/>
                <a:ea typeface="黑体" panose="02010609060101010101" pitchFamily="2" charset="-122"/>
              </a:rPr>
              <a:t>个方面</a:t>
            </a:r>
            <a:r>
              <a:rPr kumimoji="1" lang="zh-CN" altLang="zh-CN" sz="28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8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1</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）知识计算引擎与知识服务技术</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2</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）跨媒体分析推理技术</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3</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）群体智能关键技术</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4</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）混合增强智能新架构和新技术</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5</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）自主无人系统的智能技术</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6</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）虚拟现实智能建模技术</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kumimoji="1" lang="en-US"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7</a:t>
            </a:r>
            <a:r>
              <a:rPr kumimoji="1" lang="zh-CN" altLang="zh-CN" sz="2400" i="0" u="none" strike="noStrike" kern="0" cap="none" spc="0" normalizeH="0" baseline="0" noProof="0" dirty="0">
                <a:ln>
                  <a:noFill/>
                </a:ln>
                <a:effectLst/>
                <a:uLnTx/>
                <a:uFillTx/>
                <a:latin typeface="黑体" panose="02010609060101010101" pitchFamily="2" charset="-122"/>
                <a:ea typeface="黑体" panose="02010609060101010101" pitchFamily="2" charset="-122"/>
              </a:rPr>
              <a:t>）智能计算芯片与</a:t>
            </a:r>
            <a:r>
              <a:rPr kumimoji="1" lang="zh-CN" altLang="zh-CN"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系统</a:t>
            </a:r>
            <a:r>
              <a:rPr kumimoji="1" lang="zh-CN" altLang="en-US" sz="2400" i="0" u="none" strike="noStrike" kern="0" cap="none" spc="0" normalizeH="0" baseline="0" noProof="0" dirty="0" smtClean="0">
                <a:ln>
                  <a:noFill/>
                </a:ln>
                <a:effectLst/>
                <a:uLnTx/>
                <a:uFillTx/>
                <a:latin typeface="黑体" panose="02010609060101010101" pitchFamily="2" charset="-122"/>
                <a:ea typeface="黑体" panose="02010609060101010101" pitchFamily="2" charset="-122"/>
              </a:rPr>
              <a:t>；</a:t>
            </a:r>
            <a:endParaRPr lang="en-US" altLang="zh-CN" sz="2400" dirty="0">
              <a:latin typeface="黑体" panose="02010609060101010101" pitchFamily="2" charset="-122"/>
              <a:ea typeface="黑体" panose="02010609060101010101" pitchFamily="2" charset="-122"/>
            </a:endParaRPr>
          </a:p>
          <a:p>
            <a:pPr marL="324000" marR="0" lvl="0" indent="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None/>
              <a:defRPr/>
            </a:pPr>
            <a:r>
              <a:rPr lang="en-US" altLang="zh-CN" sz="2400" dirty="0">
                <a:latin typeface="黑体" panose="02010609060101010101" pitchFamily="2" charset="-122"/>
                <a:ea typeface="黑体" panose="02010609060101010101" pitchFamily="2" charset="-122"/>
              </a:rPr>
              <a:t>8</a:t>
            </a:r>
            <a:r>
              <a:rPr lang="zh-CN" altLang="zh-CN" sz="2400" dirty="0">
                <a:latin typeface="黑体" panose="02010609060101010101" pitchFamily="2" charset="-122"/>
                <a:ea typeface="黑体" panose="02010609060101010101" pitchFamily="2" charset="-122"/>
              </a:rPr>
              <a:t>）自然语言处理技术。</a:t>
            </a:r>
          </a:p>
          <a:p>
            <a:pPr marL="342900" marR="0" lvl="0" indent="-342900" defTabSz="914400" rtl="0" eaLnBrk="0" fontAlgn="base" latinLnBrk="0" hangingPunct="0">
              <a:lnSpc>
                <a:spcPct val="100000"/>
              </a:lnSpc>
              <a:spcBef>
                <a:spcPts val="300"/>
              </a:spcBef>
              <a:spcAft>
                <a:spcPct val="0"/>
              </a:spcAft>
              <a:buClr>
                <a:srgbClr val="66FFFF"/>
              </a:buClr>
              <a:buSzTx/>
              <a:buFont typeface="Wingdings" panose="05000000000000000000" pitchFamily="2" charset="2"/>
              <a:buChar char="Ø"/>
              <a:defRPr/>
            </a:pPr>
            <a:endParaRPr kumimoji="1" lang="zh-CN" altLang="en-US" sz="2800" i="0" u="none" strike="noStrike" kern="0" cap="none" spc="0" normalizeH="0" baseline="0" noProof="0" dirty="0">
              <a:ln>
                <a:noFill/>
              </a:ln>
              <a:effectLst/>
              <a:uLnTx/>
              <a:uFillTx/>
              <a:ea typeface="+mn-ea"/>
            </a:endParaRPr>
          </a:p>
        </p:txBody>
      </p:sp>
      <p:sp>
        <p:nvSpPr>
          <p:cNvPr id="5" name="灯片编号占位符 4"/>
          <p:cNvSpPr>
            <a:spLocks noGrp="1"/>
          </p:cNvSpPr>
          <p:nvPr>
            <p:ph type="sldNum" sz="quarter" idx="4"/>
          </p:nvPr>
        </p:nvSpPr>
        <p:spPr/>
        <p:txBody>
          <a:bodyPr/>
          <a:lstStyle/>
          <a:p>
            <a:fld id="{9A0DB2DC-4C9A-4742-B13C-FB6460FD3503}" type="slidenum">
              <a:rPr lang="zh-CN" altLang="en-US" smtClean="0"/>
              <a:pPr/>
              <a:t>128</a:t>
            </a:fld>
            <a:endParaRPr lang="zh-CN" alt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内容占位符 2"/>
          <p:cNvSpPr>
            <a:spLocks noGrp="1"/>
          </p:cNvSpPr>
          <p:nvPr>
            <p:ph idx="1"/>
          </p:nvPr>
        </p:nvSpPr>
        <p:spPr/>
        <p:txBody>
          <a:bodyPr vert="horz" wrap="square" lIns="91440" tIns="45720" rIns="91440" bIns="45720" anchor="t"/>
          <a:lstStyle/>
          <a:p>
            <a:pPr marL="0" indent="0">
              <a:buNone/>
            </a:pPr>
            <a:r>
              <a:rPr lang="en-US" altLang="zh-CN" sz="2800" dirty="0">
                <a:latin typeface="黑体" panose="02010609060101010101" pitchFamily="2" charset="-122"/>
                <a:ea typeface="黑体" panose="02010609060101010101" pitchFamily="2" charset="-122"/>
              </a:rPr>
              <a:t>3.</a:t>
            </a:r>
            <a:r>
              <a:rPr lang="zh-CN" altLang="zh-CN" sz="2800" dirty="0">
                <a:latin typeface="黑体" panose="02010609060101010101" pitchFamily="2" charset="-122"/>
                <a:ea typeface="黑体" panose="02010609060101010101" pitchFamily="2" charset="-122"/>
              </a:rPr>
              <a:t>统筹布局人工智能创新平台</a:t>
            </a:r>
          </a:p>
          <a:p>
            <a:pPr marL="0" indent="0">
              <a:buNone/>
            </a:pPr>
            <a:r>
              <a:rPr lang="zh-CN" altLang="zh-CN" sz="2800" dirty="0">
                <a:latin typeface="黑体" panose="02010609060101010101" pitchFamily="2" charset="-122"/>
                <a:ea typeface="黑体" panose="02010609060101010101" pitchFamily="2" charset="-122"/>
              </a:rPr>
              <a:t>建设布局人工智能创新平台，强化对人工智能研发应用的基础支撑。包括：</a:t>
            </a:r>
            <a:endParaRPr lang="en-US" altLang="zh-CN" sz="2800" dirty="0">
              <a:latin typeface="黑体" panose="02010609060101010101" pitchFamily="2" charset="-122"/>
              <a:ea typeface="黑体" panose="02010609060101010101" pitchFamily="2" charset="-122"/>
            </a:endParaRPr>
          </a:p>
          <a:p>
            <a:pPr marL="0" indent="0">
              <a:buNone/>
            </a:pPr>
            <a:r>
              <a:rPr lang="en-US" altLang="zh-CN" sz="2400" dirty="0">
                <a:latin typeface="黑体" panose="02010609060101010101" pitchFamily="2" charset="-122"/>
                <a:ea typeface="黑体" panose="02010609060101010101" pitchFamily="2" charset="-122"/>
              </a:rPr>
              <a:t>1</a:t>
            </a:r>
            <a:r>
              <a:rPr lang="zh-CN" altLang="zh-CN" sz="2400" dirty="0">
                <a:latin typeface="黑体" panose="02010609060101010101" pitchFamily="2" charset="-122"/>
                <a:ea typeface="黑体" panose="02010609060101010101" pitchFamily="2" charset="-122"/>
              </a:rPr>
              <a:t>）人工智能开源软硬件基础平台；</a:t>
            </a:r>
            <a:endParaRPr lang="en-US" altLang="zh-CN" sz="2400" dirty="0">
              <a:latin typeface="黑体" panose="02010609060101010101" pitchFamily="2" charset="-122"/>
              <a:ea typeface="黑体" panose="02010609060101010101" pitchFamily="2" charset="-122"/>
            </a:endParaRPr>
          </a:p>
          <a:p>
            <a:pPr marL="0" indent="0">
              <a:buNone/>
            </a:pPr>
            <a:r>
              <a:rPr lang="en-US" altLang="zh-CN" sz="2400" dirty="0">
                <a:latin typeface="黑体" panose="02010609060101010101" pitchFamily="2" charset="-122"/>
                <a:ea typeface="黑体" panose="02010609060101010101" pitchFamily="2" charset="-122"/>
              </a:rPr>
              <a:t>2</a:t>
            </a:r>
            <a:r>
              <a:rPr lang="zh-CN" altLang="zh-CN" sz="2400" dirty="0">
                <a:latin typeface="黑体" panose="02010609060101010101" pitchFamily="2" charset="-122"/>
                <a:ea typeface="黑体" panose="02010609060101010101" pitchFamily="2" charset="-122"/>
              </a:rPr>
              <a:t>）群体智能服务平台；</a:t>
            </a:r>
            <a:endParaRPr lang="en-US" altLang="zh-CN" sz="2400" dirty="0">
              <a:latin typeface="黑体" panose="02010609060101010101" pitchFamily="2" charset="-122"/>
              <a:ea typeface="黑体" panose="02010609060101010101" pitchFamily="2" charset="-122"/>
            </a:endParaRPr>
          </a:p>
          <a:p>
            <a:pPr marL="0" indent="0">
              <a:buNone/>
            </a:pPr>
            <a:r>
              <a:rPr lang="en-US" altLang="zh-CN" sz="2400" dirty="0">
                <a:latin typeface="黑体" panose="02010609060101010101" pitchFamily="2" charset="-122"/>
                <a:ea typeface="黑体" panose="02010609060101010101" pitchFamily="2" charset="-122"/>
              </a:rPr>
              <a:t>3</a:t>
            </a:r>
            <a:r>
              <a:rPr lang="zh-CN" altLang="zh-CN" sz="2400" dirty="0">
                <a:latin typeface="黑体" panose="02010609060101010101" pitchFamily="2" charset="-122"/>
                <a:ea typeface="黑体" panose="02010609060101010101" pitchFamily="2" charset="-122"/>
              </a:rPr>
              <a:t>）混合增强智能支撑平台；</a:t>
            </a:r>
            <a:endParaRPr lang="en-US" altLang="zh-CN" sz="2400" dirty="0">
              <a:latin typeface="黑体" panose="02010609060101010101" pitchFamily="2" charset="-122"/>
              <a:ea typeface="黑体" panose="02010609060101010101" pitchFamily="2" charset="-122"/>
            </a:endParaRPr>
          </a:p>
          <a:p>
            <a:pPr marL="0" indent="0">
              <a:buNone/>
            </a:pPr>
            <a:r>
              <a:rPr lang="en-US" altLang="zh-CN" sz="2400" dirty="0">
                <a:latin typeface="黑体" panose="02010609060101010101" pitchFamily="2" charset="-122"/>
                <a:ea typeface="黑体" panose="02010609060101010101" pitchFamily="2" charset="-122"/>
              </a:rPr>
              <a:t>4</a:t>
            </a:r>
            <a:r>
              <a:rPr lang="zh-CN" altLang="zh-CN" sz="2400" dirty="0">
                <a:latin typeface="黑体" panose="02010609060101010101" pitchFamily="2" charset="-122"/>
                <a:ea typeface="黑体" panose="02010609060101010101" pitchFamily="2" charset="-122"/>
              </a:rPr>
              <a:t>）自主无人系统支撑平台；</a:t>
            </a:r>
            <a:endParaRPr lang="en-US" altLang="zh-CN" sz="2400" dirty="0">
              <a:latin typeface="黑体" panose="02010609060101010101" pitchFamily="2" charset="-122"/>
              <a:ea typeface="黑体" panose="02010609060101010101" pitchFamily="2" charset="-122"/>
            </a:endParaRPr>
          </a:p>
          <a:p>
            <a:pPr marL="0" indent="0">
              <a:buNone/>
            </a:pPr>
            <a:r>
              <a:rPr lang="en-US" altLang="zh-CN" sz="2400" dirty="0">
                <a:latin typeface="黑体" panose="02010609060101010101" pitchFamily="2" charset="-122"/>
                <a:ea typeface="黑体" panose="02010609060101010101" pitchFamily="2" charset="-122"/>
              </a:rPr>
              <a:t>5</a:t>
            </a:r>
            <a:r>
              <a:rPr lang="zh-CN" altLang="zh-CN" sz="2400" dirty="0">
                <a:latin typeface="黑体" panose="02010609060101010101" pitchFamily="2" charset="-122"/>
                <a:ea typeface="黑体" panose="02010609060101010101" pitchFamily="2" charset="-122"/>
              </a:rPr>
              <a:t>）人工智能基础数据与安全检测平台。</a:t>
            </a:r>
            <a:endParaRPr lang="zh-CN" altLang="en-US" sz="24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129</a:t>
            </a:fld>
            <a:endParaRPr lang="zh-CN" altLang="en-US" dirty="0"/>
          </a:p>
        </p:txBody>
      </p:sp>
      <p:sp>
        <p:nvSpPr>
          <p:cNvPr id="5" name="标题 1"/>
          <p:cNvSpPr>
            <a:spLocks noGrp="1"/>
          </p:cNvSpPr>
          <p:nvPr>
            <p:ph type="title"/>
          </p:nvPr>
        </p:nvSpPr>
        <p:spPr>
          <a:xfrm>
            <a:off x="179512" y="260648"/>
            <a:ext cx="7772400" cy="899592"/>
          </a:xfrm>
        </p:spPr>
        <p:txBody>
          <a:bodyPr vert="horz" wrap="square" lIns="91440" tIns="45720" rIns="91440" bIns="45720" anchor="ctr"/>
          <a:lstStyle/>
          <a:p>
            <a:pPr eaLnBrk="1" hangingPunct="1"/>
            <a:r>
              <a:rPr lang="en-US" altLang="zh-CN" dirty="0">
                <a:latin typeface="微软雅黑" panose="020B0503020204020204" pitchFamily="34" charset="-122"/>
                <a:ea typeface="微软雅黑" panose="020B0503020204020204" pitchFamily="34" charset="-122"/>
              </a:rPr>
              <a:t>1.5.4 </a:t>
            </a:r>
            <a:r>
              <a:rPr lang="zh-CN" altLang="zh-CN" dirty="0">
                <a:latin typeface="微软雅黑" panose="020B0503020204020204" pitchFamily="34" charset="-122"/>
                <a:ea typeface="微软雅黑" panose="020B0503020204020204" pitchFamily="34" charset="-122"/>
              </a:rPr>
              <a:t>新一代人工智能发展规划</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微软雅黑" panose="020B0503020204020204" pitchFamily="34" charset="-122"/>
                <a:ea typeface="微软雅黑" panose="020B0503020204020204" pitchFamily="34" charset="-122"/>
              </a:rPr>
              <a:t>2. 起源与发展</a:t>
            </a:r>
          </a:p>
        </p:txBody>
      </p:sp>
      <p:sp>
        <p:nvSpPr>
          <p:cNvPr id="13316" name="Rectangle 3"/>
          <p:cNvSpPr>
            <a:spLocks noGrp="1"/>
          </p:cNvSpPr>
          <p:nvPr>
            <p:ph idx="1"/>
          </p:nvPr>
        </p:nvSpPr>
        <p:spPr>
          <a:xfrm>
            <a:off x="526098" y="1752600"/>
            <a:ext cx="5181600" cy="4114800"/>
          </a:xfrm>
        </p:spPr>
        <p:txBody>
          <a:bodyPr vert="horz" wrap="square" lIns="91440" tIns="45720" rIns="91440" bIns="45720" anchor="t"/>
          <a:lstStyle/>
          <a:p>
            <a:pPr eaLnBrk="1" hangingPunct="1"/>
            <a:r>
              <a:rPr lang="zh-CN" altLang="en-US" sz="3200" dirty="0" smtClean="0">
                <a:latin typeface="黑体" panose="02010609060101010101" pitchFamily="2" charset="-122"/>
                <a:ea typeface="黑体" panose="02010609060101010101" pitchFamily="2" charset="-122"/>
              </a:rPr>
              <a:t>20世纪30年代</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Frege、Whitehead、Russell</a:t>
            </a:r>
            <a:r>
              <a:rPr lang="zh-CN" altLang="en-US" sz="3200" dirty="0">
                <a:latin typeface="黑体" panose="02010609060101010101" pitchFamily="2" charset="-122"/>
                <a:ea typeface="黑体" panose="02010609060101010101" pitchFamily="2" charset="-122"/>
              </a:rPr>
              <a:t>和</a:t>
            </a:r>
            <a:r>
              <a:rPr lang="en-US" altLang="zh-CN" sz="3200" dirty="0">
                <a:latin typeface="黑体" panose="02010609060101010101" pitchFamily="2" charset="-122"/>
                <a:ea typeface="黑体" panose="02010609060101010101" pitchFamily="2" charset="-122"/>
              </a:rPr>
              <a:t>Tarski</a:t>
            </a:r>
            <a:r>
              <a:rPr lang="zh-CN" altLang="en-US" sz="3200" dirty="0">
                <a:latin typeface="黑体" panose="02010609060101010101" pitchFamily="2" charset="-122"/>
                <a:ea typeface="黑体" panose="02010609060101010101" pitchFamily="2" charset="-122"/>
              </a:rPr>
              <a:t>等人研究表明，</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推理的某些方面</a:t>
            </a:r>
            <a:r>
              <a:rPr lang="zh-CN" altLang="en-US" sz="3200" dirty="0">
                <a:latin typeface="黑体" panose="02010609060101010101" pitchFamily="2" charset="-122"/>
                <a:ea typeface="黑体" panose="02010609060101010101" pitchFamily="2" charset="-122"/>
              </a:rPr>
              <a:t>可以用比较简单的</a:t>
            </a:r>
            <a:r>
              <a:rPr lang="zh-CN" altLang="en-US" sz="3200" dirty="0">
                <a:solidFill>
                  <a:srgbClr val="FF0000"/>
                </a:solidFill>
                <a:latin typeface="黑体" panose="02010609060101010101" pitchFamily="2" charset="-122"/>
                <a:ea typeface="黑体" panose="02010609060101010101" pitchFamily="2" charset="-122"/>
              </a:rPr>
              <a:t>结构</a:t>
            </a:r>
            <a:r>
              <a:rPr lang="zh-CN" altLang="en-US" sz="3200" dirty="0">
                <a:latin typeface="黑体" panose="02010609060101010101" pitchFamily="2" charset="-122"/>
                <a:ea typeface="黑体" panose="02010609060101010101" pitchFamily="2" charset="-122"/>
              </a:rPr>
              <a:t>加以</a:t>
            </a:r>
            <a:r>
              <a:rPr lang="zh-CN" altLang="en-US" sz="3200" dirty="0">
                <a:solidFill>
                  <a:srgbClr val="FF0000"/>
                </a:solidFill>
                <a:latin typeface="黑体" panose="02010609060101010101" pitchFamily="2" charset="-122"/>
                <a:ea typeface="黑体" panose="02010609060101010101" pitchFamily="2" charset="-122"/>
              </a:rPr>
              <a:t>形式化</a:t>
            </a:r>
            <a:r>
              <a:rPr lang="zh-CN" altLang="en-US" sz="3200" dirty="0">
                <a:latin typeface="黑体" panose="02010609060101010101" pitchFamily="2" charset="-122"/>
                <a:ea typeface="黑体" panose="02010609060101010101" pitchFamily="2" charset="-122"/>
              </a:rPr>
              <a:t>。</a:t>
            </a:r>
          </a:p>
          <a:p>
            <a:pPr eaLnBrk="1" hangingPunct="1"/>
            <a:r>
              <a:rPr lang="en-US" altLang="zh-CN" sz="3200" dirty="0" smtClean="0">
                <a:latin typeface="黑体" panose="02010609060101010101" pitchFamily="2" charset="-122"/>
                <a:ea typeface="黑体" panose="02010609060101010101" pitchFamily="2" charset="-122"/>
              </a:rPr>
              <a:t>Turing</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Church</a:t>
            </a:r>
            <a:r>
              <a:rPr lang="zh-CN" altLang="en-US" sz="3200" dirty="0">
                <a:latin typeface="黑体" panose="02010609060101010101" pitchFamily="2" charset="-122"/>
                <a:ea typeface="黑体" panose="02010609060101010101" pitchFamily="2" charset="-122"/>
              </a:rPr>
              <a:t>等人给出了</a:t>
            </a:r>
            <a:r>
              <a:rPr lang="zh-CN" altLang="en-US" sz="3200" dirty="0">
                <a:solidFill>
                  <a:srgbClr val="FF0000"/>
                </a:solidFill>
                <a:latin typeface="黑体" panose="02010609060101010101" pitchFamily="2" charset="-122"/>
                <a:ea typeface="黑体" panose="02010609060101010101" pitchFamily="2" charset="-122"/>
              </a:rPr>
              <a:t>计算</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本质刻画</a:t>
            </a:r>
            <a:r>
              <a:rPr lang="zh-CN" altLang="en-US" sz="3200" dirty="0">
                <a:latin typeface="黑体" panose="02010609060101010101" pitchFamily="2" charset="-122"/>
                <a:ea typeface="黑体" panose="02010609060101010101" pitchFamily="2" charset="-122"/>
              </a:rPr>
              <a:t>。</a:t>
            </a:r>
          </a:p>
          <a:p>
            <a:pPr eaLnBrk="1" hangingPunct="1"/>
            <a:endParaRPr lang="zh-CN" altLang="en-US" sz="3200" dirty="0">
              <a:latin typeface="黑体" panose="02010609060101010101" pitchFamily="2" charset="-122"/>
              <a:ea typeface="黑体" panose="02010609060101010101" pitchFamily="2" charset="-122"/>
            </a:endParaRPr>
          </a:p>
        </p:txBody>
      </p:sp>
      <p:pic>
        <p:nvPicPr>
          <p:cNvPr id="13317" name="Picture 4" descr="TURING"/>
          <p:cNvPicPr>
            <a:picLocks noChangeAspect="1"/>
          </p:cNvPicPr>
          <p:nvPr/>
        </p:nvPicPr>
        <p:blipFill>
          <a:blip r:embed="rId2"/>
          <a:stretch>
            <a:fillRect/>
          </a:stretch>
        </p:blipFill>
        <p:spPr>
          <a:xfrm>
            <a:off x="5940152" y="1162592"/>
            <a:ext cx="2947988" cy="4468813"/>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13</a:t>
            </a:fld>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p:cNvSpPr>
          <p:nvPr>
            <p:ph idx="1"/>
          </p:nvPr>
        </p:nvSpPr>
        <p:spPr>
          <a:xfrm>
            <a:off x="304800" y="457200"/>
            <a:ext cx="8153400" cy="4627563"/>
          </a:xfrm>
        </p:spPr>
        <p:txBody>
          <a:bodyPr vert="horz" wrap="square" lIns="91440" tIns="45720" rIns="91440" bIns="45720" anchor="t"/>
          <a:lstStyle/>
          <a:p>
            <a:pPr eaLnBrk="1" hangingPunct="1">
              <a:lnSpc>
                <a:spcPct val="90000"/>
              </a:lnSpc>
            </a:pPr>
            <a:r>
              <a:rPr lang="zh-CN" altLang="en-US" sz="3200" dirty="0">
                <a:latin typeface="黑体" panose="02010609060101010101" pitchFamily="2" charset="-122"/>
                <a:ea typeface="黑体" panose="02010609060101010101" pitchFamily="2" charset="-122"/>
              </a:rPr>
              <a:t>1956年 </a:t>
            </a:r>
            <a:r>
              <a:rPr lang="en-US" altLang="zh-CN" sz="3200" dirty="0">
                <a:solidFill>
                  <a:srgbClr val="FF0000"/>
                </a:solidFill>
                <a:latin typeface="黑体" panose="02010609060101010101" pitchFamily="2" charset="-122"/>
                <a:ea typeface="黑体" panose="02010609060101010101" pitchFamily="2" charset="-122"/>
              </a:rPr>
              <a:t>Dartmouth</a:t>
            </a:r>
            <a:r>
              <a:rPr lang="zh-CN" altLang="en-US" sz="3200" dirty="0">
                <a:solidFill>
                  <a:srgbClr val="FF0000"/>
                </a:solidFill>
                <a:latin typeface="黑体" panose="02010609060101010101" pitchFamily="2" charset="-122"/>
                <a:ea typeface="黑体" panose="02010609060101010101" pitchFamily="2" charset="-122"/>
              </a:rPr>
              <a:t>会议</a:t>
            </a:r>
            <a:r>
              <a:rPr lang="zh-CN" altLang="en-US" sz="3200" dirty="0">
                <a:latin typeface="黑体" panose="02010609060101010101" pitchFamily="2" charset="-122"/>
                <a:ea typeface="黑体" panose="02010609060101010101" pitchFamily="2" charset="-122"/>
              </a:rPr>
              <a:t>标志</a:t>
            </a:r>
            <a:r>
              <a:rPr lang="zh-CN" altLang="en-US" sz="3200" dirty="0">
                <a:solidFill>
                  <a:srgbClr val="FF0000"/>
                </a:solidFill>
                <a:latin typeface="黑体" panose="02010609060101010101" pitchFamily="2" charset="-122"/>
                <a:ea typeface="黑体" panose="02010609060101010101" pitchFamily="2" charset="-122"/>
              </a:rPr>
              <a:t>人工智能</a:t>
            </a:r>
            <a:r>
              <a:rPr lang="zh-CN" altLang="en-US" sz="3200" dirty="0">
                <a:latin typeface="黑体" panose="02010609060101010101" pitchFamily="2" charset="-122"/>
                <a:ea typeface="黑体" panose="02010609060101010101" pitchFamily="2" charset="-122"/>
              </a:rPr>
              <a:t>学科的诞生。</a:t>
            </a:r>
          </a:p>
          <a:p>
            <a:pPr eaLnBrk="1" hangingPunct="1">
              <a:lnSpc>
                <a:spcPct val="90000"/>
              </a:lnSpc>
            </a:pPr>
            <a:r>
              <a:rPr lang="zh-CN" altLang="en-US" sz="3200" dirty="0">
                <a:latin typeface="黑体" panose="02010609060101010101" pitchFamily="2" charset="-122"/>
                <a:ea typeface="黑体" panose="02010609060101010101" pitchFamily="2" charset="-122"/>
              </a:rPr>
              <a:t>与会者有</a:t>
            </a:r>
            <a:r>
              <a:rPr lang="zh-CN" altLang="en-US" sz="3200" dirty="0">
                <a:solidFill>
                  <a:srgbClr val="FF0000"/>
                </a:solidFill>
                <a:latin typeface="黑体" panose="02010609060101010101" pitchFamily="2" charset="-122"/>
                <a:ea typeface="黑体" panose="02010609060101010101" pitchFamily="2" charset="-122"/>
              </a:rPr>
              <a:t>数学家</a:t>
            </a:r>
            <a:r>
              <a:rPr lang="zh-CN" altLang="en-US"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逻辑学家</a:t>
            </a:r>
            <a:r>
              <a:rPr lang="zh-CN" altLang="en-US"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认知学家</a:t>
            </a:r>
            <a:r>
              <a:rPr lang="zh-CN" altLang="en-US"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心理学家</a:t>
            </a:r>
            <a:r>
              <a:rPr lang="zh-CN" altLang="en-US"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神经生理学家</a:t>
            </a:r>
            <a:r>
              <a:rPr lang="zh-CN" altLang="en-US" sz="3200" dirty="0">
                <a:latin typeface="黑体" panose="02010609060101010101" pitchFamily="2" charset="-122"/>
                <a:ea typeface="黑体" panose="02010609060101010101" pitchFamily="2" charset="-122"/>
              </a:rPr>
              <a:t>和</a:t>
            </a:r>
            <a:r>
              <a:rPr lang="zh-CN" altLang="en-US" sz="3200" dirty="0">
                <a:solidFill>
                  <a:srgbClr val="FF0000"/>
                </a:solidFill>
                <a:latin typeface="黑体" panose="02010609060101010101" pitchFamily="2" charset="-122"/>
                <a:ea typeface="黑体" panose="02010609060101010101" pitchFamily="2" charset="-122"/>
              </a:rPr>
              <a:t>计算机科学家</a:t>
            </a:r>
            <a:r>
              <a:rPr lang="zh-CN" altLang="en-US" sz="3200" dirty="0">
                <a:latin typeface="黑体" panose="02010609060101010101" pitchFamily="2" charset="-122"/>
                <a:ea typeface="黑体" panose="02010609060101010101" pitchFamily="2" charset="-122"/>
              </a:rPr>
              <a:t>。</a:t>
            </a:r>
          </a:p>
          <a:p>
            <a:pPr eaLnBrk="1" hangingPunct="1">
              <a:lnSpc>
                <a:spcPct val="90000"/>
              </a:lnSpc>
            </a:pPr>
            <a:endParaRPr lang="zh-CN" altLang="en-US" sz="3200" dirty="0">
              <a:solidFill>
                <a:srgbClr val="FF0000"/>
              </a:solidFill>
              <a:latin typeface="黑体" panose="02010609060101010101" pitchFamily="2" charset="-122"/>
              <a:ea typeface="黑体" panose="02010609060101010101" pitchFamily="2" charset="-122"/>
            </a:endParaRPr>
          </a:p>
          <a:p>
            <a:pPr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3个亮点</a:t>
            </a:r>
          </a:p>
          <a:p>
            <a:pPr lvl="1" eaLnBrk="1" hangingPunct="1">
              <a:lnSpc>
                <a:spcPct val="90000"/>
              </a:lnSpc>
            </a:pPr>
            <a:r>
              <a:rPr lang="zh-CN" altLang="en-US" sz="2800" dirty="0">
                <a:latin typeface="黑体" panose="02010609060101010101" pitchFamily="2" charset="-122"/>
                <a:ea typeface="黑体" panose="02010609060101010101" pitchFamily="2" charset="-122"/>
              </a:rPr>
              <a:t>神经网络模拟器</a:t>
            </a:r>
          </a:p>
          <a:p>
            <a:pPr lvl="1" eaLnBrk="1" hangingPunct="1">
              <a:lnSpc>
                <a:spcPct val="90000"/>
              </a:lnSpc>
            </a:pPr>
            <a:r>
              <a:rPr lang="zh-CN" altLang="en-US" sz="2800" dirty="0">
                <a:latin typeface="黑体" panose="02010609060101010101" pitchFamily="2" charset="-122"/>
                <a:ea typeface="黑体" panose="02010609060101010101" pitchFamily="2" charset="-122"/>
              </a:rPr>
              <a:t>搜索法</a:t>
            </a:r>
          </a:p>
          <a:p>
            <a:pPr lvl="1" eaLnBrk="1" hangingPunct="1">
              <a:lnSpc>
                <a:spcPct val="90000"/>
              </a:lnSpc>
            </a:pPr>
            <a:r>
              <a:rPr lang="zh-CN" altLang="en-US" sz="2800" dirty="0">
                <a:latin typeface="黑体" panose="02010609060101010101" pitchFamily="2" charset="-122"/>
                <a:ea typeface="黑体" panose="02010609060101010101" pitchFamily="2" charset="-122"/>
              </a:rPr>
              <a:t>定理证明器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14</a:t>
            </a:fld>
            <a:endParaRPr lang="zh-CN" altLang="en-US" dirty="0"/>
          </a:p>
        </p:txBody>
      </p:sp>
      <p:sp>
        <p:nvSpPr>
          <p:cNvPr id="5" name="Rectangle 4"/>
          <p:cNvSpPr/>
          <p:nvPr/>
        </p:nvSpPr>
        <p:spPr>
          <a:xfrm>
            <a:off x="539552" y="4941168"/>
            <a:ext cx="8208912" cy="1614159"/>
          </a:xfrm>
          <a:prstGeom prst="rect">
            <a:avLst/>
          </a:prstGeom>
          <a:noFill/>
          <a:ln w="9525">
            <a:noFill/>
          </a:ln>
        </p:spPr>
        <p:txBody>
          <a:bodyPr/>
          <a:lstStyle/>
          <a:p>
            <a:pPr marL="457200" indent="-457200" algn="just">
              <a:spcBef>
                <a:spcPct val="20000"/>
              </a:spcBef>
              <a:buClr>
                <a:schemeClr val="accent6"/>
              </a:buClr>
              <a:buFont typeface="Wingdings" panose="05000000000000000000" pitchFamily="2" charset="2"/>
              <a:buChar char="Ø"/>
            </a:pPr>
            <a:r>
              <a:rPr kumimoji="1" lang="zh-CN" altLang="en-US" sz="3200" b="1" dirty="0">
                <a:solidFill>
                  <a:schemeClr val="accent2">
                    <a:lumMod val="90000"/>
                    <a:lumOff val="10000"/>
                  </a:schemeClr>
                </a:solidFill>
                <a:latin typeface="黑体" panose="02010609060101010101" pitchFamily="2" charset="-122"/>
                <a:ea typeface="黑体" panose="02010609060101010101" pitchFamily="2" charset="-122"/>
              </a:rPr>
              <a:t>1969年召开</a:t>
            </a:r>
            <a:r>
              <a:rPr kumimoji="1" lang="en-US" altLang="zh-CN" sz="3200" b="1" dirty="0" smtClean="0">
                <a:solidFill>
                  <a:schemeClr val="accent2">
                    <a:lumMod val="90000"/>
                    <a:lumOff val="10000"/>
                  </a:schemeClr>
                </a:solidFill>
                <a:latin typeface="黑体" panose="02010609060101010101" pitchFamily="2" charset="-122"/>
                <a:ea typeface="黑体" panose="02010609060101010101" pitchFamily="2" charset="-122"/>
              </a:rPr>
              <a:t>IJCAI(</a:t>
            </a:r>
            <a:r>
              <a:rPr kumimoji="1" lang="zh-CN" altLang="en-US" sz="3200" b="1" dirty="0" smtClean="0">
                <a:solidFill>
                  <a:schemeClr val="accent2">
                    <a:lumMod val="90000"/>
                    <a:lumOff val="10000"/>
                  </a:schemeClr>
                </a:solidFill>
                <a:latin typeface="黑体" panose="02010609060101010101" pitchFamily="2" charset="-122"/>
                <a:ea typeface="黑体" panose="02010609060101010101" pitchFamily="2" charset="-122"/>
              </a:rPr>
              <a:t>国际</a:t>
            </a:r>
            <a:r>
              <a:rPr kumimoji="1" lang="zh-CN" altLang="en-US" sz="3200" b="1" dirty="0">
                <a:solidFill>
                  <a:schemeClr val="accent2">
                    <a:lumMod val="90000"/>
                    <a:lumOff val="10000"/>
                  </a:schemeClr>
                </a:solidFill>
                <a:latin typeface="黑体" panose="02010609060101010101" pitchFamily="2" charset="-122"/>
                <a:ea typeface="黑体" panose="02010609060101010101" pitchFamily="2" charset="-122"/>
              </a:rPr>
              <a:t>人工智能联合</a:t>
            </a:r>
            <a:r>
              <a:rPr kumimoji="1" lang="zh-CN" altLang="en-US" sz="3200" b="1" dirty="0" smtClean="0">
                <a:solidFill>
                  <a:schemeClr val="accent2">
                    <a:lumMod val="90000"/>
                    <a:lumOff val="10000"/>
                  </a:schemeClr>
                </a:solidFill>
                <a:latin typeface="黑体" panose="02010609060101010101" pitchFamily="2" charset="-122"/>
                <a:ea typeface="黑体" panose="02010609060101010101" pitchFamily="2" charset="-122"/>
              </a:rPr>
              <a:t>会议</a:t>
            </a:r>
            <a:r>
              <a:rPr kumimoji="1" lang="en-US" altLang="zh-CN" sz="3200" b="1" dirty="0" smtClean="0">
                <a:solidFill>
                  <a:schemeClr val="accent2">
                    <a:lumMod val="90000"/>
                    <a:lumOff val="10000"/>
                  </a:schemeClr>
                </a:solidFill>
                <a:latin typeface="黑体" panose="02010609060101010101" pitchFamily="2" charset="-122"/>
                <a:ea typeface="黑体" panose="02010609060101010101" pitchFamily="2" charset="-122"/>
              </a:rPr>
              <a:t>)</a:t>
            </a:r>
          </a:p>
          <a:p>
            <a:pPr marL="457200" indent="-457200" algn="just">
              <a:spcBef>
                <a:spcPct val="20000"/>
              </a:spcBef>
              <a:buClr>
                <a:schemeClr val="accent6"/>
              </a:buClr>
              <a:buFont typeface="Wingdings" panose="05000000000000000000" pitchFamily="2" charset="2"/>
              <a:buChar char="Ø"/>
            </a:pPr>
            <a:r>
              <a:rPr kumimoji="1" lang="zh-CN" altLang="en-US" sz="3200" b="1" dirty="0" smtClean="0">
                <a:solidFill>
                  <a:schemeClr val="accent2">
                    <a:lumMod val="90000"/>
                    <a:lumOff val="10000"/>
                  </a:schemeClr>
                </a:solidFill>
                <a:latin typeface="黑体" panose="02010609060101010101" pitchFamily="2" charset="-122"/>
                <a:ea typeface="黑体" panose="02010609060101010101" pitchFamily="2" charset="-122"/>
              </a:rPr>
              <a:t>1970年</a:t>
            </a:r>
            <a:r>
              <a:rPr kumimoji="1" lang="zh-CN" altLang="en-US" sz="3200" b="1" dirty="0">
                <a:solidFill>
                  <a:schemeClr val="accent2">
                    <a:lumMod val="90000"/>
                    <a:lumOff val="10000"/>
                  </a:schemeClr>
                </a:solidFill>
                <a:latin typeface="黑体" panose="02010609060101010101" pitchFamily="2" charset="-122"/>
                <a:ea typeface="黑体" panose="02010609060101010101" pitchFamily="2" charset="-122"/>
              </a:rPr>
              <a:t>《</a:t>
            </a:r>
            <a:r>
              <a:rPr kumimoji="1" lang="en-US" altLang="zh-CN" sz="3200" b="1" dirty="0">
                <a:solidFill>
                  <a:schemeClr val="accent2">
                    <a:lumMod val="90000"/>
                    <a:lumOff val="10000"/>
                  </a:schemeClr>
                </a:solidFill>
                <a:latin typeface="黑体" panose="02010609060101010101" pitchFamily="2" charset="-122"/>
                <a:ea typeface="黑体" panose="02010609060101010101" pitchFamily="2" charset="-122"/>
              </a:rPr>
              <a:t>International Journal of AI》</a:t>
            </a:r>
            <a:r>
              <a:rPr kumimoji="1" lang="zh-CN" altLang="en-US" sz="3200" b="1" dirty="0">
                <a:solidFill>
                  <a:schemeClr val="accent2">
                    <a:lumMod val="90000"/>
                    <a:lumOff val="10000"/>
                  </a:schemeClr>
                </a:solidFill>
                <a:latin typeface="黑体" panose="02010609060101010101" pitchFamily="2" charset="-122"/>
                <a:ea typeface="黑体" panose="02010609060101010101" pitchFamily="2" charset="-122"/>
              </a:rPr>
              <a:t>创刊</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9A0DB2DC-4C9A-4742-B13C-FB6460FD3503}" type="slidenum">
              <a:rPr lang="zh-CN" altLang="en-US" smtClean="0">
                <a:solidFill>
                  <a:srgbClr val="002060"/>
                </a:solidFill>
                <a:latin typeface="+mn-lt"/>
                <a:ea typeface="黑体" panose="02010609060101010101" pitchFamily="49" charset="-122"/>
              </a:rPr>
              <a:pPr/>
              <a:t>15</a:t>
            </a:fld>
            <a:endParaRPr lang="zh-CN" altLang="en-US" dirty="0">
              <a:solidFill>
                <a:srgbClr val="002060"/>
              </a:solidFill>
              <a:latin typeface="+mn-lt"/>
              <a:ea typeface="黑体" panose="02010609060101010101" pitchFamily="49" charset="-122"/>
            </a:endParaRPr>
          </a:p>
        </p:txBody>
      </p:sp>
      <p:sp>
        <p:nvSpPr>
          <p:cNvPr id="7" name="Rectangle 3"/>
          <p:cNvSpPr txBox="1">
            <a:spLocks noChangeArrowheads="1"/>
          </p:cNvSpPr>
          <p:nvPr/>
        </p:nvSpPr>
        <p:spPr>
          <a:xfrm>
            <a:off x="683419" y="692696"/>
            <a:ext cx="7777162" cy="1367879"/>
          </a:xfrm>
          <a:prstGeom prst="rect">
            <a:avLst/>
          </a:prstGeom>
        </p:spPr>
        <p:txBody>
          <a:bodyPr/>
          <a:lstStyle>
            <a:lvl1pPr marL="342900" indent="-342900" algn="l" rtl="0" eaLnBrk="0" fontAlgn="base" hangingPunct="0">
              <a:spcBef>
                <a:spcPct val="20000"/>
              </a:spcBef>
              <a:spcAft>
                <a:spcPct val="0"/>
              </a:spcAft>
              <a:buClr>
                <a:srgbClr val="66FFFF"/>
              </a:buClr>
              <a:buFont typeface="Wingdings" panose="05000000000000000000" pitchFamily="2" charset="2"/>
              <a:buChar char="Ø"/>
              <a:defRPr kumimoji="1" sz="3600">
                <a:solidFill>
                  <a:schemeClr val="accent2">
                    <a:lumMod val="90000"/>
                    <a:lumOff val="10000"/>
                  </a:schemeClr>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Clr>
                <a:srgbClr val="66FFFF"/>
              </a:buClr>
              <a:buFont typeface="Wingdings" panose="05000000000000000000" pitchFamily="2" charset="2"/>
              <a:buChar char="v"/>
              <a:defRPr kumimoji="1" sz="3200">
                <a:solidFill>
                  <a:schemeClr val="accent2">
                    <a:lumMod val="75000"/>
                    <a:lumOff val="25000"/>
                  </a:schemeClr>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rgbClr val="CCECFF"/>
              </a:buClr>
              <a:buFont typeface="Wingdings" panose="05000000000000000000" pitchFamily="2" charset="2"/>
              <a:buChar char="ü"/>
              <a:defRPr kumimoji="1" sz="2800">
                <a:solidFill>
                  <a:schemeClr val="accent2">
                    <a:lumMod val="50000"/>
                    <a:lumOff val="50000"/>
                  </a:schemeClr>
                </a:solidFill>
                <a:latin typeface="华文新魏" panose="02010800040101010101" pitchFamily="2" charset="-122"/>
                <a:ea typeface="华文新魏" panose="02010800040101010101" pitchFamily="2" charset="-122"/>
              </a:defRPr>
            </a:lvl3pPr>
            <a:lvl4pPr marL="1600200" indent="-228600" algn="l" rtl="0" eaLnBrk="0" fontAlgn="base" hangingPunct="0">
              <a:spcBef>
                <a:spcPct val="20000"/>
              </a:spcBef>
              <a:spcAft>
                <a:spcPct val="0"/>
              </a:spcAft>
              <a:buClr>
                <a:srgbClr val="CCECFF"/>
              </a:buClr>
              <a:buChar char="•"/>
              <a:defRPr kumimoji="1" sz="2400">
                <a:solidFill>
                  <a:schemeClr val="accent2">
                    <a:lumMod val="50000"/>
                    <a:lumOff val="50000"/>
                  </a:schemeClr>
                </a:solidFill>
                <a:latin typeface="华文新魏" panose="02010800040101010101" pitchFamily="2" charset="-122"/>
                <a:ea typeface="华文新魏" panose="02010800040101010101" pitchFamily="2" charset="-122"/>
              </a:defRPr>
            </a:lvl4pPr>
            <a:lvl5pPr marL="2057400" indent="-228600" algn="l" rtl="0" eaLnBrk="0" fontAlgn="base" hangingPunct="0">
              <a:spcBef>
                <a:spcPct val="20000"/>
              </a:spcBef>
              <a:spcAft>
                <a:spcPct val="0"/>
              </a:spcAft>
              <a:buClr>
                <a:srgbClr val="CCECFF"/>
              </a:buClr>
              <a:buChar char="»"/>
              <a:defRPr kumimoji="1" sz="2000">
                <a:solidFill>
                  <a:schemeClr val="accent2">
                    <a:lumMod val="50000"/>
                    <a:lumOff val="50000"/>
                  </a:schemeClr>
                </a:solidFill>
                <a:latin typeface="华文新魏" panose="02010800040101010101" pitchFamily="2" charset="-122"/>
                <a:ea typeface="华文新魏" panose="02010800040101010101" pitchFamily="2" charset="-122"/>
              </a:defRPr>
            </a:lvl5pPr>
            <a:lvl6pPr marL="2514600" indent="-228600" algn="l" rtl="0" fontAlgn="base">
              <a:spcBef>
                <a:spcPct val="20000"/>
              </a:spcBef>
              <a:spcAft>
                <a:spcPct val="0"/>
              </a:spcAft>
              <a:buClr>
                <a:srgbClr val="CCECFF"/>
              </a:buClr>
              <a:buChar char="»"/>
              <a:defRPr kumimoji="1" sz="2000">
                <a:solidFill>
                  <a:schemeClr val="tx1"/>
                </a:solidFill>
                <a:latin typeface="+mn-lt"/>
                <a:ea typeface="+mn-ea"/>
              </a:defRPr>
            </a:lvl6pPr>
            <a:lvl7pPr marL="2971800" indent="-228600" algn="l" rtl="0" fontAlgn="base">
              <a:spcBef>
                <a:spcPct val="20000"/>
              </a:spcBef>
              <a:spcAft>
                <a:spcPct val="0"/>
              </a:spcAft>
              <a:buClr>
                <a:srgbClr val="CCECFF"/>
              </a:buClr>
              <a:buChar char="»"/>
              <a:defRPr kumimoji="1" sz="2000">
                <a:solidFill>
                  <a:schemeClr val="tx1"/>
                </a:solidFill>
                <a:latin typeface="+mn-lt"/>
                <a:ea typeface="+mn-ea"/>
              </a:defRPr>
            </a:lvl7pPr>
            <a:lvl8pPr marL="3429000" indent="-228600" algn="l" rtl="0" fontAlgn="base">
              <a:spcBef>
                <a:spcPct val="20000"/>
              </a:spcBef>
              <a:spcAft>
                <a:spcPct val="0"/>
              </a:spcAft>
              <a:buClr>
                <a:srgbClr val="CCECFF"/>
              </a:buClr>
              <a:buChar char="»"/>
              <a:defRPr kumimoji="1" sz="2000">
                <a:solidFill>
                  <a:schemeClr val="tx1"/>
                </a:solidFill>
                <a:latin typeface="+mn-lt"/>
                <a:ea typeface="+mn-ea"/>
              </a:defRPr>
            </a:lvl8pPr>
            <a:lvl9pPr marL="3886200" indent="-228600" algn="l" rtl="0" fontAlgn="base">
              <a:spcBef>
                <a:spcPct val="20000"/>
              </a:spcBef>
              <a:spcAft>
                <a:spcPct val="0"/>
              </a:spcAft>
              <a:buClr>
                <a:srgbClr val="CCECFF"/>
              </a:buClr>
              <a:buChar char="»"/>
              <a:defRPr kumimoji="1" sz="2000">
                <a:solidFill>
                  <a:schemeClr val="tx1"/>
                </a:solidFill>
                <a:latin typeface="+mn-lt"/>
                <a:ea typeface="+mn-ea"/>
              </a:defRPr>
            </a:lvl9pPr>
          </a:lstStyle>
          <a:p>
            <a:pPr marL="457200" lvl="1" indent="0" algn="ctr" eaLnBrk="1" hangingPunct="1">
              <a:lnSpc>
                <a:spcPct val="90000"/>
              </a:lnSpc>
              <a:buNone/>
            </a:pPr>
            <a:r>
              <a:rPr lang="en-US" altLang="zh-CN" sz="2800" b="1" kern="0" dirty="0" smtClean="0">
                <a:solidFill>
                  <a:srgbClr val="002060"/>
                </a:solidFill>
                <a:latin typeface="+mn-lt"/>
                <a:ea typeface="黑体" panose="02010609060101010101" pitchFamily="49" charset="-122"/>
              </a:rPr>
              <a:t>2006</a:t>
            </a:r>
            <a:r>
              <a:rPr lang="zh-CN" altLang="en-US" sz="2800" b="1" kern="0" dirty="0" smtClean="0">
                <a:solidFill>
                  <a:srgbClr val="002060"/>
                </a:solidFill>
                <a:latin typeface="+mn-lt"/>
                <a:ea typeface="黑体" panose="02010609060101010101" pitchFamily="49" charset="-122"/>
              </a:rPr>
              <a:t>年，部分出席</a:t>
            </a:r>
            <a:r>
              <a:rPr lang="en-US" altLang="zh-CN" sz="2800" b="1" kern="0" dirty="0" smtClean="0">
                <a:solidFill>
                  <a:srgbClr val="002060"/>
                </a:solidFill>
                <a:latin typeface="+mn-lt"/>
                <a:ea typeface="黑体" panose="02010609060101010101" pitchFamily="49" charset="-122"/>
              </a:rPr>
              <a:t>1956</a:t>
            </a:r>
            <a:r>
              <a:rPr lang="zh-CN" altLang="en-US" sz="2800" b="1" kern="0" dirty="0" smtClean="0">
                <a:solidFill>
                  <a:srgbClr val="002060"/>
                </a:solidFill>
                <a:latin typeface="+mn-lt"/>
                <a:ea typeface="黑体" panose="02010609060101010101" pitchFamily="49" charset="-122"/>
              </a:rPr>
              <a:t>年夏季达特茅斯会议的代表于</a:t>
            </a:r>
            <a:r>
              <a:rPr lang="en-US" altLang="zh-CN" sz="2800" b="1" kern="0" dirty="0" smtClean="0">
                <a:solidFill>
                  <a:srgbClr val="002060"/>
                </a:solidFill>
                <a:latin typeface="+mn-lt"/>
                <a:ea typeface="黑体" panose="02010609060101010101" pitchFamily="49" charset="-122"/>
              </a:rPr>
              <a:t>2006</a:t>
            </a:r>
            <a:r>
              <a:rPr lang="zh-CN" altLang="en-US" sz="2800" b="1" kern="0" dirty="0" smtClean="0">
                <a:solidFill>
                  <a:srgbClr val="002060"/>
                </a:solidFill>
                <a:latin typeface="+mn-lt"/>
                <a:ea typeface="黑体" panose="02010609060101010101" pitchFamily="49" charset="-122"/>
              </a:rPr>
              <a:t>年（</a:t>
            </a:r>
            <a:r>
              <a:rPr lang="en-US" altLang="zh-CN" sz="2800" b="1" kern="0" dirty="0" smtClean="0">
                <a:solidFill>
                  <a:srgbClr val="002060"/>
                </a:solidFill>
                <a:latin typeface="+mn-lt"/>
                <a:ea typeface="黑体" panose="02010609060101010101" pitchFamily="49" charset="-122"/>
              </a:rPr>
              <a:t>50</a:t>
            </a:r>
            <a:r>
              <a:rPr lang="zh-CN" altLang="en-US" sz="2800" b="1" kern="0" dirty="0" smtClean="0">
                <a:solidFill>
                  <a:srgbClr val="002060"/>
                </a:solidFill>
                <a:latin typeface="+mn-lt"/>
                <a:ea typeface="黑体" panose="02010609060101010101" pitchFamily="49" charset="-122"/>
              </a:rPr>
              <a:t>年后）重逢。</a:t>
            </a:r>
          </a:p>
          <a:p>
            <a:pPr lvl="1" algn="ctr" eaLnBrk="1" hangingPunct="1">
              <a:lnSpc>
                <a:spcPct val="90000"/>
              </a:lnSpc>
              <a:buFontTx/>
              <a:buNone/>
            </a:pPr>
            <a:endParaRPr lang="en-US" altLang="zh-CN" b="1" kern="0" dirty="0" smtClean="0">
              <a:solidFill>
                <a:srgbClr val="002060"/>
              </a:solidFill>
              <a:latin typeface="+mn-lt"/>
              <a:ea typeface="黑体" panose="02010609060101010101" pitchFamily="49" charset="-122"/>
            </a:endParaRPr>
          </a:p>
        </p:txBody>
      </p:sp>
      <p:pic>
        <p:nvPicPr>
          <p:cNvPr id="8" name="Picture 4" descr="AI50周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2223" y="1739781"/>
            <a:ext cx="6479555" cy="3483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5"/>
          <p:cNvSpPr>
            <a:spLocks noChangeArrowheads="1"/>
          </p:cNvSpPr>
          <p:nvPr/>
        </p:nvSpPr>
        <p:spPr bwMode="auto">
          <a:xfrm>
            <a:off x="1259681" y="5369352"/>
            <a:ext cx="662463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2800" b="1">
                <a:solidFill>
                  <a:srgbClr val="990099"/>
                </a:solidFill>
                <a:latin typeface="Arial" panose="020B0604020202020204" pitchFamily="34" charset="0"/>
                <a:ea typeface="楷体_GB2312" pitchFamily="49" charset="-122"/>
              </a:defRPr>
            </a:lvl1pPr>
            <a:lvl2pPr marL="742950" indent="-285750">
              <a:defRPr sz="2800" b="1">
                <a:solidFill>
                  <a:srgbClr val="990099"/>
                </a:solidFill>
                <a:latin typeface="Arial" panose="020B0604020202020204" pitchFamily="34" charset="0"/>
                <a:ea typeface="楷体_GB2312" pitchFamily="49" charset="-122"/>
              </a:defRPr>
            </a:lvl2pPr>
            <a:lvl3pPr marL="1143000" indent="-228600">
              <a:defRPr sz="2800" b="1">
                <a:solidFill>
                  <a:srgbClr val="990099"/>
                </a:solidFill>
                <a:latin typeface="Arial" panose="020B0604020202020204" pitchFamily="34" charset="0"/>
                <a:ea typeface="楷体_GB2312" pitchFamily="49" charset="-122"/>
              </a:defRPr>
            </a:lvl3pPr>
            <a:lvl4pPr marL="1600200" indent="-228600">
              <a:defRPr sz="2800" b="1">
                <a:solidFill>
                  <a:srgbClr val="990099"/>
                </a:solidFill>
                <a:latin typeface="Arial" panose="020B0604020202020204" pitchFamily="34" charset="0"/>
                <a:ea typeface="楷体_GB2312" pitchFamily="49" charset="-122"/>
              </a:defRPr>
            </a:lvl4pPr>
            <a:lvl5pPr marL="2057400" indent="-228600">
              <a:defRPr sz="2800" b="1">
                <a:solidFill>
                  <a:srgbClr val="990099"/>
                </a:solidFill>
                <a:latin typeface="Arial" panose="020B0604020202020204" pitchFamily="34" charset="0"/>
                <a:ea typeface="楷体_GB2312" pitchFamily="49" charset="-122"/>
              </a:defRPr>
            </a:lvl5pPr>
            <a:lvl6pPr marL="25146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6pPr>
            <a:lvl7pPr marL="29718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7pPr>
            <a:lvl8pPr marL="34290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8pPr>
            <a:lvl9pPr marL="3886200" indent="-228600" eaLnBrk="0" fontAlgn="base" hangingPunct="0">
              <a:spcBef>
                <a:spcPct val="0"/>
              </a:spcBef>
              <a:spcAft>
                <a:spcPct val="0"/>
              </a:spcAft>
              <a:defRPr sz="2800" b="1">
                <a:solidFill>
                  <a:srgbClr val="990099"/>
                </a:solidFill>
                <a:latin typeface="Arial" panose="020B0604020202020204" pitchFamily="34" charset="0"/>
                <a:ea typeface="楷体_GB2312" pitchFamily="49" charset="-122"/>
              </a:defRPr>
            </a:lvl9pPr>
          </a:lstStyle>
          <a:p>
            <a:pPr algn="ctr" eaLnBrk="1" hangingPunct="1"/>
            <a:r>
              <a:rPr lang="en-US" altLang="zh-CN" sz="2400" dirty="0">
                <a:solidFill>
                  <a:srgbClr val="002060"/>
                </a:solidFill>
                <a:latin typeface="+mn-lt"/>
                <a:ea typeface="黑体" panose="02010609060101010101" pitchFamily="49" charset="-122"/>
              </a:rPr>
              <a:t>2006</a:t>
            </a:r>
            <a:r>
              <a:rPr lang="zh-CN" altLang="en-US" sz="2400" dirty="0">
                <a:solidFill>
                  <a:srgbClr val="002060"/>
                </a:solidFill>
                <a:latin typeface="+mn-lt"/>
                <a:ea typeface="黑体" panose="02010609060101010101" pitchFamily="49" charset="-122"/>
              </a:rPr>
              <a:t>，</a:t>
            </a:r>
            <a:r>
              <a:rPr lang="en-US" altLang="zh-CN" sz="2400" dirty="0">
                <a:solidFill>
                  <a:srgbClr val="002060"/>
                </a:solidFill>
                <a:latin typeface="+mn-lt"/>
                <a:ea typeface="黑体" panose="02010609060101010101" pitchFamily="49" charset="-122"/>
              </a:rPr>
              <a:t>AI 50</a:t>
            </a:r>
            <a:r>
              <a:rPr lang="zh-CN" altLang="en-US" sz="2400" dirty="0">
                <a:solidFill>
                  <a:srgbClr val="002060"/>
                </a:solidFill>
                <a:latin typeface="+mn-lt"/>
                <a:ea typeface="黑体" panose="02010609060101010101" pitchFamily="49" charset="-122"/>
              </a:rPr>
              <a:t>周年会议（美国）</a:t>
            </a:r>
          </a:p>
          <a:p>
            <a:pPr algn="ctr" eaLnBrk="1" hangingPunct="1"/>
            <a:r>
              <a:rPr lang="zh-CN" altLang="en-US" sz="2400" dirty="0" smtClean="0">
                <a:solidFill>
                  <a:srgbClr val="002060"/>
                </a:solidFill>
                <a:latin typeface="+mn-lt"/>
                <a:ea typeface="黑体" panose="02010609060101010101" pitchFamily="49" charset="-122"/>
              </a:rPr>
              <a:t>莫尔、麦卡锡、明斯基、塞尔夫里奇、索罗蒙夫</a:t>
            </a:r>
            <a:r>
              <a:rPr lang="zh-CN" altLang="en-US" sz="1800" dirty="0" smtClean="0">
                <a:solidFill>
                  <a:srgbClr val="002060"/>
                </a:solidFill>
                <a:latin typeface="+mn-lt"/>
                <a:ea typeface="黑体" panose="02010609060101010101" pitchFamily="49" charset="-122"/>
              </a:rPr>
              <a:t>  </a:t>
            </a:r>
            <a:endParaRPr lang="zh-CN" altLang="en-US" sz="1800" dirty="0">
              <a:solidFill>
                <a:srgbClr val="002060"/>
              </a:solidFill>
              <a:latin typeface="+mn-lt"/>
              <a:ea typeface="黑体" panose="02010609060101010101" pitchFamily="49" charset="-122"/>
            </a:endParaRPr>
          </a:p>
        </p:txBody>
      </p:sp>
    </p:spTree>
    <p:extLst>
      <p:ext uri="{BB962C8B-B14F-4D97-AF65-F5344CB8AC3E}">
        <p14:creationId xmlns:p14="http://schemas.microsoft.com/office/powerpoint/2010/main" val="236733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p:cNvSpPr>
          <p:nvPr>
            <p:ph idx="1"/>
          </p:nvPr>
        </p:nvSpPr>
        <p:spPr>
          <a:xfrm>
            <a:off x="228600" y="620713"/>
            <a:ext cx="5638800" cy="5856287"/>
          </a:xfrm>
        </p:spPr>
        <p:txBody>
          <a:bodyPr vert="horz" wrap="square" lIns="91440" tIns="45720" rIns="91440" bIns="45720" anchor="t"/>
          <a:lstStyle/>
          <a:p>
            <a:pPr>
              <a:lnSpc>
                <a:spcPct val="90000"/>
              </a:lnSpc>
            </a:pPr>
            <a:r>
              <a:rPr lang="en-US" altLang="zh-CN" dirty="0" err="1" smtClean="0">
                <a:latin typeface="黑体" panose="02010609060101010101" pitchFamily="2" charset="-122"/>
                <a:ea typeface="黑体" panose="02010609060101010101" pitchFamily="2" charset="-122"/>
              </a:rPr>
              <a:t>Wiener、McCulloch</a:t>
            </a:r>
            <a:r>
              <a:rPr lang="zh-CN" altLang="en-US" dirty="0">
                <a:latin typeface="黑体" panose="02010609060101010101" pitchFamily="2" charset="-122"/>
                <a:ea typeface="黑体" panose="02010609060101010101" pitchFamily="2" charset="-122"/>
              </a:rPr>
              <a:t>（麦卡洛克）等人提出的</a:t>
            </a:r>
            <a:r>
              <a:rPr lang="zh-CN" altLang="en-US" dirty="0">
                <a:solidFill>
                  <a:srgbClr val="FF0000"/>
                </a:solidFill>
                <a:latin typeface="黑体" panose="02010609060101010101" pitchFamily="2" charset="-122"/>
                <a:ea typeface="黑体" panose="02010609060101010101" pitchFamily="2" charset="-122"/>
              </a:rPr>
              <a:t>控制论</a:t>
            </a:r>
            <a:r>
              <a:rPr lang="zh-CN" altLang="en-US" dirty="0">
                <a:latin typeface="黑体" panose="02010609060101010101" pitchFamily="2" charset="-122"/>
                <a:ea typeface="黑体" panose="02010609060101010101" pitchFamily="2" charset="-122"/>
              </a:rPr>
              <a:t>和</a:t>
            </a:r>
            <a:r>
              <a:rPr lang="zh-CN" altLang="en-US" dirty="0">
                <a:solidFill>
                  <a:srgbClr val="FF0000"/>
                </a:solidFill>
                <a:latin typeface="黑体" panose="02010609060101010101" pitchFamily="2" charset="-122"/>
                <a:ea typeface="黑体" panose="02010609060101010101" pitchFamily="2" charset="-122"/>
              </a:rPr>
              <a:t>自组织系统</a:t>
            </a:r>
            <a:r>
              <a:rPr lang="zh-CN" altLang="en-US" dirty="0">
                <a:latin typeface="黑体" panose="02010609060101010101" pitchFamily="2" charset="-122"/>
                <a:ea typeface="黑体" panose="02010609060101010101" pitchFamily="2" charset="-122"/>
              </a:rPr>
              <a:t>的概念集中讨论了</a:t>
            </a:r>
            <a:r>
              <a:rPr lang="zh-CN" altLang="en-US" dirty="0">
                <a:latin typeface="Courier New" panose="02070309020205020404" pitchFamily="49" charset="0"/>
                <a:ea typeface="黑体" panose="02010609060101010101" pitchFamily="2" charset="-122"/>
              </a:rPr>
              <a:t>“</a:t>
            </a:r>
            <a:r>
              <a:rPr lang="zh-CN" altLang="en-US" dirty="0">
                <a:latin typeface="黑体" panose="02010609060101010101" pitchFamily="2" charset="-122"/>
                <a:ea typeface="黑体" panose="02010609060101010101" pitchFamily="2" charset="-122"/>
              </a:rPr>
              <a:t>局部简单</a:t>
            </a:r>
            <a:r>
              <a:rPr lang="zh-CN" altLang="en-US" dirty="0">
                <a:latin typeface="Courier New" panose="02070309020205020404" pitchFamily="49" charset="0"/>
                <a:ea typeface="黑体" panose="02010609060101010101" pitchFamily="2" charset="-122"/>
              </a:rPr>
              <a:t>”</a:t>
            </a:r>
            <a:r>
              <a:rPr lang="zh-CN" altLang="en-US" dirty="0">
                <a:latin typeface="黑体" panose="02010609060101010101" pitchFamily="2" charset="-122"/>
                <a:ea typeface="黑体" panose="02010609060101010101" pitchFamily="2" charset="-122"/>
              </a:rPr>
              <a:t>系统的宏观特性。</a:t>
            </a:r>
          </a:p>
          <a:p>
            <a:pPr>
              <a:lnSpc>
                <a:spcPct val="90000"/>
              </a:lnSpc>
            </a:pPr>
            <a:r>
              <a:rPr lang="zh-CN" altLang="en-US" dirty="0">
                <a:latin typeface="黑体" panose="02010609060101010101" pitchFamily="2" charset="-122"/>
                <a:ea typeface="黑体" panose="02010609060101010101" pitchFamily="2" charset="-122"/>
              </a:rPr>
              <a:t>1948年，</a:t>
            </a:r>
            <a:r>
              <a:rPr lang="en-US" altLang="zh-CN" dirty="0" smtClean="0">
                <a:latin typeface="黑体" panose="02010609060101010101" pitchFamily="2" charset="-122"/>
                <a:ea typeface="黑体" panose="02010609060101010101" pitchFamily="2" charset="-122"/>
              </a:rPr>
              <a:t>Wiener</a:t>
            </a:r>
            <a:r>
              <a:rPr lang="zh-CN" altLang="en-US" dirty="0">
                <a:latin typeface="黑体" panose="02010609060101010101" pitchFamily="2" charset="-122"/>
                <a:ea typeface="黑体" panose="02010609060101010101" pitchFamily="2" charset="-122"/>
              </a:rPr>
              <a:t>（诺伯特</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维纳）开创了</a:t>
            </a:r>
            <a:r>
              <a:rPr lang="zh-CN" altLang="en-US" dirty="0">
                <a:solidFill>
                  <a:srgbClr val="FF0000"/>
                </a:solidFill>
                <a:latin typeface="黑体" panose="02010609060101010101" pitchFamily="2" charset="-122"/>
                <a:ea typeface="黑体" panose="02010609060101010101" pitchFamily="2" charset="-122"/>
              </a:rPr>
              <a:t>近代控制论</a:t>
            </a:r>
            <a:r>
              <a:rPr lang="zh-CN" altLang="en-US" dirty="0">
                <a:latin typeface="黑体" panose="02010609060101010101" pitchFamily="2" charset="-122"/>
                <a:ea typeface="黑体" panose="02010609060101010101" pitchFamily="2" charset="-122"/>
              </a:rPr>
              <a:t>，而且为人工智能的控制论学派(</a:t>
            </a:r>
            <a:r>
              <a:rPr lang="zh-CN" altLang="en-US" dirty="0">
                <a:solidFill>
                  <a:schemeClr val="bg1">
                    <a:lumMod val="60000"/>
                    <a:lumOff val="40000"/>
                  </a:schemeClr>
                </a:solidFill>
                <a:latin typeface="黑体" panose="02010609060101010101" pitchFamily="2" charset="-122"/>
                <a:ea typeface="黑体" panose="02010609060101010101" pitchFamily="2" charset="-122"/>
              </a:rPr>
              <a:t>即行为主义学派)</a:t>
            </a:r>
            <a:r>
              <a:rPr lang="zh-CN" altLang="en-US" dirty="0">
                <a:latin typeface="黑体" panose="02010609060101010101" pitchFamily="2" charset="-122"/>
                <a:ea typeface="黑体" panose="02010609060101010101" pitchFamily="2" charset="-122"/>
              </a:rPr>
              <a:t>树立了新的里</a:t>
            </a:r>
            <a:r>
              <a:rPr lang="zh-CN" altLang="en-US" b="1" dirty="0">
                <a:latin typeface="黑体" panose="02010609060101010101" pitchFamily="2" charset="-122"/>
                <a:ea typeface="黑体" panose="02010609060101010101" pitchFamily="2" charset="-122"/>
              </a:rPr>
              <a:t>程碑。</a:t>
            </a:r>
          </a:p>
          <a:p>
            <a:pPr marL="0" indent="0" algn="just" eaLnBrk="1" hangingPunct="1">
              <a:lnSpc>
                <a:spcPct val="90000"/>
              </a:lnSpc>
              <a:buNone/>
            </a:pPr>
            <a:endParaRPr lang="zh-CN" altLang="en-US" dirty="0">
              <a:latin typeface="黑体" panose="02010609060101010101" pitchFamily="2" charset="-122"/>
              <a:ea typeface="黑体" panose="02010609060101010101" pitchFamily="2" charset="-122"/>
            </a:endParaRPr>
          </a:p>
          <a:p>
            <a:pPr algn="just" eaLnBrk="1" hangingPunct="1">
              <a:lnSpc>
                <a:spcPct val="90000"/>
              </a:lnSpc>
            </a:pPr>
            <a:r>
              <a:rPr lang="zh-CN" altLang="en-US" dirty="0">
                <a:solidFill>
                  <a:srgbClr val="FF0000"/>
                </a:solidFill>
                <a:latin typeface="黑体" panose="02010609060101010101" pitchFamily="2" charset="-122"/>
                <a:ea typeface="黑体" panose="02010609060101010101" pitchFamily="2" charset="-122"/>
              </a:rPr>
              <a:t>控制论</a:t>
            </a:r>
            <a:r>
              <a:rPr lang="zh-CN" altLang="en-US" dirty="0">
                <a:latin typeface="黑体" panose="02010609060101010101" pitchFamily="2" charset="-122"/>
                <a:ea typeface="黑体" panose="02010609060101010101" pitchFamily="2" charset="-122"/>
              </a:rPr>
              <a:t>影响了许多领域。</a:t>
            </a:r>
          </a:p>
          <a:p>
            <a:pPr eaLnBrk="1" hangingPunct="1">
              <a:lnSpc>
                <a:spcPct val="90000"/>
              </a:lnSpc>
            </a:pPr>
            <a:endParaRPr lang="zh-CN" altLang="en-US" dirty="0">
              <a:latin typeface="黑体" panose="02010609060101010101" pitchFamily="2" charset="-122"/>
              <a:ea typeface="黑体" panose="02010609060101010101" pitchFamily="2" charset="-122"/>
            </a:endParaRPr>
          </a:p>
        </p:txBody>
      </p:sp>
      <p:pic>
        <p:nvPicPr>
          <p:cNvPr id="15364" name="Picture 4" descr="WIENER"/>
          <p:cNvPicPr>
            <a:picLocks noChangeAspect="1"/>
          </p:cNvPicPr>
          <p:nvPr/>
        </p:nvPicPr>
        <p:blipFill>
          <a:blip r:embed="rId3"/>
          <a:stretch>
            <a:fillRect/>
          </a:stretch>
        </p:blipFill>
        <p:spPr>
          <a:xfrm>
            <a:off x="6273800" y="0"/>
            <a:ext cx="2870200" cy="4114800"/>
          </a:xfrm>
          <a:prstGeom prst="rect">
            <a:avLst/>
          </a:prstGeom>
          <a:noFill/>
          <a:ln w="9525">
            <a:noFill/>
          </a:ln>
        </p:spPr>
      </p:pic>
      <p:pic>
        <p:nvPicPr>
          <p:cNvPr id="109573" name="Picture 5"/>
          <p:cNvPicPr>
            <a:picLocks noChangeAspect="1"/>
          </p:cNvPicPr>
          <p:nvPr/>
        </p:nvPicPr>
        <p:blipFill>
          <a:blip r:embed="rId4"/>
          <a:stretch>
            <a:fillRect/>
          </a:stretch>
        </p:blipFill>
        <p:spPr>
          <a:xfrm>
            <a:off x="6300788" y="3933825"/>
            <a:ext cx="1804987" cy="2924175"/>
          </a:xfrm>
          <a:prstGeom prst="rect">
            <a:avLst/>
          </a:prstGeom>
          <a:noFill/>
          <a:ln w="9525">
            <a:noFill/>
          </a:ln>
        </p:spPr>
      </p:pic>
      <p:sp>
        <p:nvSpPr>
          <p:cNvPr id="15366" name="Text Box 6"/>
          <p:cNvSpPr txBox="1"/>
          <p:nvPr/>
        </p:nvSpPr>
        <p:spPr>
          <a:xfrm>
            <a:off x="5076825" y="6216650"/>
            <a:ext cx="1584325" cy="641350"/>
          </a:xfrm>
          <a:prstGeom prst="rect">
            <a:avLst/>
          </a:prstGeom>
          <a:noFill/>
          <a:ln w="9525">
            <a:noFill/>
          </a:ln>
        </p:spPr>
        <p:txBody>
          <a:bodyPr>
            <a:spAutoFit/>
          </a:bodyPr>
          <a:lstStyle/>
          <a:p>
            <a:pPr>
              <a:spcBef>
                <a:spcPct val="50000"/>
              </a:spcBef>
            </a:pPr>
            <a:r>
              <a:rPr lang="en-US" altLang="zh-CN" sz="1800" dirty="0">
                <a:latin typeface="Times New Roman" panose="02020603050405020304" pitchFamily="18" charset="0"/>
              </a:rPr>
              <a:t>Warren McCulloch</a:t>
            </a:r>
            <a:endParaRPr lang="zh-CN" altLang="en-US" sz="1800" dirty="0">
              <a:latin typeface="Times New Roman" panose="02020603050405020304" pitchFamily="18" charset="0"/>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9573"/>
                                        </p:tgtEl>
                                        <p:attrNameLst>
                                          <p:attrName>style.visibility</p:attrName>
                                        </p:attrNameLst>
                                      </p:cBhvr>
                                      <p:to>
                                        <p:strVal val="visible"/>
                                      </p:to>
                                    </p:set>
                                    <p:anim calcmode="lin" valueType="num">
                                      <p:cBhvr additive="base">
                                        <p:cTn id="7" dur="500" fill="hold"/>
                                        <p:tgtEl>
                                          <p:spTgt spid="109573"/>
                                        </p:tgtEl>
                                        <p:attrNameLst>
                                          <p:attrName>ppt_x</p:attrName>
                                        </p:attrNameLst>
                                      </p:cBhvr>
                                      <p:tavLst>
                                        <p:tav tm="0">
                                          <p:val>
                                            <p:strVal val="#ppt_x"/>
                                          </p:val>
                                        </p:tav>
                                        <p:tav tm="100000">
                                          <p:val>
                                            <p:strVal val="#ppt_x"/>
                                          </p:val>
                                        </p:tav>
                                      </p:tavLst>
                                    </p:anim>
                                    <p:anim calcmode="lin" valueType="num">
                                      <p:cBhvr additive="base">
                                        <p:cTn id="8" dur="500" fill="hold"/>
                                        <p:tgtEl>
                                          <p:spTgt spid="1095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3"/>
          <p:cNvSpPr>
            <a:spLocks noGrp="1"/>
          </p:cNvSpPr>
          <p:nvPr>
            <p:ph idx="1"/>
          </p:nvPr>
        </p:nvSpPr>
        <p:spPr/>
        <p:txBody>
          <a:bodyPr vert="horz" wrap="square" lIns="91440" tIns="45720" rIns="91440" bIns="45720" anchor="t"/>
          <a:lstStyle/>
          <a:p>
            <a:pPr eaLnBrk="1" hangingPunct="1">
              <a:lnSpc>
                <a:spcPct val="150000"/>
              </a:lnSpc>
            </a:pPr>
            <a:r>
              <a:rPr lang="zh-CN" altLang="en-US" dirty="0" smtClean="0">
                <a:latin typeface="黑体" panose="02010609060101010101" pitchFamily="2" charset="-122"/>
                <a:ea typeface="黑体" panose="02010609060101010101" pitchFamily="2" charset="-122"/>
              </a:rPr>
              <a:t>最终</a:t>
            </a:r>
            <a:r>
              <a:rPr lang="zh-CN" altLang="en-US" dirty="0">
                <a:latin typeface="黑体" panose="02010609060101010101" pitchFamily="2" charset="-122"/>
                <a:ea typeface="黑体" panose="02010609060101010101" pitchFamily="2" charset="-122"/>
              </a:rPr>
              <a:t>把这些不同思想连接起来的是</a:t>
            </a:r>
            <a:r>
              <a:rPr lang="zh-CN" altLang="en-US" dirty="0">
                <a:solidFill>
                  <a:srgbClr val="FF0000"/>
                </a:solidFill>
                <a:latin typeface="黑体" panose="02010609060101010101" pitchFamily="2" charset="-122"/>
                <a:ea typeface="黑体" panose="02010609060101010101" pitchFamily="2" charset="-122"/>
              </a:rPr>
              <a:t>计算机</a:t>
            </a:r>
            <a:r>
              <a:rPr lang="zh-CN" altLang="en-US" dirty="0">
                <a:latin typeface="黑体" panose="02010609060101010101" pitchFamily="2" charset="-122"/>
                <a:ea typeface="黑体" panose="02010609060101010101" pitchFamily="2" charset="-122"/>
              </a:rPr>
              <a:t>本身。</a:t>
            </a:r>
          </a:p>
          <a:p>
            <a:pPr eaLnBrk="1" hangingPunct="1">
              <a:lnSpc>
                <a:spcPct val="150000"/>
              </a:lnSpc>
            </a:pPr>
            <a:r>
              <a:rPr lang="zh-CN" altLang="en-US" dirty="0" smtClean="0">
                <a:latin typeface="黑体" panose="02010609060101010101" pitchFamily="2" charset="-122"/>
                <a:ea typeface="黑体" panose="02010609060101010101" pitchFamily="2" charset="-122"/>
              </a:rPr>
              <a:t>在</a:t>
            </a:r>
            <a:r>
              <a:rPr lang="zh-CN" altLang="en-US" dirty="0">
                <a:solidFill>
                  <a:srgbClr val="FF0000"/>
                </a:solidFill>
                <a:latin typeface="黑体" panose="02010609060101010101" pitchFamily="2" charset="-122"/>
                <a:ea typeface="黑体" panose="02010609060101010101" pitchFamily="2" charset="-122"/>
              </a:rPr>
              <a:t>机器的应用</a:t>
            </a:r>
            <a:r>
              <a:rPr lang="zh-CN" altLang="en-US" dirty="0">
                <a:latin typeface="黑体" panose="02010609060101010101" pitchFamily="2" charset="-122"/>
                <a:ea typeface="黑体" panose="02010609060101010101" pitchFamily="2" charset="-122"/>
              </a:rPr>
              <a:t>成为可行之后不久，人们就开始试图</a:t>
            </a:r>
            <a:r>
              <a:rPr lang="zh-CN" altLang="en-US" dirty="0">
                <a:solidFill>
                  <a:srgbClr val="FF0000"/>
                </a:solidFill>
                <a:latin typeface="黑体" panose="02010609060101010101" pitchFamily="2" charset="-122"/>
                <a:ea typeface="黑体" panose="02010609060101010101" pitchFamily="2" charset="-122"/>
              </a:rPr>
              <a:t>编写程序</a:t>
            </a:r>
            <a:r>
              <a:rPr lang="zh-CN" altLang="en-US" dirty="0">
                <a:latin typeface="黑体" panose="02010609060101010101" pitchFamily="2" charset="-122"/>
                <a:ea typeface="黑体" panose="02010609060101010101" pitchFamily="2" charset="-122"/>
              </a:rPr>
              <a:t>以解决智力测验难题、</a:t>
            </a:r>
            <a:r>
              <a:rPr lang="zh-CN" altLang="en-US" dirty="0">
                <a:solidFill>
                  <a:srgbClr val="FF0000"/>
                </a:solidFill>
                <a:latin typeface="黑体" panose="02010609060101010101" pitchFamily="2" charset="-122"/>
                <a:ea typeface="黑体" panose="02010609060101010101" pitchFamily="2" charset="-122"/>
              </a:rPr>
              <a:t>下棋</a:t>
            </a:r>
            <a:r>
              <a:rPr lang="zh-CN" altLang="en-US" dirty="0">
                <a:latin typeface="黑体" panose="02010609060101010101" pitchFamily="2" charset="-122"/>
                <a:ea typeface="黑体" panose="02010609060101010101" pitchFamily="2" charset="-122"/>
              </a:rPr>
              <a:t>以及把文本从一种语言</a:t>
            </a:r>
            <a:r>
              <a:rPr lang="zh-CN" altLang="en-US" dirty="0">
                <a:solidFill>
                  <a:srgbClr val="FF0000"/>
                </a:solidFill>
                <a:latin typeface="黑体" panose="02010609060101010101" pitchFamily="2" charset="-122"/>
                <a:ea typeface="黑体" panose="02010609060101010101" pitchFamily="2" charset="-122"/>
              </a:rPr>
              <a:t>翻译</a:t>
            </a:r>
            <a:r>
              <a:rPr lang="zh-CN" altLang="en-US" dirty="0">
                <a:latin typeface="黑体" panose="02010609060101010101" pitchFamily="2" charset="-122"/>
                <a:ea typeface="黑体" panose="02010609060101010101" pitchFamily="2" charset="-122"/>
              </a:rPr>
              <a:t>成另一种语言。</a:t>
            </a:r>
          </a:p>
          <a:p>
            <a:pPr eaLnBrk="1" hangingPunct="1">
              <a:lnSpc>
                <a:spcPct val="150000"/>
              </a:lnSpc>
            </a:pPr>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17</a:t>
            </a:fld>
            <a:endParaRPr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p:cNvSpPr>
          <p:nvPr>
            <p:ph type="title"/>
          </p:nvPr>
        </p:nvSpPr>
        <p:spPr>
          <a:xfrm>
            <a:off x="304800" y="304800"/>
            <a:ext cx="8540750" cy="838200"/>
          </a:xfrm>
        </p:spPr>
        <p:txBody>
          <a:bodyPr vert="horz" wrap="square" lIns="91440" tIns="45720" rIns="91440" bIns="45720" anchor="ctr"/>
          <a:lstStyle/>
          <a:p>
            <a:pPr eaLnBrk="1" hangingPunct="1">
              <a:buNone/>
            </a:pPr>
            <a:r>
              <a:rPr lang="zh-CN" altLang="en-US" sz="3600" dirty="0">
                <a:latin typeface="微软雅黑" panose="020B0503020204020204" pitchFamily="34" charset="-122"/>
                <a:ea typeface="微软雅黑" panose="020B0503020204020204" pitchFamily="34" charset="-122"/>
              </a:rPr>
              <a:t>智能机器</a:t>
            </a:r>
          </a:p>
        </p:txBody>
      </p:sp>
      <p:sp>
        <p:nvSpPr>
          <p:cNvPr id="17412" name="Text Box 3"/>
          <p:cNvSpPr txBox="1"/>
          <p:nvPr/>
        </p:nvSpPr>
        <p:spPr>
          <a:xfrm>
            <a:off x="304800" y="1267213"/>
            <a:ext cx="8227640" cy="4401205"/>
          </a:xfrm>
          <a:prstGeom prst="rect">
            <a:avLst/>
          </a:prstGeom>
          <a:noFill/>
          <a:ln w="9525">
            <a:noFill/>
          </a:ln>
        </p:spPr>
        <p:txBody>
          <a:bodyPr wrap="square">
            <a:spAutoFit/>
          </a:bodyPr>
          <a:lstStyle/>
          <a:p>
            <a:pPr>
              <a:spcBef>
                <a:spcPct val="50000"/>
              </a:spcBef>
            </a:pPr>
            <a:r>
              <a:rPr lang="en-US" altLang="zh-CN" sz="2800" baseline="30000" dirty="0">
                <a:solidFill>
                  <a:srgbClr val="FF0000"/>
                </a:solidFill>
                <a:latin typeface="+mn-lt"/>
                <a:ea typeface="黑体" panose="02010609060101010101" pitchFamily="49" charset="-122"/>
              </a:rPr>
              <a:t>5thc </a:t>
            </a:r>
            <a:r>
              <a:rPr lang="en-US" altLang="zh-CN" sz="2800" dirty="0">
                <a:solidFill>
                  <a:srgbClr val="FF0000"/>
                </a:solidFill>
                <a:latin typeface="+mn-lt"/>
                <a:ea typeface="黑体" panose="02010609060101010101" pitchFamily="49" charset="-122"/>
              </a:rPr>
              <a:t>B.C.   Aristotelian logic </a:t>
            </a:r>
            <a:r>
              <a:rPr lang="en-US" altLang="zh-CN" sz="2800" dirty="0" smtClean="0">
                <a:solidFill>
                  <a:srgbClr val="FF0000"/>
                </a:solidFill>
                <a:latin typeface="+mn-lt"/>
                <a:ea typeface="黑体" panose="02010609060101010101" pitchFamily="49" charset="-122"/>
              </a:rPr>
              <a:t>invented</a:t>
            </a:r>
          </a:p>
          <a:p>
            <a:pPr>
              <a:spcBef>
                <a:spcPct val="50000"/>
              </a:spcBef>
            </a:pPr>
            <a:r>
              <a:rPr lang="zh-CN" altLang="en-US" sz="2800" dirty="0">
                <a:solidFill>
                  <a:srgbClr val="FF0000"/>
                </a:solidFill>
                <a:latin typeface="+mn-lt"/>
                <a:ea typeface="黑体" panose="02010609060101010101" pitchFamily="49" charset="-122"/>
              </a:rPr>
              <a:t>公元前 </a:t>
            </a:r>
            <a:r>
              <a:rPr lang="en-US" altLang="zh-CN" sz="2800" dirty="0">
                <a:solidFill>
                  <a:srgbClr val="FF0000"/>
                </a:solidFill>
                <a:latin typeface="+mn-lt"/>
                <a:ea typeface="黑体" panose="02010609060101010101" pitchFamily="49" charset="-122"/>
              </a:rPr>
              <a:t>5 </a:t>
            </a:r>
            <a:r>
              <a:rPr lang="zh-CN" altLang="en-US" sz="2800" dirty="0">
                <a:solidFill>
                  <a:srgbClr val="FF0000"/>
                </a:solidFill>
                <a:latin typeface="+mn-lt"/>
                <a:ea typeface="黑体" panose="02010609060101010101" pitchFamily="49" charset="-122"/>
              </a:rPr>
              <a:t>世纪 古希腊亚里士多德创立古典形式逻辑</a:t>
            </a:r>
          </a:p>
          <a:p>
            <a:pPr>
              <a:spcBef>
                <a:spcPct val="50000"/>
              </a:spcBef>
            </a:pPr>
            <a:r>
              <a:rPr lang="en-US" altLang="zh-CN" sz="2800" dirty="0" smtClean="0">
                <a:solidFill>
                  <a:srgbClr val="FF0000"/>
                </a:solidFill>
                <a:latin typeface="+mn-lt"/>
                <a:ea typeface="黑体" panose="02010609060101010101" pitchFamily="49" charset="-122"/>
              </a:rPr>
              <a:t>1642  Pascal(</a:t>
            </a:r>
            <a:r>
              <a:rPr lang="zh-CN" altLang="en-US" sz="2800" dirty="0">
                <a:solidFill>
                  <a:srgbClr val="FF0000"/>
                </a:solidFill>
                <a:latin typeface="+mn-lt"/>
                <a:ea typeface="黑体" panose="02010609060101010101" pitchFamily="49" charset="-122"/>
              </a:rPr>
              <a:t>帕斯卡</a:t>
            </a:r>
            <a:r>
              <a:rPr lang="en-US" altLang="zh-CN" sz="2800" dirty="0" smtClean="0">
                <a:solidFill>
                  <a:srgbClr val="FF0000"/>
                </a:solidFill>
                <a:latin typeface="+mn-lt"/>
                <a:ea typeface="黑体" panose="02010609060101010101" pitchFamily="49" charset="-122"/>
              </a:rPr>
              <a:t>) </a:t>
            </a:r>
            <a:r>
              <a:rPr lang="en-US" altLang="zh-CN" sz="2800" dirty="0">
                <a:solidFill>
                  <a:srgbClr val="FF0000"/>
                </a:solidFill>
                <a:latin typeface="+mn-lt"/>
                <a:ea typeface="黑体" panose="02010609060101010101" pitchFamily="49" charset="-122"/>
              </a:rPr>
              <a:t>built an adding machine</a:t>
            </a:r>
          </a:p>
          <a:p>
            <a:pPr>
              <a:spcBef>
                <a:spcPct val="50000"/>
              </a:spcBef>
            </a:pPr>
            <a:r>
              <a:rPr lang="en-US" altLang="zh-CN" sz="2800" dirty="0">
                <a:solidFill>
                  <a:srgbClr val="FF0000"/>
                </a:solidFill>
                <a:latin typeface="+mn-lt"/>
                <a:ea typeface="黑体" panose="02010609060101010101" pitchFamily="49" charset="-122"/>
              </a:rPr>
              <a:t>1642 </a:t>
            </a:r>
            <a:r>
              <a:rPr lang="en-US" altLang="zh-CN" sz="2800" dirty="0" smtClean="0">
                <a:solidFill>
                  <a:srgbClr val="FF0000"/>
                </a:solidFill>
                <a:latin typeface="+mn-lt"/>
                <a:ea typeface="黑体" panose="02010609060101010101" pitchFamily="49" charset="-122"/>
              </a:rPr>
              <a:t> </a:t>
            </a:r>
            <a:r>
              <a:rPr lang="zh-CN" altLang="en-US" sz="2800" dirty="0" smtClean="0">
                <a:solidFill>
                  <a:srgbClr val="FF0000"/>
                </a:solidFill>
                <a:latin typeface="+mn-lt"/>
                <a:ea typeface="黑体" panose="02010609060101010101" pitchFamily="49" charset="-122"/>
              </a:rPr>
              <a:t>法国</a:t>
            </a:r>
            <a:r>
              <a:rPr lang="zh-CN" altLang="en-US" sz="2800" dirty="0">
                <a:solidFill>
                  <a:srgbClr val="FF0000"/>
                </a:solidFill>
                <a:latin typeface="+mn-lt"/>
                <a:ea typeface="黑体" panose="02010609060101010101" pitchFamily="49" charset="-122"/>
              </a:rPr>
              <a:t>帕斯卡制造了一台加法机</a:t>
            </a:r>
          </a:p>
          <a:p>
            <a:pPr marL="514350" indent="-514350">
              <a:spcBef>
                <a:spcPct val="50000"/>
              </a:spcBef>
              <a:buAutoNum type="arabicPlain" startAt="1694"/>
            </a:pPr>
            <a:r>
              <a:rPr lang="en-US" altLang="zh-CN" sz="2800" dirty="0" smtClean="0">
                <a:solidFill>
                  <a:srgbClr val="FF0000"/>
                </a:solidFill>
                <a:latin typeface="+mn-lt"/>
                <a:ea typeface="黑体" panose="02010609060101010101" pitchFamily="49" charset="-122"/>
              </a:rPr>
              <a:t>  Leibnitz reckoning machine</a:t>
            </a:r>
          </a:p>
          <a:p>
            <a:pPr>
              <a:spcBef>
                <a:spcPct val="50000"/>
              </a:spcBef>
            </a:pPr>
            <a:r>
              <a:rPr lang="en-US" altLang="zh-CN" sz="2800" dirty="0" smtClean="0">
                <a:solidFill>
                  <a:srgbClr val="FF0000"/>
                </a:solidFill>
                <a:latin typeface="+mn-lt"/>
                <a:ea typeface="黑体" panose="02010609060101010101" pitchFamily="49" charset="-122"/>
              </a:rPr>
              <a:t>1694  </a:t>
            </a:r>
            <a:r>
              <a:rPr lang="zh-CN" altLang="en-US" sz="2800" dirty="0">
                <a:solidFill>
                  <a:srgbClr val="FF0000"/>
                </a:solidFill>
                <a:latin typeface="+mn-lt"/>
                <a:ea typeface="黑体" panose="02010609060101010101" pitchFamily="49" charset="-122"/>
              </a:rPr>
              <a:t>莱布尼茨推算机，可进行四则运算</a:t>
            </a:r>
          </a:p>
          <a:p>
            <a:pPr marL="514350" indent="-514350">
              <a:spcBef>
                <a:spcPct val="50000"/>
              </a:spcBef>
              <a:buAutoNum type="arabicPlain" startAt="1694"/>
            </a:pPr>
            <a:endParaRPr lang="en-US" altLang="zh-CN" sz="2800" dirty="0">
              <a:solidFill>
                <a:srgbClr val="FF0000"/>
              </a:solidFill>
              <a:latin typeface="+mn-lt"/>
              <a:ea typeface="黑体" panose="02010609060101010101" pitchFamily="49" charset="-122"/>
            </a:endParaRPr>
          </a:p>
        </p:txBody>
      </p:sp>
      <p:pic>
        <p:nvPicPr>
          <p:cNvPr id="17413" name="Picture 4" descr="PascalsMachine"/>
          <p:cNvPicPr>
            <a:picLocks noChangeAspect="1"/>
          </p:cNvPicPr>
          <p:nvPr/>
        </p:nvPicPr>
        <p:blipFill>
          <a:blip r:embed="rId3"/>
          <a:stretch>
            <a:fillRect/>
          </a:stretch>
        </p:blipFill>
        <p:spPr>
          <a:xfrm>
            <a:off x="5603304" y="116632"/>
            <a:ext cx="2552700" cy="1712913"/>
          </a:xfrm>
          <a:prstGeom prst="rect">
            <a:avLst/>
          </a:prstGeom>
          <a:noFill/>
          <a:ln w="9525">
            <a:noFill/>
          </a:ln>
        </p:spPr>
      </p:pic>
      <p:pic>
        <p:nvPicPr>
          <p:cNvPr id="17414" name="Picture 5" descr="leibnitz_rechner"/>
          <p:cNvPicPr>
            <a:picLocks noChangeAspect="1"/>
          </p:cNvPicPr>
          <p:nvPr/>
        </p:nvPicPr>
        <p:blipFill>
          <a:blip r:embed="rId4"/>
          <a:stretch>
            <a:fillRect/>
          </a:stretch>
        </p:blipFill>
        <p:spPr>
          <a:xfrm>
            <a:off x="1907704" y="5013176"/>
            <a:ext cx="5715000" cy="1908175"/>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18</a:t>
            </a:fld>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Text Box 3"/>
          <p:cNvSpPr txBox="1"/>
          <p:nvPr/>
        </p:nvSpPr>
        <p:spPr>
          <a:xfrm>
            <a:off x="395536" y="1313439"/>
            <a:ext cx="5618584" cy="1754326"/>
          </a:xfrm>
          <a:prstGeom prst="rect">
            <a:avLst/>
          </a:prstGeom>
          <a:noFill/>
          <a:ln w="9525">
            <a:noFill/>
          </a:ln>
        </p:spPr>
        <p:txBody>
          <a:bodyPr wrap="square">
            <a:spAutoFit/>
          </a:bodyPr>
          <a:lstStyle/>
          <a:p>
            <a:r>
              <a:rPr lang="en-US" altLang="zh-CN" sz="2400" dirty="0">
                <a:solidFill>
                  <a:srgbClr val="FF0000"/>
                </a:solidFill>
                <a:latin typeface="+mn-lt"/>
                <a:ea typeface="黑体" panose="02010609060101010101" pitchFamily="49" charset="-122"/>
              </a:rPr>
              <a:t>1834  	    Charles </a:t>
            </a:r>
            <a:r>
              <a:rPr lang="en-US" altLang="zh-CN" sz="2400" dirty="0" smtClean="0">
                <a:solidFill>
                  <a:srgbClr val="FF0000"/>
                </a:solidFill>
                <a:latin typeface="+mn-lt"/>
                <a:ea typeface="黑体" panose="02010609060101010101" pitchFamily="49" charset="-122"/>
              </a:rPr>
              <a:t>Babbage’s(</a:t>
            </a:r>
            <a:r>
              <a:rPr lang="zh-CN" altLang="en-US" sz="2400" dirty="0" smtClean="0">
                <a:solidFill>
                  <a:srgbClr val="FF0000"/>
                </a:solidFill>
                <a:latin typeface="+mn-lt"/>
                <a:ea typeface="黑体" panose="02010609060101010101" pitchFamily="49" charset="-122"/>
              </a:rPr>
              <a:t>查尔斯巴贝奇</a:t>
            </a:r>
            <a:r>
              <a:rPr lang="en-US" altLang="zh-CN" sz="2400" dirty="0" smtClean="0">
                <a:solidFill>
                  <a:srgbClr val="FF0000"/>
                </a:solidFill>
                <a:latin typeface="+mn-lt"/>
                <a:ea typeface="黑体" panose="02010609060101010101" pitchFamily="49" charset="-122"/>
              </a:rPr>
              <a:t>)</a:t>
            </a:r>
            <a:endParaRPr lang="en-US" altLang="zh-CN" sz="2400" dirty="0">
              <a:solidFill>
                <a:srgbClr val="FF0000"/>
              </a:solidFill>
              <a:latin typeface="+mn-lt"/>
              <a:ea typeface="黑体" panose="02010609060101010101" pitchFamily="49" charset="-122"/>
            </a:endParaRPr>
          </a:p>
          <a:p>
            <a:r>
              <a:rPr lang="en-US" altLang="zh-CN" sz="2400" dirty="0">
                <a:solidFill>
                  <a:srgbClr val="FF0000"/>
                </a:solidFill>
                <a:latin typeface="+mn-lt"/>
                <a:ea typeface="黑体" panose="02010609060101010101" pitchFamily="49" charset="-122"/>
              </a:rPr>
              <a:t>                Analytical </a:t>
            </a:r>
            <a:r>
              <a:rPr lang="en-US" altLang="zh-CN" sz="2400" dirty="0" smtClean="0">
                <a:solidFill>
                  <a:srgbClr val="FF0000"/>
                </a:solidFill>
                <a:latin typeface="+mn-lt"/>
                <a:ea typeface="黑体" panose="02010609060101010101" pitchFamily="49" charset="-122"/>
              </a:rPr>
              <a:t>Engine</a:t>
            </a:r>
            <a:r>
              <a:rPr lang="zh-CN" altLang="en-US" sz="2400" dirty="0" smtClean="0">
                <a:solidFill>
                  <a:srgbClr val="FF0000"/>
                </a:solidFill>
                <a:latin typeface="+mn-lt"/>
                <a:ea typeface="黑体" panose="02010609060101010101" pitchFamily="49" charset="-122"/>
              </a:rPr>
              <a:t>（分析机）</a:t>
            </a:r>
            <a:endParaRPr lang="en-US" altLang="zh-CN" sz="2400" dirty="0">
              <a:solidFill>
                <a:srgbClr val="FF0000"/>
              </a:solidFill>
              <a:latin typeface="+mn-lt"/>
              <a:ea typeface="黑体" panose="02010609060101010101" pitchFamily="49" charset="-122"/>
            </a:endParaRPr>
          </a:p>
          <a:p>
            <a:r>
              <a:rPr lang="en-US" altLang="zh-CN" sz="2400" dirty="0">
                <a:solidFill>
                  <a:srgbClr val="FF0000"/>
                </a:solidFill>
                <a:latin typeface="+mn-lt"/>
                <a:ea typeface="黑体" panose="02010609060101010101" pitchFamily="49" charset="-122"/>
              </a:rPr>
              <a:t>	    </a:t>
            </a:r>
          </a:p>
          <a:p>
            <a:pPr>
              <a:spcBef>
                <a:spcPct val="50000"/>
              </a:spcBef>
            </a:pPr>
            <a:endParaRPr lang="en-US" altLang="zh-CN" sz="2400" dirty="0">
              <a:solidFill>
                <a:srgbClr val="FF0000"/>
              </a:solidFill>
              <a:latin typeface="+mn-lt"/>
              <a:ea typeface="黑体" panose="02010609060101010101" pitchFamily="49" charset="-122"/>
            </a:endParaRPr>
          </a:p>
        </p:txBody>
      </p:sp>
      <p:sp>
        <p:nvSpPr>
          <p:cNvPr id="18437" name="Text Box 4"/>
          <p:cNvSpPr txBox="1"/>
          <p:nvPr/>
        </p:nvSpPr>
        <p:spPr>
          <a:xfrm>
            <a:off x="676610" y="2340798"/>
            <a:ext cx="5191533" cy="3416320"/>
          </a:xfrm>
          <a:prstGeom prst="rect">
            <a:avLst/>
          </a:prstGeom>
          <a:noFill/>
          <a:ln w="9525">
            <a:noFill/>
          </a:ln>
        </p:spPr>
        <p:txBody>
          <a:bodyPr wrap="square">
            <a:spAutoFit/>
          </a:bodyPr>
          <a:lstStyle/>
          <a:p>
            <a:pPr algn="just">
              <a:spcBef>
                <a:spcPct val="50000"/>
              </a:spcBef>
            </a:pPr>
            <a:r>
              <a:rPr lang="en-US" altLang="zh-CN" sz="2400" dirty="0">
                <a:solidFill>
                  <a:srgbClr val="FF0000"/>
                </a:solidFill>
                <a:latin typeface="+mn-lt"/>
                <a:ea typeface="黑体" panose="02010609060101010101" pitchFamily="49" charset="-122"/>
              </a:rPr>
              <a:t>Ada writes of the engine, “The Analytical Engine has no pretensions whatever to originate anything. It can do whatever we know how to order it to perform</a:t>
            </a:r>
            <a:r>
              <a:rPr lang="en-US" altLang="zh-CN" sz="2400" dirty="0" smtClean="0">
                <a:solidFill>
                  <a:srgbClr val="FF0000"/>
                </a:solidFill>
                <a:latin typeface="+mn-lt"/>
                <a:ea typeface="黑体" panose="02010609060101010101" pitchFamily="49" charset="-122"/>
              </a:rPr>
              <a:t>.”</a:t>
            </a:r>
          </a:p>
          <a:p>
            <a:pPr algn="just">
              <a:spcBef>
                <a:spcPct val="50000"/>
              </a:spcBef>
            </a:pPr>
            <a:r>
              <a:rPr lang="zh-CN" altLang="en-US" sz="2400" dirty="0">
                <a:solidFill>
                  <a:srgbClr val="FF0000"/>
                </a:solidFill>
                <a:latin typeface="+mn-lt"/>
                <a:ea typeface="黑体" panose="02010609060101010101" pitchFamily="49" charset="-122"/>
              </a:rPr>
              <a:t>能自动完成各种类型数字计算</a:t>
            </a:r>
          </a:p>
          <a:p>
            <a:pPr algn="just">
              <a:spcBef>
                <a:spcPct val="50000"/>
              </a:spcBef>
            </a:pPr>
            <a:endParaRPr lang="en-US" altLang="zh-CN" sz="2400" dirty="0" smtClean="0">
              <a:solidFill>
                <a:srgbClr val="FF0000"/>
              </a:solidFill>
              <a:latin typeface="+mn-lt"/>
              <a:ea typeface="黑体" panose="02010609060101010101" pitchFamily="49" charset="-122"/>
            </a:endParaRPr>
          </a:p>
          <a:p>
            <a:endParaRPr lang="en-US" altLang="zh-CN" sz="2400" dirty="0">
              <a:solidFill>
                <a:srgbClr val="FF0000"/>
              </a:solidFill>
              <a:latin typeface="+mn-lt"/>
              <a:ea typeface="黑体" panose="02010609060101010101" pitchFamily="49" charset="-122"/>
            </a:endParaRPr>
          </a:p>
        </p:txBody>
      </p:sp>
      <p:pic>
        <p:nvPicPr>
          <p:cNvPr id="18438" name="Picture 5" descr="analyticalengine"/>
          <p:cNvPicPr>
            <a:picLocks noChangeAspect="1"/>
          </p:cNvPicPr>
          <p:nvPr/>
        </p:nvPicPr>
        <p:blipFill>
          <a:blip r:embed="rId3"/>
          <a:stretch>
            <a:fillRect/>
          </a:stretch>
        </p:blipFill>
        <p:spPr>
          <a:xfrm>
            <a:off x="6096000" y="1066800"/>
            <a:ext cx="2792413" cy="5276850"/>
          </a:xfrm>
          <a:prstGeom prst="rect">
            <a:avLst/>
          </a:prstGeom>
          <a:noFill/>
          <a:ln w="9525">
            <a:noFill/>
          </a:ln>
        </p:spPr>
      </p:pic>
      <p:sp>
        <p:nvSpPr>
          <p:cNvPr id="18439" name="Text Box 6"/>
          <p:cNvSpPr txBox="1"/>
          <p:nvPr/>
        </p:nvSpPr>
        <p:spPr>
          <a:xfrm>
            <a:off x="1077248" y="5296108"/>
            <a:ext cx="4390256" cy="922020"/>
          </a:xfrm>
          <a:prstGeom prst="rect">
            <a:avLst/>
          </a:prstGeom>
          <a:noFill/>
          <a:ln w="9525">
            <a:noFill/>
          </a:ln>
        </p:spPr>
        <p:txBody>
          <a:bodyPr wrap="square">
            <a:spAutoFit/>
          </a:bodyPr>
          <a:lstStyle/>
          <a:p>
            <a:pPr algn="just">
              <a:spcBef>
                <a:spcPct val="50000"/>
              </a:spcBef>
            </a:pPr>
            <a:r>
              <a:rPr lang="en-US" altLang="zh-CN" sz="1800" dirty="0">
                <a:solidFill>
                  <a:srgbClr val="FF0000"/>
                </a:solidFill>
                <a:latin typeface="Times New Roman" panose="02020603050405020304" pitchFamily="18" charset="0"/>
              </a:rPr>
              <a:t>The picture is of a model built in the late 1800s by Babbage’s son from Babbage’s drawings.</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19</a:t>
            </a:fld>
            <a:endParaRPr lang="zh-CN" altLang="en-US" dirty="0"/>
          </a:p>
        </p:txBody>
      </p:sp>
      <p:sp>
        <p:nvSpPr>
          <p:cNvPr id="12" name="Rectangle 2"/>
          <p:cNvSpPr txBox="1">
            <a:spLocks/>
          </p:cNvSpPr>
          <p:nvPr/>
        </p:nvSpPr>
        <p:spPr>
          <a:xfrm>
            <a:off x="304800" y="304800"/>
            <a:ext cx="8540750" cy="838200"/>
          </a:xfrm>
          <a:prstGeom prst="rect">
            <a:avLst/>
          </a:prstGeom>
        </p:spPr>
        <p:txBody>
          <a:bodyPr vert="horz" wrap="square" lIns="91440" tIns="45720" rIns="91440" bIns="45720" anchor="ctr"/>
          <a:lstStyle>
            <a:lvl1pPr algn="l" rtl="0" eaLnBrk="0" fontAlgn="base" hangingPunct="0">
              <a:spcBef>
                <a:spcPct val="0"/>
              </a:spcBef>
              <a:spcAft>
                <a:spcPct val="0"/>
              </a:spcAft>
              <a:buClr>
                <a:schemeClr val="folHlink"/>
              </a:buClr>
              <a:buFont typeface="Wingdings" panose="05000000000000000000" pitchFamily="2" charset="2"/>
              <a:buChar char="§"/>
              <a:defRPr kumimoji="1" sz="4400" b="1">
                <a:solidFill>
                  <a:srgbClr val="C00000"/>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9pPr>
          </a:lstStyle>
          <a:p>
            <a:pPr eaLnBrk="1" hangingPunct="1">
              <a:buFont typeface="Wingdings" panose="05000000000000000000" pitchFamily="2" charset="2"/>
              <a:buNone/>
            </a:pPr>
            <a:r>
              <a:rPr lang="zh-CN" altLang="en-US" sz="3600" kern="0" smtClean="0">
                <a:latin typeface="微软雅黑" panose="020B0503020204020204" pitchFamily="34" charset="-122"/>
                <a:ea typeface="微软雅黑" panose="020B0503020204020204" pitchFamily="34" charset="-122"/>
              </a:rPr>
              <a:t>智能机器</a:t>
            </a:r>
            <a:endParaRPr lang="zh-CN" altLang="en-US" sz="3600" kern="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3"/>
          <p:cNvSpPr>
            <a:spLocks noGrp="1"/>
          </p:cNvSpPr>
          <p:nvPr>
            <p:ph idx="1"/>
          </p:nvPr>
        </p:nvSpPr>
        <p:spPr>
          <a:xfrm>
            <a:off x="467544" y="1268760"/>
            <a:ext cx="4652517" cy="5231432"/>
          </a:xfrm>
        </p:spPr>
        <p:txBody>
          <a:bodyPr vert="horz" wrap="square" lIns="91440" tIns="45720" rIns="91440" bIns="45720" anchor="t"/>
          <a:lstStyle/>
          <a:p>
            <a:pPr marL="0" indent="0" eaLnBrk="1" hangingPunct="1">
              <a:lnSpc>
                <a:spcPct val="80000"/>
              </a:lnSpc>
            </a:pPr>
            <a:endParaRPr lang="zh-CN" altLang="en-US" sz="2400" b="1" dirty="0"/>
          </a:p>
          <a:p>
            <a:pPr marL="0" indent="0" algn="ctr" eaLnBrk="1" hangingPunct="1">
              <a:lnSpc>
                <a:spcPct val="80000"/>
              </a:lnSpc>
              <a:buNone/>
            </a:pPr>
            <a:r>
              <a:rPr lang="en-US" altLang="zh-CN" sz="2800" dirty="0" smtClean="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人工智能</a:t>
            </a:r>
            <a:r>
              <a:rPr lang="en-US" altLang="zh-CN" sz="2800" dirty="0">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第</a:t>
            </a:r>
            <a:r>
              <a:rPr lang="en-US" altLang="zh-CN" sz="2800" dirty="0" smtClean="0">
                <a:latin typeface="黑体" panose="02010609060101010101" pitchFamily="2" charset="-122"/>
                <a:ea typeface="黑体" panose="02010609060101010101" pitchFamily="2" charset="-122"/>
              </a:rPr>
              <a:t>3</a:t>
            </a:r>
            <a:r>
              <a:rPr lang="zh-CN" altLang="en-US" sz="2800" dirty="0" smtClean="0">
                <a:latin typeface="黑体" panose="02010609060101010101" pitchFamily="2" charset="-122"/>
                <a:ea typeface="黑体" panose="02010609060101010101" pitchFamily="2" charset="-122"/>
              </a:rPr>
              <a:t>版</a:t>
            </a:r>
            <a:r>
              <a:rPr lang="en-US" altLang="zh-CN" sz="2800" dirty="0" smtClean="0">
                <a:latin typeface="黑体" panose="02010609060101010101" pitchFamily="2" charset="-122"/>
                <a:ea typeface="黑体" panose="02010609060101010101" pitchFamily="2" charset="-122"/>
              </a:rPr>
              <a:t>)</a:t>
            </a:r>
          </a:p>
          <a:p>
            <a:pPr marL="0" indent="0" algn="ctr" eaLnBrk="1" hangingPunct="1">
              <a:lnSpc>
                <a:spcPct val="80000"/>
              </a:lnSpc>
              <a:buNone/>
            </a:pPr>
            <a:endParaRPr lang="en-US" altLang="zh-CN" sz="2800" dirty="0" smtClean="0">
              <a:latin typeface="黑体" panose="02010609060101010101" pitchFamily="2" charset="-122"/>
              <a:ea typeface="黑体" panose="02010609060101010101" pitchFamily="2" charset="-122"/>
            </a:endParaRPr>
          </a:p>
          <a:p>
            <a:pPr marL="0" indent="0" algn="ctr" eaLnBrk="1" hangingPunct="1">
              <a:lnSpc>
                <a:spcPct val="80000"/>
              </a:lnSpc>
              <a:buNone/>
            </a:pPr>
            <a:r>
              <a:rPr lang="zh-CN" altLang="en-US" sz="2800" dirty="0" smtClean="0">
                <a:latin typeface="黑体" panose="02010609060101010101" pitchFamily="2" charset="-122"/>
                <a:ea typeface="黑体" panose="02010609060101010101" pitchFamily="2" charset="-122"/>
              </a:rPr>
              <a:t>贲</a:t>
            </a:r>
            <a:r>
              <a:rPr lang="zh-CN" altLang="en-US" sz="2800" dirty="0">
                <a:latin typeface="黑体" panose="02010609060101010101" pitchFamily="2" charset="-122"/>
                <a:ea typeface="黑体" panose="02010609060101010101" pitchFamily="2" charset="-122"/>
              </a:rPr>
              <a:t>可荣  张彦铎 编著 </a:t>
            </a:r>
            <a:endParaRPr lang="en-US" altLang="zh-CN" sz="2800" dirty="0" smtClean="0">
              <a:latin typeface="黑体" panose="02010609060101010101" pitchFamily="2" charset="-122"/>
              <a:ea typeface="黑体" panose="02010609060101010101" pitchFamily="2" charset="-122"/>
            </a:endParaRPr>
          </a:p>
          <a:p>
            <a:pPr marL="0" indent="0" algn="ctr" eaLnBrk="1" hangingPunct="1">
              <a:lnSpc>
                <a:spcPct val="80000"/>
              </a:lnSpc>
              <a:buNone/>
            </a:pPr>
            <a:r>
              <a:rPr lang="zh-CN" altLang="en-US" sz="2800" dirty="0" smtClean="0">
                <a:latin typeface="黑体" panose="02010609060101010101" pitchFamily="2" charset="-122"/>
                <a:ea typeface="黑体" panose="02010609060101010101" pitchFamily="2" charset="-122"/>
              </a:rPr>
              <a:t> </a:t>
            </a:r>
            <a:endParaRPr lang="zh-CN" altLang="en-US" sz="2800" dirty="0">
              <a:latin typeface="黑体" panose="02010609060101010101" pitchFamily="2" charset="-122"/>
              <a:ea typeface="黑体" panose="02010609060101010101" pitchFamily="2" charset="-122"/>
            </a:endParaRPr>
          </a:p>
          <a:p>
            <a:pPr marL="0" indent="0" algn="ctr" eaLnBrk="1" hangingPunct="1">
              <a:lnSpc>
                <a:spcPct val="80000"/>
              </a:lnSpc>
              <a:buNone/>
            </a:pPr>
            <a:r>
              <a:rPr lang="zh-CN" altLang="en-US" sz="2400" dirty="0" smtClean="0">
                <a:latin typeface="黑体" panose="02010609060101010101" pitchFamily="2" charset="-122"/>
                <a:ea typeface="黑体" panose="02010609060101010101" pitchFamily="2" charset="-122"/>
              </a:rPr>
              <a:t>清华大学出版社</a:t>
            </a:r>
            <a:endParaRPr lang="en-US" altLang="zh-CN" sz="2400" dirty="0">
              <a:latin typeface="黑体" panose="02010609060101010101" pitchFamily="2" charset="-122"/>
              <a:ea typeface="黑体" panose="02010609060101010101" pitchFamily="2" charset="-122"/>
            </a:endParaRPr>
          </a:p>
          <a:p>
            <a:pPr marL="0" indent="0" eaLnBrk="1" hangingPunct="1">
              <a:lnSpc>
                <a:spcPct val="80000"/>
              </a:lnSpc>
              <a:buNone/>
            </a:pPr>
            <a:endParaRPr lang="zh-CN" altLang="en-US" sz="2400" dirty="0">
              <a:solidFill>
                <a:schemeClr val="accent2">
                  <a:lumMod val="75000"/>
                  <a:lumOff val="25000"/>
                </a:schemeClr>
              </a:solidFill>
              <a:latin typeface="黑体" panose="02010609060101010101" pitchFamily="2" charset="-122"/>
              <a:ea typeface="黑体" panose="02010609060101010101" pitchFamily="2" charset="-122"/>
            </a:endParaRPr>
          </a:p>
          <a:p>
            <a:pPr marL="0" indent="0" eaLnBrk="1" hangingPunct="1">
              <a:lnSpc>
                <a:spcPct val="80000"/>
              </a:lnSpc>
            </a:pPr>
            <a:endParaRPr lang="en-US" altLang="zh-CN" sz="2400" dirty="0">
              <a:solidFill>
                <a:schemeClr val="accent2">
                  <a:lumMod val="75000"/>
                  <a:lumOff val="25000"/>
                </a:schemeClr>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a:t>
            </a:fld>
            <a:endParaRPr lang="zh-CN" altLang="en-US" dirty="0"/>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6401" t="2750" r="12201" b="2750"/>
          <a:stretch/>
        </p:blipFill>
        <p:spPr>
          <a:xfrm>
            <a:off x="5120061" y="1052736"/>
            <a:ext cx="3808423" cy="5040560"/>
          </a:xfrm>
          <a:prstGeom prst="rect">
            <a:avLst/>
          </a:prstGeom>
        </p:spPr>
      </p:pic>
      <p:sp>
        <p:nvSpPr>
          <p:cNvPr id="12" name="Rectangle 2"/>
          <p:cNvSpPr txBox="1">
            <a:spLocks/>
          </p:cNvSpPr>
          <p:nvPr/>
        </p:nvSpPr>
        <p:spPr>
          <a:xfrm>
            <a:off x="351473" y="158750"/>
            <a:ext cx="7772400" cy="865188"/>
          </a:xfrm>
          <a:prstGeom prst="rect">
            <a:avLst/>
          </a:prstGeom>
        </p:spPr>
        <p:txBody>
          <a:bodyPr vert="horz" wrap="square" lIns="91440" tIns="45720" rIns="91440" bIns="45720" anchor="ctr"/>
          <a:lstStyle>
            <a:lvl1pPr algn="l" rtl="0" eaLnBrk="0" fontAlgn="base" hangingPunct="0">
              <a:spcBef>
                <a:spcPct val="0"/>
              </a:spcBef>
              <a:spcAft>
                <a:spcPct val="0"/>
              </a:spcAft>
              <a:buClr>
                <a:schemeClr val="folHlink"/>
              </a:buClr>
              <a:buFont typeface="Wingdings" panose="05000000000000000000" pitchFamily="2" charset="2"/>
              <a:buNone/>
              <a:defRPr kumimoji="1" sz="3600" b="1">
                <a:solidFill>
                  <a:srgbClr val="C00000"/>
                </a:solidFill>
                <a:latin typeface="微软雅黑" panose="020B0503020204020204" charset="-122"/>
                <a:ea typeface="微软雅黑" panose="020B0503020204020204" charset="-122"/>
                <a:cs typeface="+mj-cs"/>
              </a:defRPr>
            </a:lvl1pPr>
            <a:lvl2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2pPr>
            <a:lvl3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3pPr>
            <a:lvl4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4pPr>
            <a:lvl5pPr algn="l" rtl="0" eaLnBrk="0" fontAlgn="base" hangingPunct="0">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5pPr>
            <a:lvl6pPr marL="4572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6pPr>
            <a:lvl7pPr marL="9144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7pPr>
            <a:lvl8pPr marL="13716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8pPr>
            <a:lvl9pPr marL="1828800" algn="l" rtl="0" fontAlgn="base">
              <a:spcBef>
                <a:spcPct val="0"/>
              </a:spcBef>
              <a:spcAft>
                <a:spcPct val="0"/>
              </a:spcAft>
              <a:buClr>
                <a:schemeClr val="folHlink"/>
              </a:buClr>
              <a:buFont typeface="Wingdings" panose="05000000000000000000" pitchFamily="2" charset="2"/>
              <a:buChar char="§"/>
              <a:defRPr kumimoji="1" sz="4400" b="1">
                <a:solidFill>
                  <a:schemeClr val="tx2"/>
                </a:solidFill>
                <a:latin typeface="Times New Roman" panose="02020603050405020304" pitchFamily="18" charset="0"/>
                <a:ea typeface="宋体" panose="02010600030101010101" pitchFamily="2" charset="-122"/>
              </a:defRPr>
            </a:lvl9pPr>
          </a:lstStyle>
          <a:p>
            <a:pPr eaLnBrk="1" hangingPunct="1"/>
            <a:r>
              <a:rPr lang="zh-CN" altLang="en-US" kern="0" dirty="0" smtClean="0"/>
              <a:t>教材</a:t>
            </a:r>
            <a:endParaRPr lang="zh-CN" altLang="en-US" kern="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微软雅黑" panose="020B0503020204020204" pitchFamily="34" charset="-122"/>
                <a:ea typeface="微软雅黑" panose="020B0503020204020204" pitchFamily="34" charset="-122"/>
              </a:rPr>
              <a:t>人工智能的应用研究</a:t>
            </a:r>
            <a:r>
              <a:rPr lang="zh-CN" altLang="en-US" dirty="0" smtClean="0">
                <a:latin typeface="微软雅黑" panose="020B0503020204020204" pitchFamily="34" charset="-122"/>
                <a:ea typeface="微软雅黑" panose="020B0503020204020204" pitchFamily="34" charset="-122"/>
              </a:rPr>
              <a:t>取得重大进展</a:t>
            </a:r>
            <a:endParaRPr lang="zh-CN" altLang="en-US" dirty="0">
              <a:latin typeface="微软雅黑" panose="020B0503020204020204" pitchFamily="34" charset="-122"/>
              <a:ea typeface="微软雅黑" panose="020B0503020204020204" pitchFamily="34" charset="-122"/>
            </a:endParaRPr>
          </a:p>
        </p:txBody>
      </p:sp>
      <p:sp>
        <p:nvSpPr>
          <p:cNvPr id="19460" name="Rectangle 3"/>
          <p:cNvSpPr>
            <a:spLocks noGrp="1"/>
          </p:cNvSpPr>
          <p:nvPr>
            <p:ph idx="1"/>
          </p:nvPr>
        </p:nvSpPr>
        <p:spPr>
          <a:xfrm>
            <a:off x="611188" y="1340768"/>
            <a:ext cx="7772400" cy="4618707"/>
          </a:xfrm>
        </p:spPr>
        <p:txBody>
          <a:bodyPr vert="horz" wrap="square" lIns="91440" tIns="45720" rIns="91440" bIns="45720" anchor="t"/>
          <a:lstStyle/>
          <a:p>
            <a:pPr eaLnBrk="1" hangingPunct="1">
              <a:lnSpc>
                <a:spcPct val="150000"/>
              </a:lnSpc>
            </a:pPr>
            <a:r>
              <a:rPr lang="zh-CN" altLang="en-US" sz="3200" dirty="0" smtClean="0">
                <a:solidFill>
                  <a:srgbClr val="FF0000"/>
                </a:solidFill>
                <a:latin typeface="黑体" panose="02010609060101010101" pitchFamily="2" charset="-122"/>
                <a:ea typeface="黑体" panose="02010609060101010101" pitchFamily="2" charset="-122"/>
              </a:rPr>
              <a:t>专家系统</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expert system)</a:t>
            </a:r>
            <a:r>
              <a:rPr lang="zh-CN" altLang="en-US" sz="3200" dirty="0">
                <a:latin typeface="黑体" panose="02010609060101010101" pitchFamily="2" charset="-122"/>
                <a:ea typeface="黑体" panose="02010609060101010101" pitchFamily="2" charset="-122"/>
              </a:rPr>
              <a:t>显示出强大的生命力。</a:t>
            </a:r>
          </a:p>
          <a:p>
            <a:pPr eaLnBrk="1" hangingPunct="1">
              <a:lnSpc>
                <a:spcPct val="150000"/>
              </a:lnSpc>
            </a:pPr>
            <a:r>
              <a:rPr lang="en-US" altLang="zh-CN" sz="3200" dirty="0">
                <a:solidFill>
                  <a:srgbClr val="FF0000"/>
                </a:solidFill>
                <a:latin typeface="黑体" panose="02010609060101010101" pitchFamily="2" charset="-122"/>
                <a:ea typeface="黑体" panose="02010609060101010101" pitchFamily="2" charset="-122"/>
              </a:rPr>
              <a:t>Feigenbaum</a:t>
            </a:r>
            <a:r>
              <a:rPr lang="zh-CN" altLang="en-US" sz="3200" dirty="0">
                <a:latin typeface="黑体" panose="02010609060101010101" pitchFamily="2" charset="-122"/>
                <a:ea typeface="黑体" panose="02010609060101010101" pitchFamily="2" charset="-122"/>
              </a:rPr>
              <a:t>所领导的研究小组于1968年研究成功第一个专家系统</a:t>
            </a:r>
            <a:r>
              <a:rPr lang="en-US" altLang="zh-CN" sz="3200" dirty="0" smtClean="0">
                <a:solidFill>
                  <a:srgbClr val="FF0000"/>
                </a:solidFill>
                <a:latin typeface="黑体" panose="02010609060101010101" pitchFamily="2" charset="-122"/>
                <a:ea typeface="黑体" panose="02010609060101010101" pitchFamily="2" charset="-122"/>
              </a:rPr>
              <a:t>DENDRAL</a:t>
            </a:r>
            <a:r>
              <a:rPr lang="zh-CN" altLang="en-US" sz="3200" dirty="0" smtClean="0">
                <a:solidFill>
                  <a:srgbClr val="FF0000"/>
                </a:solidFill>
                <a:latin typeface="黑体" panose="02010609060101010101" pitchFamily="2" charset="-122"/>
                <a:ea typeface="黑体" panose="02010609060101010101" pitchFamily="2" charset="-122"/>
              </a:rPr>
              <a:t>。</a:t>
            </a:r>
            <a:endParaRPr lang="zh-CN" altLang="en-US" sz="3200" dirty="0">
              <a:solidFill>
                <a:schemeClr val="folHlink"/>
              </a:solidFill>
              <a:latin typeface="黑体" panose="02010609060101010101" pitchFamily="2" charset="-122"/>
              <a:ea typeface="黑体" panose="02010609060101010101" pitchFamily="2" charset="-122"/>
            </a:endParaRPr>
          </a:p>
          <a:p>
            <a:pPr eaLnBrk="1" hangingPunct="1">
              <a:lnSpc>
                <a:spcPct val="150000"/>
              </a:lnSpc>
            </a:pPr>
            <a:r>
              <a:rPr lang="zh-CN" altLang="en-US" sz="3200" dirty="0">
                <a:latin typeface="黑体" panose="02010609060101010101" pitchFamily="2" charset="-122"/>
                <a:ea typeface="黑体" panose="02010609060101010101" pitchFamily="2" charset="-122"/>
              </a:rPr>
              <a:t>1972-1976年，</a:t>
            </a:r>
            <a:r>
              <a:rPr lang="en-US" altLang="zh-CN" sz="3200" dirty="0">
                <a:latin typeface="黑体" panose="02010609060101010101" pitchFamily="2" charset="-122"/>
                <a:ea typeface="黑体" panose="02010609060101010101" pitchFamily="2" charset="-122"/>
              </a:rPr>
              <a:t>Feigenbaum</a:t>
            </a:r>
            <a:r>
              <a:rPr lang="zh-CN" altLang="en-US" sz="3200" dirty="0">
                <a:latin typeface="黑体" panose="02010609060101010101" pitchFamily="2" charset="-122"/>
                <a:ea typeface="黑体" panose="02010609060101010101" pitchFamily="2" charset="-122"/>
              </a:rPr>
              <a:t>小组又开发成功</a:t>
            </a:r>
            <a:r>
              <a:rPr lang="en-US" altLang="zh-CN" sz="3200" dirty="0">
                <a:solidFill>
                  <a:srgbClr val="FF0000"/>
                </a:solidFill>
                <a:latin typeface="黑体" panose="02010609060101010101" pitchFamily="2" charset="-122"/>
                <a:ea typeface="黑体" panose="02010609060101010101" pitchFamily="2" charset="-122"/>
              </a:rPr>
              <a:t>MYCIN</a:t>
            </a:r>
            <a:r>
              <a:rPr lang="zh-CN" altLang="en-US" sz="3200" dirty="0">
                <a:latin typeface="黑体" panose="02010609060101010101" pitchFamily="2" charset="-122"/>
                <a:ea typeface="黑体" panose="02010609060101010101" pitchFamily="2" charset="-122"/>
              </a:rPr>
              <a:t>医疗</a:t>
            </a:r>
            <a:r>
              <a:rPr lang="zh-CN" altLang="en-US" sz="3200" dirty="0" smtClean="0">
                <a:latin typeface="黑体" panose="02010609060101010101" pitchFamily="2" charset="-122"/>
                <a:ea typeface="黑体" panose="02010609060101010101" pitchFamily="2" charset="-122"/>
              </a:rPr>
              <a:t>专家系统。</a:t>
            </a: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20</a:t>
            </a:fld>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p:cNvSpPr>
          <p:nvPr>
            <p:ph idx="1"/>
          </p:nvPr>
        </p:nvSpPr>
        <p:spPr>
          <a:xfrm>
            <a:off x="555625" y="685800"/>
            <a:ext cx="8162925" cy="5410200"/>
          </a:xfrm>
        </p:spPr>
        <p:txBody>
          <a:bodyPr vert="horz" wrap="square" lIns="91440" tIns="45720" rIns="91440" bIns="45720" anchor="t"/>
          <a:lstStyle/>
          <a:p>
            <a:pPr eaLnBrk="1" hangingPunct="1">
              <a:buFont typeface="Wingdings" panose="05000000000000000000" charset="0"/>
              <a:buChar char="Ø"/>
            </a:pPr>
            <a:r>
              <a:rPr lang="zh-CN" altLang="en-US" sz="3200" dirty="0">
                <a:latin typeface="黑体" panose="02010609060101010101" pitchFamily="2" charset="-122"/>
                <a:ea typeface="黑体" panose="02010609060101010101" pitchFamily="2" charset="-122"/>
              </a:rPr>
              <a:t>著名</a:t>
            </a:r>
            <a:r>
              <a:rPr lang="zh-CN" altLang="en-US" sz="3200" dirty="0" smtClean="0">
                <a:latin typeface="黑体" panose="02010609060101010101" pitchFamily="2" charset="-122"/>
                <a:ea typeface="黑体" panose="02010609060101010101" pitchFamily="2" charset="-122"/>
              </a:rPr>
              <a:t>专家系统</a:t>
            </a:r>
            <a:endParaRPr lang="en-US" altLang="zh-CN" sz="3200" dirty="0" smtClean="0">
              <a:latin typeface="黑体" panose="02010609060101010101" pitchFamily="2" charset="-122"/>
              <a:ea typeface="黑体" panose="02010609060101010101" pitchFamily="2" charset="-122"/>
            </a:endParaRPr>
          </a:p>
          <a:p>
            <a:pPr marL="449263" lvl="1" indent="0" eaLnBrk="1" hangingPunct="1">
              <a:buFont typeface="+mj-lt"/>
              <a:buAutoNum type="arabicPeriod"/>
            </a:pPr>
            <a:r>
              <a:rPr lang="en-US" altLang="zh-CN" dirty="0" smtClean="0">
                <a:latin typeface="黑体" panose="02010609060101010101" pitchFamily="2" charset="-122"/>
                <a:ea typeface="黑体" panose="02010609060101010101" pitchFamily="2" charset="-122"/>
              </a:rPr>
              <a:t> </a:t>
            </a:r>
            <a:r>
              <a:rPr lang="en-US" altLang="zh-CN" dirty="0">
                <a:latin typeface="黑体" panose="02010609060101010101" pitchFamily="2" charset="-122"/>
                <a:ea typeface="黑体" panose="02010609060101010101" pitchFamily="2" charset="-122"/>
              </a:rPr>
              <a:t>PROSPECTOR</a:t>
            </a:r>
            <a:r>
              <a:rPr lang="zh-CN" altLang="en-US" sz="2800" dirty="0">
                <a:solidFill>
                  <a:srgbClr val="FF0000"/>
                </a:solidFill>
                <a:latin typeface="黑体" panose="02010609060101010101" pitchFamily="2" charset="-122"/>
                <a:ea typeface="黑体" panose="02010609060101010101" pitchFamily="2" charset="-122"/>
              </a:rPr>
              <a:t>地质勘探</a:t>
            </a:r>
            <a:r>
              <a:rPr lang="zh-CN" altLang="en-US" sz="2800" dirty="0" smtClean="0">
                <a:latin typeface="黑体" panose="02010609060101010101" pitchFamily="2" charset="-122"/>
                <a:ea typeface="黑体" panose="02010609060101010101" pitchFamily="2" charset="-122"/>
              </a:rPr>
              <a:t>专家系统</a:t>
            </a:r>
            <a:endParaRPr lang="zh-CN" altLang="en-US" sz="2800" dirty="0">
              <a:latin typeface="黑体" panose="02010609060101010101" pitchFamily="2" charset="-122"/>
              <a:ea typeface="黑体" panose="02010609060101010101" pitchFamily="2" charset="-122"/>
            </a:endParaRPr>
          </a:p>
          <a:p>
            <a:pPr marL="1066800" lvl="1" indent="-609600" eaLnBrk="1" hangingPunct="1">
              <a:buFont typeface="+mj-lt"/>
              <a:buAutoNum type="arabicPeriod"/>
            </a:pPr>
            <a:r>
              <a:rPr lang="en-US" altLang="zh-CN" sz="2800" dirty="0">
                <a:latin typeface="黑体" panose="02010609060101010101" pitchFamily="2" charset="-122"/>
                <a:ea typeface="黑体" panose="02010609060101010101" pitchFamily="2" charset="-122"/>
              </a:rPr>
              <a:t>CASNET</a:t>
            </a:r>
            <a:r>
              <a:rPr lang="zh-CN" altLang="en-US" sz="2800" dirty="0">
                <a:solidFill>
                  <a:srgbClr val="FF0000"/>
                </a:solidFill>
                <a:latin typeface="黑体" panose="02010609060101010101" pitchFamily="2" charset="-122"/>
                <a:ea typeface="黑体" panose="02010609060101010101" pitchFamily="2" charset="-122"/>
              </a:rPr>
              <a:t>青光眼诊断治疗</a:t>
            </a:r>
            <a:r>
              <a:rPr lang="zh-CN" altLang="en-US" sz="2800" dirty="0" smtClean="0">
                <a:latin typeface="黑体" panose="02010609060101010101" pitchFamily="2" charset="-122"/>
                <a:ea typeface="黑体" panose="02010609060101010101" pitchFamily="2" charset="-122"/>
              </a:rPr>
              <a:t>专家系统</a:t>
            </a:r>
            <a:endParaRPr lang="zh-CN" altLang="en-US" sz="2800" dirty="0">
              <a:latin typeface="黑体" panose="02010609060101010101" pitchFamily="2" charset="-122"/>
              <a:ea typeface="黑体" panose="02010609060101010101" pitchFamily="2" charset="-122"/>
            </a:endParaRPr>
          </a:p>
          <a:p>
            <a:pPr marL="1066800" lvl="1" indent="-609600" eaLnBrk="1" hangingPunct="1">
              <a:buFont typeface="+mj-lt"/>
              <a:buAutoNum type="arabicPeriod"/>
            </a:pPr>
            <a:r>
              <a:rPr lang="en-US" altLang="zh-CN" sz="2800" dirty="0">
                <a:latin typeface="黑体" panose="02010609060101010101" pitchFamily="2" charset="-122"/>
                <a:ea typeface="黑体" panose="02010609060101010101" pitchFamily="2" charset="-122"/>
              </a:rPr>
              <a:t>RI</a:t>
            </a:r>
            <a:r>
              <a:rPr lang="zh-CN" altLang="en-US" sz="2800" dirty="0">
                <a:solidFill>
                  <a:srgbClr val="FF0000"/>
                </a:solidFill>
                <a:latin typeface="黑体" panose="02010609060101010101" pitchFamily="2" charset="-122"/>
                <a:ea typeface="黑体" panose="02010609060101010101" pitchFamily="2" charset="-122"/>
              </a:rPr>
              <a:t>计算机结构设计</a:t>
            </a:r>
            <a:r>
              <a:rPr lang="zh-CN" altLang="en-US" sz="2800" dirty="0" smtClean="0">
                <a:latin typeface="黑体" panose="02010609060101010101" pitchFamily="2" charset="-122"/>
                <a:ea typeface="黑体" panose="02010609060101010101" pitchFamily="2" charset="-122"/>
              </a:rPr>
              <a:t>专家系统</a:t>
            </a:r>
            <a:endParaRPr lang="zh-CN" altLang="en-US" sz="2800" dirty="0">
              <a:latin typeface="黑体" panose="02010609060101010101" pitchFamily="2" charset="-122"/>
              <a:ea typeface="黑体" panose="02010609060101010101" pitchFamily="2" charset="-122"/>
            </a:endParaRPr>
          </a:p>
          <a:p>
            <a:pPr marL="1066800" lvl="1" indent="-609600" eaLnBrk="1" hangingPunct="1">
              <a:buFont typeface="+mj-lt"/>
              <a:buAutoNum type="arabicPeriod"/>
            </a:pPr>
            <a:r>
              <a:rPr lang="en-US" altLang="zh-CN" sz="2800" dirty="0">
                <a:latin typeface="黑体" panose="02010609060101010101" pitchFamily="2" charset="-122"/>
                <a:ea typeface="黑体" panose="02010609060101010101" pitchFamily="2" charset="-122"/>
              </a:rPr>
              <a:t>MACSYMA</a:t>
            </a:r>
            <a:r>
              <a:rPr lang="zh-CN" altLang="en-US" sz="2800" dirty="0">
                <a:solidFill>
                  <a:srgbClr val="FF0000"/>
                </a:solidFill>
                <a:latin typeface="黑体" panose="02010609060101010101" pitchFamily="2" charset="-122"/>
                <a:ea typeface="黑体" panose="02010609060101010101" pitchFamily="2" charset="-122"/>
              </a:rPr>
              <a:t>符号积分与定理证明</a:t>
            </a:r>
            <a:r>
              <a:rPr lang="zh-CN" altLang="en-US" sz="2800" dirty="0" smtClean="0">
                <a:latin typeface="黑体" panose="02010609060101010101" pitchFamily="2" charset="-122"/>
                <a:ea typeface="黑体" panose="02010609060101010101" pitchFamily="2" charset="-122"/>
              </a:rPr>
              <a:t>专家系统</a:t>
            </a:r>
            <a:endParaRPr lang="zh-CN" altLang="en-US" sz="2800" dirty="0">
              <a:latin typeface="黑体" panose="02010609060101010101" pitchFamily="2" charset="-122"/>
              <a:ea typeface="黑体" panose="02010609060101010101" pitchFamily="2" charset="-122"/>
            </a:endParaRPr>
          </a:p>
          <a:p>
            <a:pPr marL="1066800" lvl="1" indent="-609600" eaLnBrk="1" hangingPunct="1">
              <a:buFont typeface="+mj-lt"/>
              <a:buAutoNum type="arabicPeriod"/>
            </a:pPr>
            <a:r>
              <a:rPr lang="en-US" altLang="zh-CN" sz="2800" dirty="0">
                <a:latin typeface="黑体" panose="02010609060101010101" pitchFamily="2" charset="-122"/>
                <a:ea typeface="黑体" panose="02010609060101010101" pitchFamily="2" charset="-122"/>
              </a:rPr>
              <a:t>ELAS</a:t>
            </a:r>
            <a:r>
              <a:rPr lang="zh-CN" altLang="en-US" sz="2800" dirty="0">
                <a:solidFill>
                  <a:srgbClr val="FF0000"/>
                </a:solidFill>
                <a:latin typeface="黑体" panose="02010609060101010101" pitchFamily="2" charset="-122"/>
                <a:ea typeface="黑体" panose="02010609060101010101" pitchFamily="2" charset="-122"/>
              </a:rPr>
              <a:t>钻井数据分析</a:t>
            </a:r>
            <a:r>
              <a:rPr lang="zh-CN" altLang="en-US" sz="2800" dirty="0">
                <a:latin typeface="黑体" panose="02010609060101010101" pitchFamily="2" charset="-122"/>
                <a:ea typeface="黑体" panose="02010609060101010101" pitchFamily="2" charset="-122"/>
              </a:rPr>
              <a:t>专家系统</a:t>
            </a:r>
          </a:p>
          <a:p>
            <a:pPr marL="1066800" lvl="1" indent="-609600" eaLnBrk="1" hangingPunct="1">
              <a:buFont typeface="+mj-lt"/>
              <a:buAutoNum type="arabicPeriod"/>
            </a:pPr>
            <a:r>
              <a:rPr lang="en-US" altLang="zh-CN" sz="2800" dirty="0">
                <a:latin typeface="黑体" panose="02010609060101010101" pitchFamily="2" charset="-122"/>
                <a:ea typeface="黑体" panose="02010609060101010101" pitchFamily="2" charset="-122"/>
              </a:rPr>
              <a:t>ACE</a:t>
            </a:r>
            <a:r>
              <a:rPr lang="zh-CN" altLang="en-US" sz="2800" dirty="0">
                <a:solidFill>
                  <a:srgbClr val="FF0000"/>
                </a:solidFill>
                <a:latin typeface="黑体" panose="02010609060101010101" pitchFamily="2" charset="-122"/>
                <a:ea typeface="黑体" panose="02010609060101010101" pitchFamily="2" charset="-122"/>
              </a:rPr>
              <a:t>电话电缆维护</a:t>
            </a:r>
            <a:r>
              <a:rPr lang="zh-CN" altLang="en-US" sz="2800" dirty="0">
                <a:latin typeface="黑体" panose="02010609060101010101" pitchFamily="2" charset="-122"/>
                <a:ea typeface="黑体" panose="02010609060101010101" pitchFamily="2" charset="-122"/>
              </a:rPr>
              <a:t>专家系统</a:t>
            </a:r>
          </a:p>
          <a:p>
            <a:pPr marL="685800" indent="-685800" eaLnBrk="1" hangingPunct="1"/>
            <a:endParaRPr lang="zh-CN" altLang="en-US" sz="3200" dirty="0">
              <a:latin typeface="黑体" panose="02010609060101010101" pitchFamily="2" charset="-122"/>
              <a:ea typeface="黑体" panose="02010609060101010101" pitchFamily="2" charset="-122"/>
            </a:endParaRPr>
          </a:p>
          <a:p>
            <a:pPr eaLnBrk="1" hangingPunct="1"/>
            <a:r>
              <a:rPr lang="zh-CN" altLang="en-US" sz="3200" dirty="0">
                <a:latin typeface="黑体" panose="02010609060101010101" pitchFamily="2" charset="-122"/>
                <a:ea typeface="黑体" panose="02010609060101010101" pitchFamily="2" charset="-122"/>
              </a:rPr>
              <a:t>1977年，</a:t>
            </a:r>
            <a:r>
              <a:rPr lang="en-US" altLang="zh-CN" sz="3200" dirty="0">
                <a:ea typeface="黑体" panose="02010609060101010101" pitchFamily="2" charset="-122"/>
              </a:rPr>
              <a:t>Feigenbaum</a:t>
            </a:r>
            <a:r>
              <a:rPr lang="zh-CN" altLang="en-US" sz="3200" dirty="0">
                <a:ea typeface="黑体" panose="02010609060101010101" pitchFamily="2" charset="-122"/>
              </a:rPr>
              <a:t>进一步提出了</a:t>
            </a:r>
            <a:r>
              <a:rPr lang="zh-CN" altLang="en-US" sz="3200" dirty="0">
                <a:solidFill>
                  <a:srgbClr val="FF0000"/>
                </a:solidFill>
                <a:ea typeface="黑体" panose="02010609060101010101" pitchFamily="2" charset="-122"/>
              </a:rPr>
              <a:t>知识工程(</a:t>
            </a:r>
            <a:r>
              <a:rPr lang="en-US" altLang="zh-CN" sz="3200" dirty="0">
                <a:ea typeface="黑体" panose="02010609060101010101" pitchFamily="2" charset="-122"/>
              </a:rPr>
              <a:t>knowledge engineering)</a:t>
            </a:r>
            <a:r>
              <a:rPr lang="zh-CN" altLang="en-US" sz="3200" dirty="0">
                <a:latin typeface="黑体" panose="02010609060101010101" pitchFamily="2" charset="-122"/>
                <a:ea typeface="黑体" panose="02010609060101010101" pitchFamily="2" charset="-122"/>
              </a:rPr>
              <a:t>的概念。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21</a:t>
            </a:fld>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3"/>
          <p:cNvSpPr>
            <a:spLocks noGrp="1"/>
          </p:cNvSpPr>
          <p:nvPr>
            <p:ph idx="1"/>
          </p:nvPr>
        </p:nvSpPr>
        <p:spPr>
          <a:xfrm>
            <a:off x="570230" y="534670"/>
            <a:ext cx="7772400" cy="5965522"/>
          </a:xfrm>
        </p:spPr>
        <p:txBody>
          <a:bodyPr vert="horz" wrap="square" lIns="91440" tIns="45720" rIns="91440" bIns="45720" anchor="t"/>
          <a:lstStyle/>
          <a:p>
            <a:pPr indent="0" algn="just" eaLnBrk="1" latinLnBrk="0" hangingPunct="1">
              <a:spcBef>
                <a:spcPts val="1200"/>
              </a:spcBef>
              <a:spcAft>
                <a:spcPts val="1200"/>
              </a:spcAft>
            </a:pPr>
            <a:r>
              <a:rPr lang="en-US" altLang="zh-CN" sz="3200" dirty="0">
                <a:latin typeface="黑体" panose="02010609060101010101" pitchFamily="2" charset="-122"/>
                <a:ea typeface="黑体" panose="02010609060101010101" pitchFamily="2" charset="-122"/>
              </a:rPr>
              <a:t>AI</a:t>
            </a:r>
            <a:r>
              <a:rPr lang="zh-CN" altLang="en-US" sz="3200" dirty="0">
                <a:latin typeface="黑体" panose="02010609060101010101" pitchFamily="2" charset="-122"/>
                <a:ea typeface="黑体" panose="02010609060101010101" pitchFamily="2" charset="-122"/>
              </a:rPr>
              <a:t>系统的三个基本问题</a:t>
            </a:r>
            <a:r>
              <a:rPr lang="en-US" altLang="zh-CN" sz="3200" dirty="0">
                <a:latin typeface="黑体" panose="02010609060101010101" pitchFamily="2" charset="-122"/>
                <a:ea typeface="黑体" panose="02010609060101010101" pitchFamily="2" charset="-122"/>
              </a:rPr>
              <a:t>:</a:t>
            </a:r>
          </a:p>
          <a:p>
            <a:pPr lvl="1" indent="0" algn="just" eaLnBrk="1" latinLnBrk="0" hangingPunct="1">
              <a:spcBef>
                <a:spcPts val="1200"/>
              </a:spcBef>
              <a:spcAft>
                <a:spcPts val="1200"/>
              </a:spcAft>
            </a:pPr>
            <a:r>
              <a:rPr lang="zh-CN" altLang="en-US" sz="2800" dirty="0">
                <a:solidFill>
                  <a:srgbClr val="FF0000"/>
                </a:solidFill>
                <a:latin typeface="黑体" panose="02010609060101010101" pitchFamily="2" charset="-122"/>
                <a:ea typeface="黑体" panose="02010609060101010101" pitchFamily="2" charset="-122"/>
              </a:rPr>
              <a:t>知识表示</a:t>
            </a:r>
          </a:p>
          <a:p>
            <a:pPr lvl="1" indent="0" algn="just" eaLnBrk="1" latinLnBrk="0" hangingPunct="1">
              <a:spcBef>
                <a:spcPts val="1200"/>
              </a:spcBef>
              <a:spcAft>
                <a:spcPts val="1200"/>
              </a:spcAft>
            </a:pPr>
            <a:r>
              <a:rPr lang="zh-CN" altLang="en-US" sz="2800" dirty="0">
                <a:solidFill>
                  <a:srgbClr val="FF0000"/>
                </a:solidFill>
                <a:latin typeface="黑体" panose="02010609060101010101" pitchFamily="2" charset="-122"/>
                <a:ea typeface="黑体" panose="02010609060101010101" pitchFamily="2" charset="-122"/>
              </a:rPr>
              <a:t>知识利用</a:t>
            </a:r>
          </a:p>
          <a:p>
            <a:pPr lvl="1" indent="0" algn="just" eaLnBrk="1" latinLnBrk="0" hangingPunct="1">
              <a:spcBef>
                <a:spcPts val="1200"/>
              </a:spcBef>
              <a:spcAft>
                <a:spcPts val="1200"/>
              </a:spcAft>
            </a:pPr>
            <a:r>
              <a:rPr lang="zh-CN" altLang="en-US" sz="2800" dirty="0">
                <a:solidFill>
                  <a:srgbClr val="FF0000"/>
                </a:solidFill>
                <a:latin typeface="黑体" panose="02010609060101010101" pitchFamily="2" charset="-122"/>
                <a:ea typeface="黑体" panose="02010609060101010101" pitchFamily="2" charset="-122"/>
              </a:rPr>
              <a:t>知识获取</a:t>
            </a:r>
            <a:endParaRPr lang="en-US" altLang="zh-CN" sz="2800" dirty="0">
              <a:latin typeface="黑体" panose="02010609060101010101" pitchFamily="2" charset="-122"/>
              <a:ea typeface="黑体" panose="02010609060101010101" pitchFamily="2" charset="-122"/>
            </a:endParaRPr>
          </a:p>
          <a:p>
            <a:pPr indent="0" algn="just" eaLnBrk="1" latinLnBrk="0" hangingPunct="1">
              <a:spcBef>
                <a:spcPts val="1200"/>
              </a:spcBef>
              <a:spcAft>
                <a:spcPts val="1200"/>
              </a:spcAft>
            </a:pPr>
            <a:r>
              <a:rPr lang="zh-CN" altLang="en-US" sz="3200" dirty="0">
                <a:solidFill>
                  <a:srgbClr val="FF0000"/>
                </a:solidFill>
                <a:latin typeface="黑体" panose="02010609060101010101" pitchFamily="2" charset="-122"/>
                <a:ea typeface="黑体" panose="02010609060101010101" pitchFamily="2" charset="-122"/>
              </a:rPr>
              <a:t>人工智能系统</a:t>
            </a:r>
            <a:r>
              <a:rPr lang="zh-CN" altLang="en-US" sz="3200" dirty="0">
                <a:latin typeface="黑体" panose="02010609060101010101" pitchFamily="2" charset="-122"/>
                <a:ea typeface="黑体" panose="02010609060101010101" pitchFamily="2" charset="-122"/>
              </a:rPr>
              <a:t>是一个</a:t>
            </a:r>
            <a:r>
              <a:rPr lang="zh-CN" altLang="en-US" sz="3200" dirty="0">
                <a:solidFill>
                  <a:srgbClr val="FF0000"/>
                </a:solidFill>
                <a:latin typeface="黑体" panose="02010609060101010101" pitchFamily="2" charset="-122"/>
                <a:ea typeface="黑体" panose="02010609060101010101" pitchFamily="2" charset="-122"/>
              </a:rPr>
              <a:t>知识处理</a:t>
            </a:r>
            <a:r>
              <a:rPr lang="zh-CN" altLang="en-US" sz="3200" dirty="0" smtClean="0">
                <a:latin typeface="黑体" panose="02010609060101010101" pitchFamily="2" charset="-122"/>
                <a:ea typeface="黑体" panose="02010609060101010101" pitchFamily="2" charset="-122"/>
              </a:rPr>
              <a:t>系统。</a:t>
            </a:r>
            <a:endParaRPr lang="zh-CN" altLang="en-US" sz="3200" dirty="0">
              <a:latin typeface="黑体" panose="02010609060101010101" pitchFamily="2" charset="-122"/>
              <a:ea typeface="黑体" panose="02010609060101010101" pitchFamily="2" charset="-122"/>
            </a:endParaRPr>
          </a:p>
          <a:p>
            <a:pPr indent="0" eaLnBrk="1" latinLnBrk="0" hangingPunct="1">
              <a:spcBef>
                <a:spcPts val="1200"/>
              </a:spcBef>
              <a:spcAft>
                <a:spcPts val="1200"/>
              </a:spcAft>
            </a:pPr>
            <a:r>
              <a:rPr lang="zh-CN" altLang="en-US" sz="3200" dirty="0" smtClean="0">
                <a:latin typeface="黑体" panose="02010609060101010101" pitchFamily="2" charset="-122"/>
                <a:ea typeface="黑体" panose="02010609060101010101" pitchFamily="2" charset="-122"/>
              </a:rPr>
              <a:t>近十</a:t>
            </a:r>
            <a:r>
              <a:rPr lang="zh-CN" altLang="en-US" sz="3200" dirty="0">
                <a:latin typeface="黑体" panose="02010609060101010101" pitchFamily="2" charset="-122"/>
                <a:ea typeface="黑体" panose="02010609060101010101" pitchFamily="2" charset="-122"/>
              </a:rPr>
              <a:t>多年来，</a:t>
            </a:r>
            <a:r>
              <a:rPr lang="zh-CN" altLang="en-US" sz="3200" dirty="0">
                <a:solidFill>
                  <a:srgbClr val="FF0000"/>
                </a:solidFill>
                <a:latin typeface="黑体" panose="02010609060101010101" pitchFamily="2" charset="-122"/>
                <a:ea typeface="黑体" panose="02010609060101010101" pitchFamily="2" charset="-122"/>
              </a:rPr>
              <a:t>机器学习、计算智能、人工神经网络</a:t>
            </a:r>
            <a:r>
              <a:rPr lang="zh-CN" altLang="en-US" sz="3200" dirty="0">
                <a:latin typeface="黑体" panose="02010609060101010101" pitchFamily="2" charset="-122"/>
                <a:ea typeface="黑体" panose="02010609060101010101" pitchFamily="2" charset="-122"/>
              </a:rPr>
              <a:t>等</a:t>
            </a:r>
            <a:r>
              <a:rPr lang="zh-CN" altLang="en-US" sz="3200" dirty="0">
                <a:solidFill>
                  <a:srgbClr val="FF0000"/>
                </a:solidFill>
                <a:effectLst/>
                <a:latin typeface="黑体" panose="02010609060101010101" pitchFamily="2" charset="-122"/>
                <a:ea typeface="黑体" panose="02010609060101010101" pitchFamily="2" charset="-122"/>
              </a:rPr>
              <a:t>行为主义</a:t>
            </a:r>
            <a:r>
              <a:rPr lang="zh-CN" altLang="en-US" sz="3200" dirty="0">
                <a:latin typeface="黑体" panose="02010609060101010101" pitchFamily="2" charset="-122"/>
                <a:ea typeface="黑体" panose="02010609060101010101" pitchFamily="2" charset="-122"/>
              </a:rPr>
              <a:t>的研究深入开展，形成高潮，这些都推动了人工智能研究的深入发展。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22</a:t>
            </a:fld>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p:cNvSpPr>
          <p:nvPr>
            <p:ph idx="1"/>
          </p:nvPr>
        </p:nvSpPr>
        <p:spPr>
          <a:xfrm>
            <a:off x="251520" y="1052513"/>
            <a:ext cx="8712968" cy="5257800"/>
          </a:xfrm>
        </p:spPr>
        <p:txBody>
          <a:bodyPr vert="horz" wrap="square" lIns="91440" tIns="45720" rIns="91440" bIns="45720" anchor="t"/>
          <a:lstStyle/>
          <a:p>
            <a:pPr eaLnBrk="1" hangingPunct="1">
              <a:lnSpc>
                <a:spcPct val="90000"/>
              </a:lnSpc>
            </a:pPr>
            <a:r>
              <a:rPr lang="zh-CN" altLang="en-US" dirty="0">
                <a:latin typeface="黑体" panose="02010609060101010101" pitchFamily="2" charset="-122"/>
                <a:ea typeface="黑体" panose="02010609060101010101" pitchFamily="2" charset="-122"/>
              </a:rPr>
              <a:t>1978年 </a:t>
            </a:r>
            <a:r>
              <a:rPr lang="zh-CN" altLang="en-US" dirty="0">
                <a:solidFill>
                  <a:srgbClr val="FF0000"/>
                </a:solidFill>
                <a:ea typeface="黑体" panose="02010609060101010101" pitchFamily="2" charset="-122"/>
              </a:rPr>
              <a:t>“</a:t>
            </a:r>
            <a:r>
              <a:rPr lang="zh-CN" altLang="en-US" dirty="0">
                <a:solidFill>
                  <a:srgbClr val="FF0000"/>
                </a:solidFill>
                <a:latin typeface="黑体" panose="02010609060101010101" pitchFamily="2" charset="-122"/>
                <a:ea typeface="黑体" panose="02010609060101010101" pitchFamily="2" charset="-122"/>
              </a:rPr>
              <a:t>智能模拟</a:t>
            </a:r>
            <a:r>
              <a:rPr lang="zh-CN" altLang="en-US" dirty="0">
                <a:solidFill>
                  <a:srgbClr val="FF0000"/>
                </a:solidFill>
                <a:ea typeface="黑体" panose="02010609060101010101" pitchFamily="2" charset="-122"/>
              </a:rPr>
              <a:t>”</a:t>
            </a:r>
            <a:r>
              <a:rPr lang="zh-CN" altLang="en-US" dirty="0">
                <a:latin typeface="黑体" panose="02010609060101010101" pitchFamily="2" charset="-122"/>
                <a:ea typeface="黑体" panose="02010609060101010101" pitchFamily="2" charset="-122"/>
              </a:rPr>
              <a:t>纳入国家计划；</a:t>
            </a:r>
          </a:p>
          <a:p>
            <a:pPr eaLnBrk="1" hangingPunct="1">
              <a:lnSpc>
                <a:spcPct val="90000"/>
              </a:lnSpc>
            </a:pPr>
            <a:r>
              <a:rPr lang="zh-CN" altLang="en-US" dirty="0">
                <a:latin typeface="黑体" panose="02010609060101010101" pitchFamily="2" charset="-122"/>
                <a:ea typeface="黑体" panose="02010609060101010101" pitchFamily="2" charset="-122"/>
              </a:rPr>
              <a:t>1984年召开了</a:t>
            </a:r>
            <a:r>
              <a:rPr lang="zh-CN" altLang="en-US" dirty="0">
                <a:solidFill>
                  <a:srgbClr val="FF0000"/>
                </a:solidFill>
                <a:latin typeface="黑体" panose="02010609060101010101" pitchFamily="2" charset="-122"/>
                <a:ea typeface="黑体" panose="02010609060101010101" pitchFamily="2" charset="-122"/>
              </a:rPr>
              <a:t>智能计算机及其系统</a:t>
            </a:r>
            <a:r>
              <a:rPr lang="zh-CN" altLang="en-US" dirty="0">
                <a:latin typeface="黑体" panose="02010609060101010101" pitchFamily="2" charset="-122"/>
                <a:ea typeface="黑体" panose="02010609060101010101" pitchFamily="2" charset="-122"/>
              </a:rPr>
              <a:t>的</a:t>
            </a:r>
            <a:r>
              <a:rPr lang="zh-CN" altLang="en-US" dirty="0">
                <a:solidFill>
                  <a:srgbClr val="FF0000"/>
                </a:solidFill>
                <a:latin typeface="黑体" panose="02010609060101010101" pitchFamily="2" charset="-122"/>
                <a:ea typeface="黑体" panose="02010609060101010101" pitchFamily="2" charset="-122"/>
              </a:rPr>
              <a:t>全国学术讨论会</a:t>
            </a:r>
            <a:r>
              <a:rPr lang="zh-CN" altLang="en-US" dirty="0">
                <a:latin typeface="黑体" panose="02010609060101010101" pitchFamily="2" charset="-122"/>
                <a:ea typeface="黑体" panose="02010609060101010101" pitchFamily="2" charset="-122"/>
              </a:rPr>
              <a:t>；</a:t>
            </a:r>
          </a:p>
          <a:p>
            <a:pPr eaLnBrk="1" hangingPunct="1">
              <a:lnSpc>
                <a:spcPct val="90000"/>
              </a:lnSpc>
            </a:pPr>
            <a:r>
              <a:rPr lang="zh-CN" altLang="en-US" dirty="0">
                <a:latin typeface="黑体" panose="02010609060101010101" pitchFamily="2" charset="-122"/>
                <a:ea typeface="黑体" panose="02010609060101010101" pitchFamily="2" charset="-122"/>
              </a:rPr>
              <a:t>1986年起把智能计算机系统、智能机器人和智能信息处理(含模式识别)等重大项目列入</a:t>
            </a:r>
            <a:r>
              <a:rPr lang="en-US" altLang="zh-CN" dirty="0">
                <a:solidFill>
                  <a:srgbClr val="FF0000"/>
                </a:solidFill>
                <a:latin typeface="黑体" panose="02010609060101010101" pitchFamily="2" charset="-122"/>
                <a:ea typeface="黑体" panose="02010609060101010101" pitchFamily="2" charset="-122"/>
              </a:rPr>
              <a:t>863</a:t>
            </a:r>
            <a:r>
              <a:rPr lang="zh-CN" altLang="en-US" dirty="0">
                <a:solidFill>
                  <a:srgbClr val="FF0000"/>
                </a:solidFill>
                <a:latin typeface="黑体" panose="02010609060101010101" pitchFamily="2" charset="-122"/>
                <a:ea typeface="黑体" panose="02010609060101010101" pitchFamily="2" charset="-122"/>
              </a:rPr>
              <a:t>计划</a:t>
            </a:r>
            <a:r>
              <a:rPr lang="zh-CN" altLang="en-US" dirty="0">
                <a:latin typeface="黑体" panose="02010609060101010101" pitchFamily="2" charset="-122"/>
                <a:ea typeface="黑体" panose="02010609060101010101" pitchFamily="2" charset="-122"/>
              </a:rPr>
              <a:t>；</a:t>
            </a:r>
          </a:p>
          <a:p>
            <a:pPr eaLnBrk="1" hangingPunct="1">
              <a:lnSpc>
                <a:spcPct val="90000"/>
              </a:lnSpc>
            </a:pPr>
            <a:r>
              <a:rPr lang="zh-CN" altLang="en-US" dirty="0">
                <a:latin typeface="黑体" panose="02010609060101010101" pitchFamily="2" charset="-122"/>
                <a:ea typeface="黑体" panose="02010609060101010101" pitchFamily="2" charset="-122"/>
              </a:rPr>
              <a:t>1993年起，又把</a:t>
            </a:r>
            <a:r>
              <a:rPr lang="zh-CN" altLang="en-US" dirty="0">
                <a:solidFill>
                  <a:srgbClr val="FF0000"/>
                </a:solidFill>
                <a:latin typeface="黑体" panose="02010609060101010101" pitchFamily="2" charset="-122"/>
                <a:ea typeface="黑体" panose="02010609060101010101" pitchFamily="2" charset="-122"/>
              </a:rPr>
              <a:t>智能控制</a:t>
            </a:r>
            <a:r>
              <a:rPr lang="zh-CN" altLang="en-US" dirty="0">
                <a:latin typeface="黑体" panose="02010609060101010101" pitchFamily="2" charset="-122"/>
                <a:ea typeface="黑体" panose="02010609060101010101" pitchFamily="2" charset="-122"/>
              </a:rPr>
              <a:t>和</a:t>
            </a:r>
            <a:r>
              <a:rPr lang="zh-CN" altLang="en-US" dirty="0">
                <a:solidFill>
                  <a:srgbClr val="FF0000"/>
                </a:solidFill>
                <a:latin typeface="黑体" panose="02010609060101010101" pitchFamily="2" charset="-122"/>
                <a:ea typeface="黑体" panose="02010609060101010101" pitchFamily="2" charset="-122"/>
              </a:rPr>
              <a:t>智能自动化</a:t>
            </a:r>
            <a:r>
              <a:rPr lang="zh-CN" altLang="en-US" dirty="0">
                <a:latin typeface="黑体" panose="02010609060101010101" pitchFamily="2" charset="-122"/>
                <a:ea typeface="黑体" panose="02010609060101010101" pitchFamily="2" charset="-122"/>
              </a:rPr>
              <a:t>等项目列入</a:t>
            </a:r>
            <a:r>
              <a:rPr lang="en-US" altLang="zh-CN" dirty="0">
                <a:solidFill>
                  <a:srgbClr val="FF0000"/>
                </a:solidFill>
                <a:latin typeface="黑体" panose="02010609060101010101" pitchFamily="2" charset="-122"/>
                <a:ea typeface="黑体" panose="02010609060101010101" pitchFamily="2" charset="-122"/>
              </a:rPr>
              <a:t>973</a:t>
            </a:r>
            <a:r>
              <a:rPr lang="zh-CN" altLang="en-US" dirty="0">
                <a:solidFill>
                  <a:srgbClr val="FF0000"/>
                </a:solidFill>
                <a:latin typeface="黑体" panose="02010609060101010101" pitchFamily="2" charset="-122"/>
                <a:ea typeface="黑体" panose="02010609060101010101" pitchFamily="2" charset="-122"/>
              </a:rPr>
              <a:t>计划</a:t>
            </a:r>
            <a:r>
              <a:rPr lang="zh-CN" altLang="en-US" dirty="0">
                <a:latin typeface="黑体" panose="02010609060101010101" pitchFamily="2" charset="-122"/>
                <a:ea typeface="黑体" panose="02010609060101010101" pitchFamily="2" charset="-122"/>
              </a:rPr>
              <a:t>。</a:t>
            </a:r>
          </a:p>
          <a:p>
            <a:pPr eaLnBrk="1" hangingPunct="1">
              <a:lnSpc>
                <a:spcPct val="90000"/>
              </a:lnSpc>
            </a:pPr>
            <a:r>
              <a:rPr lang="zh-CN" altLang="en-US" dirty="0">
                <a:latin typeface="黑体" panose="02010609060101010101" pitchFamily="2" charset="-122"/>
                <a:ea typeface="黑体" panose="02010609060101010101" pitchFamily="2" charset="-122"/>
              </a:rPr>
              <a:t>进入21世纪后，己有更多的人工智能与智能系统研究获得</a:t>
            </a:r>
            <a:r>
              <a:rPr lang="zh-CN" altLang="en-US" dirty="0">
                <a:solidFill>
                  <a:srgbClr val="FF0000"/>
                </a:solidFill>
                <a:latin typeface="黑体" panose="02010609060101010101" pitchFamily="2" charset="-122"/>
                <a:ea typeface="黑体" panose="02010609060101010101" pitchFamily="2" charset="-122"/>
              </a:rPr>
              <a:t>各种基金计划</a:t>
            </a:r>
            <a:r>
              <a:rPr lang="zh-CN" altLang="en-US" dirty="0">
                <a:latin typeface="黑体" panose="02010609060101010101" pitchFamily="2" charset="-122"/>
                <a:ea typeface="黑体" panose="02010609060101010101" pitchFamily="2" charset="-122"/>
              </a:rPr>
              <a:t>支持。 </a:t>
            </a:r>
            <a:endParaRPr lang="en-US" altLang="zh-CN" dirty="0">
              <a:latin typeface="黑体" panose="02010609060101010101" pitchFamily="2" charset="-122"/>
              <a:ea typeface="黑体" panose="02010609060101010101" pitchFamily="2" charset="-122"/>
            </a:endParaRPr>
          </a:p>
        </p:txBody>
      </p:sp>
      <p:sp>
        <p:nvSpPr>
          <p:cNvPr id="22532" name="Rectangle 4"/>
          <p:cNvSpPr>
            <a:spLocks noGrp="1"/>
          </p:cNvSpPr>
          <p:nvPr>
            <p:ph type="title"/>
          </p:nvPr>
        </p:nvSpPr>
        <p:spPr>
          <a:xfrm>
            <a:off x="179388" y="0"/>
            <a:ext cx="7772400" cy="1143000"/>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中国</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23</a:t>
            </a:fld>
            <a:endParaRPr lang="zh-CN" altLang="en-US" dirty="0"/>
          </a:p>
        </p:txBody>
      </p:sp>
    </p:spTree>
    <p:extLst>
      <p:ext uri="{BB962C8B-B14F-4D97-AF65-F5344CB8AC3E}">
        <p14:creationId xmlns:p14="http://schemas.microsoft.com/office/powerpoint/2010/main" val="2102199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p:cNvSpPr>
          <p:nvPr>
            <p:ph idx="1"/>
          </p:nvPr>
        </p:nvSpPr>
        <p:spPr>
          <a:xfrm>
            <a:off x="251520" y="1052513"/>
            <a:ext cx="8712968" cy="5257800"/>
          </a:xfrm>
        </p:spPr>
        <p:txBody>
          <a:bodyPr vert="horz" wrap="square" lIns="91440" tIns="45720" rIns="91440" bIns="45720" anchor="t"/>
          <a:lstStyle/>
          <a:p>
            <a:pPr>
              <a:lnSpc>
                <a:spcPct val="120000"/>
              </a:lnSpc>
            </a:pPr>
            <a:r>
              <a:rPr lang="en-US" altLang="zh-CN" sz="2800" dirty="0">
                <a:latin typeface="黑体" panose="02010609060101010101" pitchFamily="2" charset="-122"/>
                <a:ea typeface="黑体" panose="02010609060101010101" pitchFamily="2" charset="-122"/>
              </a:rPr>
              <a:t>2014</a:t>
            </a:r>
            <a:r>
              <a:rPr lang="zh-CN" altLang="en-US" sz="2800" dirty="0">
                <a:latin typeface="黑体" panose="02010609060101010101" pitchFamily="2" charset="-122"/>
                <a:ea typeface="黑体" panose="02010609060101010101" pitchFamily="2" charset="-122"/>
              </a:rPr>
              <a:t>年起，中国的人工智能已发展成为</a:t>
            </a:r>
            <a:r>
              <a:rPr lang="zh-CN" altLang="en-US" sz="2800" dirty="0">
                <a:solidFill>
                  <a:srgbClr val="FF0000"/>
                </a:solidFill>
                <a:latin typeface="黑体" panose="02010609060101010101" pitchFamily="2" charset="-122"/>
                <a:ea typeface="黑体" panose="02010609060101010101" pitchFamily="2" charset="-122"/>
              </a:rPr>
              <a:t>国家战略</a:t>
            </a:r>
            <a:r>
              <a:rPr lang="zh-CN" altLang="en-US" sz="2800" dirty="0">
                <a:latin typeface="黑体" panose="02010609060101010101" pitchFamily="2" charset="-122"/>
                <a:ea typeface="黑体" panose="02010609060101010101" pitchFamily="2" charset="-122"/>
              </a:rPr>
              <a:t>。</a:t>
            </a:r>
          </a:p>
          <a:p>
            <a:pPr>
              <a:lnSpc>
                <a:spcPct val="120000"/>
              </a:lnSpc>
            </a:pPr>
            <a:r>
              <a:rPr lang="en-US" altLang="zh-CN" sz="2800" dirty="0">
                <a:latin typeface="黑体" panose="02010609060101010101" pitchFamily="2" charset="-122"/>
                <a:ea typeface="黑体" panose="02010609060101010101" pitchFamily="2" charset="-122"/>
              </a:rPr>
              <a:t>2016</a:t>
            </a:r>
            <a:r>
              <a:rPr lang="zh-CN" altLang="en-US" sz="2800" dirty="0">
                <a:latin typeface="黑体" panose="02010609060101010101" pitchFamily="2" charset="-122"/>
                <a:ea typeface="黑体" panose="02010609060101010101" pitchFamily="2" charset="-122"/>
              </a:rPr>
              <a:t>年</a:t>
            </a:r>
            <a:r>
              <a:rPr lang="en-US" altLang="zh-CN" sz="2800" dirty="0">
                <a:latin typeface="黑体" panose="02010609060101010101" pitchFamily="2" charset="-122"/>
                <a:ea typeface="黑体" panose="02010609060101010101" pitchFamily="2" charset="-122"/>
              </a:rPr>
              <a:t>6</a:t>
            </a:r>
            <a:r>
              <a:rPr lang="zh-CN" altLang="en-US" sz="2800" dirty="0">
                <a:latin typeface="黑体" panose="02010609060101010101" pitchFamily="2" charset="-122"/>
                <a:ea typeface="黑体" panose="02010609060101010101" pitchFamily="2" charset="-122"/>
              </a:rPr>
              <a:t>月，发改委和科技部等印发</a:t>
            </a:r>
            <a:r>
              <a:rPr lang="en-US" altLang="zh-CN" sz="2800" dirty="0">
                <a:solidFill>
                  <a:srgbClr val="FF0000"/>
                </a:solidFill>
                <a:latin typeface="黑体" panose="02010609060101010101" pitchFamily="2" charset="-122"/>
                <a:ea typeface="黑体" panose="02010609060101010101" pitchFamily="2" charset="-122"/>
              </a:rPr>
              <a:t>《“</a:t>
            </a:r>
            <a:r>
              <a:rPr lang="zh-CN" altLang="en-US" sz="2800" dirty="0">
                <a:solidFill>
                  <a:srgbClr val="FF0000"/>
                </a:solidFill>
                <a:latin typeface="黑体" panose="02010609060101010101" pitchFamily="2" charset="-122"/>
                <a:ea typeface="黑体" panose="02010609060101010101" pitchFamily="2" charset="-122"/>
              </a:rPr>
              <a:t>互联网</a:t>
            </a:r>
            <a:r>
              <a:rPr lang="en-US" altLang="zh-CN" sz="2800" dirty="0">
                <a:solidFill>
                  <a:srgbClr val="FF0000"/>
                </a:solidFill>
                <a:latin typeface="黑体" panose="02010609060101010101" pitchFamily="2" charset="-122"/>
                <a:ea typeface="黑体" panose="02010609060101010101" pitchFamily="2" charset="-122"/>
              </a:rPr>
              <a:t>+”</a:t>
            </a:r>
            <a:r>
              <a:rPr lang="zh-CN" altLang="en-US" sz="2800" dirty="0">
                <a:solidFill>
                  <a:srgbClr val="FF0000"/>
                </a:solidFill>
                <a:latin typeface="黑体" panose="02010609060101010101" pitchFamily="2" charset="-122"/>
                <a:ea typeface="黑体" panose="02010609060101010101" pitchFamily="2" charset="-122"/>
              </a:rPr>
              <a:t>人工智能三年行动实施方案</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a:t>
            </a:r>
          </a:p>
          <a:p>
            <a:pPr eaLnBrk="1" hangingPunct="1">
              <a:lnSpc>
                <a:spcPct val="120000"/>
              </a:lnSpc>
            </a:pPr>
            <a:r>
              <a:rPr lang="en-US" altLang="zh-CN" sz="2800" dirty="0" smtClean="0">
                <a:latin typeface="黑体" panose="02010609060101010101" pitchFamily="2" charset="-122"/>
                <a:ea typeface="黑体" panose="02010609060101010101" pitchFamily="2" charset="-122"/>
              </a:rPr>
              <a:t>2017</a:t>
            </a:r>
            <a:r>
              <a:rPr lang="zh-CN" altLang="zh-CN" sz="2800" dirty="0">
                <a:latin typeface="黑体" panose="02010609060101010101" pitchFamily="2" charset="-122"/>
                <a:ea typeface="黑体" panose="02010609060101010101" pitchFamily="2" charset="-122"/>
              </a:rPr>
              <a:t>年</a:t>
            </a:r>
            <a:r>
              <a:rPr lang="en-US" altLang="zh-CN" sz="2800" dirty="0">
                <a:latin typeface="黑体" panose="02010609060101010101" pitchFamily="2" charset="-122"/>
                <a:ea typeface="黑体" panose="02010609060101010101" pitchFamily="2" charset="-122"/>
              </a:rPr>
              <a:t>7</a:t>
            </a:r>
            <a:r>
              <a:rPr lang="zh-CN" altLang="zh-CN" sz="2800" dirty="0">
                <a:latin typeface="黑体" panose="02010609060101010101" pitchFamily="2" charset="-122"/>
                <a:ea typeface="黑体" panose="02010609060101010101" pitchFamily="2" charset="-122"/>
              </a:rPr>
              <a:t>月，国务院颁发了《</a:t>
            </a:r>
            <a:r>
              <a:rPr lang="zh-CN" altLang="zh-CN" sz="2800" dirty="0">
                <a:solidFill>
                  <a:srgbClr val="FF0000"/>
                </a:solidFill>
                <a:latin typeface="黑体" panose="02010609060101010101" pitchFamily="2" charset="-122"/>
                <a:ea typeface="黑体" panose="02010609060101010101" pitchFamily="2" charset="-122"/>
              </a:rPr>
              <a:t>新一代人工智能发展规划</a:t>
            </a:r>
            <a:r>
              <a:rPr lang="zh-CN" altLang="zh-CN" sz="2800" dirty="0">
                <a:latin typeface="黑体" panose="02010609060101010101" pitchFamily="2" charset="-122"/>
                <a:ea typeface="黑体" panose="02010609060101010101" pitchFamily="2" charset="-122"/>
              </a:rPr>
              <a:t>》，重点任务包括：构建开放协同的人工智能科技创新体系；培育高端高效的智能经济；建设安全便捷的智能社会；加强人工智能领域军民融合；构建泛在安全高效的智能化基础设施体系；前瞻布局新一代人工智能重大科技项目。</a:t>
            </a:r>
          </a:p>
          <a:p>
            <a:pPr eaLnBrk="1" hangingPunct="1">
              <a:lnSpc>
                <a:spcPct val="120000"/>
              </a:lnSpc>
            </a:pPr>
            <a:endParaRPr lang="zh-CN" altLang="en-US" sz="2800" dirty="0">
              <a:latin typeface="黑体" panose="02010609060101010101" pitchFamily="2" charset="-122"/>
              <a:ea typeface="黑体" panose="02010609060101010101" pitchFamily="2" charset="-122"/>
            </a:endParaRPr>
          </a:p>
        </p:txBody>
      </p:sp>
      <p:sp>
        <p:nvSpPr>
          <p:cNvPr id="22532" name="Rectangle 4"/>
          <p:cNvSpPr>
            <a:spLocks noGrp="1"/>
          </p:cNvSpPr>
          <p:nvPr>
            <p:ph type="title"/>
          </p:nvPr>
        </p:nvSpPr>
        <p:spPr>
          <a:xfrm>
            <a:off x="179388" y="0"/>
            <a:ext cx="7772400" cy="1143000"/>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中国</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24</a:t>
            </a:fld>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p:cNvSpPr>
          <p:nvPr>
            <p:ph idx="1"/>
          </p:nvPr>
        </p:nvSpPr>
        <p:spPr>
          <a:xfrm>
            <a:off x="684213" y="188913"/>
            <a:ext cx="7772400" cy="6335712"/>
          </a:xfrm>
        </p:spPr>
        <p:txBody>
          <a:bodyPr vert="horz" wrap="square" lIns="91440" tIns="45720" rIns="91440" bIns="45720" anchor="t"/>
          <a:lstStyle/>
          <a:p>
            <a:pPr marL="685800" indent="-685800" algn="just" eaLnBrk="1" hangingPunct="1">
              <a:lnSpc>
                <a:spcPct val="80000"/>
              </a:lnSpc>
            </a:pPr>
            <a:r>
              <a:rPr lang="zh-CN" altLang="en-US" sz="3600" dirty="0">
                <a:latin typeface="黑体" panose="02010609060101010101" pitchFamily="2" charset="-122"/>
                <a:ea typeface="黑体" panose="02010609060101010101" pitchFamily="2" charset="-122"/>
              </a:rPr>
              <a:t>1981年起，相继成立了</a:t>
            </a: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中国人工智能学会(</a:t>
            </a:r>
            <a:r>
              <a:rPr lang="en-US" altLang="zh-CN" sz="3200" dirty="0">
                <a:latin typeface="黑体" panose="02010609060101010101" pitchFamily="2" charset="-122"/>
                <a:ea typeface="黑体" panose="02010609060101010101" pitchFamily="2" charset="-122"/>
              </a:rPr>
              <a:t>CAAI</a:t>
            </a:r>
            <a:r>
              <a:rPr lang="en-US" altLang="zh-CN" sz="3200" dirty="0" smtClean="0">
                <a:latin typeface="黑体" panose="02010609060101010101" pitchFamily="2" charset="-122"/>
                <a:ea typeface="黑体" panose="02010609060101010101" pitchFamily="2" charset="-122"/>
              </a:rPr>
              <a:t>)</a:t>
            </a:r>
            <a:endParaRPr lang="en-US" altLang="zh-CN" sz="3200" dirty="0">
              <a:latin typeface="黑体" panose="02010609060101010101" pitchFamily="2" charset="-122"/>
              <a:ea typeface="黑体" panose="02010609060101010101" pitchFamily="2" charset="-122"/>
            </a:endParaRP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全国高校人工智能</a:t>
            </a:r>
            <a:r>
              <a:rPr lang="zh-CN" altLang="en-US" sz="3200" dirty="0" smtClean="0">
                <a:latin typeface="黑体" panose="02010609060101010101" pitchFamily="2" charset="-122"/>
                <a:ea typeface="黑体" panose="02010609060101010101" pitchFamily="2" charset="-122"/>
              </a:rPr>
              <a:t>研究会</a:t>
            </a:r>
            <a:endParaRPr lang="zh-CN" altLang="en-US" sz="3200" dirty="0">
              <a:latin typeface="黑体" panose="02010609060101010101" pitchFamily="2" charset="-122"/>
              <a:ea typeface="黑体" panose="02010609060101010101" pitchFamily="2" charset="-122"/>
            </a:endParaRP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中国计算机学会</a:t>
            </a:r>
            <a:r>
              <a:rPr lang="zh-CN" altLang="en-US" sz="3200" dirty="0">
                <a:solidFill>
                  <a:srgbClr val="FF0000"/>
                </a:solidFill>
                <a:latin typeface="黑体" panose="02010609060101010101" pitchFamily="2" charset="-122"/>
                <a:ea typeface="黑体" panose="02010609060101010101" pitchFamily="2" charset="-122"/>
              </a:rPr>
              <a:t>人工智能与模式识别专业委员会（</a:t>
            </a:r>
            <a:r>
              <a:rPr lang="en-US" altLang="zh-CN" sz="3200" dirty="0">
                <a:solidFill>
                  <a:srgbClr val="FF0000"/>
                </a:solidFill>
                <a:latin typeface="黑体" panose="02010609060101010101" pitchFamily="2" charset="-122"/>
                <a:ea typeface="黑体" panose="02010609060101010101" pitchFamily="2" charset="-122"/>
              </a:rPr>
              <a:t>2010</a:t>
            </a:r>
            <a:r>
              <a:rPr lang="zh-CN" altLang="en-US" sz="3200" dirty="0">
                <a:solidFill>
                  <a:srgbClr val="FF0000"/>
                </a:solidFill>
                <a:latin typeface="黑体" panose="02010609060101010101" pitchFamily="2" charset="-122"/>
                <a:ea typeface="黑体" panose="02010609060101010101" pitchFamily="2" charset="-122"/>
              </a:rPr>
              <a:t>长沙）</a:t>
            </a:r>
            <a:endParaRPr lang="zh-CN" altLang="en-US" sz="3200" dirty="0">
              <a:solidFill>
                <a:schemeClr val="folHlink"/>
              </a:solidFill>
              <a:latin typeface="黑体" panose="02010609060101010101" pitchFamily="2" charset="-122"/>
              <a:ea typeface="黑体" panose="02010609060101010101" pitchFamily="2" charset="-122"/>
            </a:endParaRP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中国自动化学会模式识别与机器智能专业</a:t>
            </a:r>
            <a:r>
              <a:rPr lang="zh-CN" altLang="en-US" sz="3200" dirty="0" smtClean="0">
                <a:latin typeface="黑体" panose="02010609060101010101" pitchFamily="2" charset="-122"/>
                <a:ea typeface="黑体" panose="02010609060101010101" pitchFamily="2" charset="-122"/>
              </a:rPr>
              <a:t>委员会</a:t>
            </a:r>
            <a:endParaRPr lang="zh-CN" altLang="en-US" sz="3200" dirty="0">
              <a:latin typeface="黑体" panose="02010609060101010101" pitchFamily="2" charset="-122"/>
              <a:ea typeface="黑体" panose="02010609060101010101" pitchFamily="2" charset="-122"/>
            </a:endParaRP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中国软件行业协会</a:t>
            </a:r>
            <a:r>
              <a:rPr lang="zh-CN" altLang="en-US" sz="3200" dirty="0">
                <a:solidFill>
                  <a:srgbClr val="FF0000"/>
                </a:solidFill>
                <a:latin typeface="黑体" panose="02010609060101010101" pitchFamily="2" charset="-122"/>
                <a:ea typeface="黑体" panose="02010609060101010101" pitchFamily="2" charset="-122"/>
              </a:rPr>
              <a:t>人工智能</a:t>
            </a:r>
            <a:r>
              <a:rPr lang="zh-CN" altLang="en-US" sz="3200" dirty="0" smtClean="0">
                <a:latin typeface="黑体" panose="02010609060101010101" pitchFamily="2" charset="-122"/>
                <a:ea typeface="黑体" panose="02010609060101010101" pitchFamily="2" charset="-122"/>
              </a:rPr>
              <a:t>协会</a:t>
            </a:r>
            <a:endParaRPr lang="zh-CN" altLang="en-US" sz="3200" dirty="0">
              <a:latin typeface="黑体" panose="02010609060101010101" pitchFamily="2" charset="-122"/>
              <a:ea typeface="黑体" panose="02010609060101010101" pitchFamily="2" charset="-122"/>
            </a:endParaRP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a:t>
            </a:r>
            <a:r>
              <a:rPr lang="zh-CN" altLang="en-US" sz="3200" dirty="0">
                <a:solidFill>
                  <a:srgbClr val="FF0000"/>
                </a:solidFill>
                <a:latin typeface="黑体" panose="02010609060101010101" pitchFamily="2" charset="-122"/>
                <a:ea typeface="黑体" panose="02010609060101010101" pitchFamily="2" charset="-122"/>
              </a:rPr>
              <a:t>智能机器人</a:t>
            </a:r>
            <a:r>
              <a:rPr lang="zh-CN" altLang="en-US" sz="3200" dirty="0">
                <a:latin typeface="黑体" panose="02010609060101010101" pitchFamily="2" charset="-122"/>
                <a:ea typeface="黑体" panose="02010609060101010101" pitchFamily="2" charset="-122"/>
              </a:rPr>
              <a:t>专业</a:t>
            </a:r>
            <a:r>
              <a:rPr lang="zh-CN" altLang="en-US" sz="3200" dirty="0" smtClean="0">
                <a:latin typeface="黑体" panose="02010609060101010101" pitchFamily="2" charset="-122"/>
                <a:ea typeface="黑体" panose="02010609060101010101" pitchFamily="2" charset="-122"/>
              </a:rPr>
              <a:t>委员会</a:t>
            </a:r>
            <a:endParaRPr lang="zh-CN" altLang="en-US" sz="3200" dirty="0">
              <a:latin typeface="黑体" panose="02010609060101010101" pitchFamily="2" charset="-122"/>
              <a:ea typeface="黑体" panose="02010609060101010101" pitchFamily="2" charset="-122"/>
            </a:endParaRP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a:t>
            </a:r>
            <a:r>
              <a:rPr lang="zh-CN" altLang="en-US" sz="3200" dirty="0">
                <a:solidFill>
                  <a:srgbClr val="FF0000"/>
                </a:solidFill>
                <a:latin typeface="黑体" panose="02010609060101010101" pitchFamily="2" charset="-122"/>
                <a:ea typeface="黑体" panose="02010609060101010101" pitchFamily="2" charset="-122"/>
              </a:rPr>
              <a:t>计算机视觉与智能控制</a:t>
            </a:r>
            <a:r>
              <a:rPr lang="zh-CN" altLang="en-US" sz="3200" dirty="0">
                <a:latin typeface="黑体" panose="02010609060101010101" pitchFamily="2" charset="-122"/>
                <a:ea typeface="黑体" panose="02010609060101010101" pitchFamily="2" charset="-122"/>
              </a:rPr>
              <a:t>专业委员会</a:t>
            </a:r>
          </a:p>
          <a:p>
            <a:pPr marL="1066800" lvl="1" indent="-609600" algn="just" eaLnBrk="1" hangingPunct="1">
              <a:lnSpc>
                <a:spcPct val="80000"/>
              </a:lnSpc>
              <a:buFont typeface="Wingdings" panose="05000000000000000000" pitchFamily="2" charset="2"/>
              <a:buAutoNum type="arabicPeriod"/>
            </a:pPr>
            <a:r>
              <a:rPr lang="zh-CN" altLang="en-US" sz="3200" dirty="0">
                <a:latin typeface="黑体" panose="02010609060101010101" pitchFamily="2" charset="-122"/>
                <a:ea typeface="黑体" panose="02010609060101010101" pitchFamily="2" charset="-122"/>
              </a:rPr>
              <a:t>中国</a:t>
            </a:r>
            <a:r>
              <a:rPr lang="zh-CN" altLang="en-US" sz="3200" dirty="0">
                <a:solidFill>
                  <a:srgbClr val="FF0000"/>
                </a:solidFill>
                <a:latin typeface="黑体" panose="02010609060101010101" pitchFamily="2" charset="-122"/>
                <a:ea typeface="黑体" panose="02010609060101010101" pitchFamily="2" charset="-122"/>
              </a:rPr>
              <a:t>智能自动化</a:t>
            </a:r>
            <a:r>
              <a:rPr lang="zh-CN" altLang="en-US" sz="3200" dirty="0">
                <a:latin typeface="黑体" panose="02010609060101010101" pitchFamily="2" charset="-122"/>
                <a:ea typeface="黑体" panose="02010609060101010101" pitchFamily="2" charset="-122"/>
              </a:rPr>
              <a:t>专业委员会等学术</a:t>
            </a:r>
            <a:r>
              <a:rPr lang="zh-CN" altLang="en-US" sz="3200" dirty="0" smtClean="0">
                <a:latin typeface="黑体" panose="02010609060101010101" pitchFamily="2" charset="-122"/>
                <a:ea typeface="黑体" panose="02010609060101010101" pitchFamily="2" charset="-122"/>
              </a:rPr>
              <a:t>团体</a:t>
            </a: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25</a:t>
            </a:fld>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3"/>
          <p:cNvSpPr>
            <a:spLocks noGrp="1"/>
          </p:cNvSpPr>
          <p:nvPr>
            <p:ph idx="1"/>
          </p:nvPr>
        </p:nvSpPr>
        <p:spPr>
          <a:xfrm>
            <a:off x="467544" y="1052736"/>
            <a:ext cx="8280920" cy="5447456"/>
          </a:xfrm>
        </p:spPr>
        <p:txBody>
          <a:bodyPr vert="horz" wrap="square" lIns="91440" tIns="45720" rIns="91440" bIns="45720" anchor="t"/>
          <a:lstStyle/>
          <a:p>
            <a:pPr marL="685800" indent="-685800">
              <a:lnSpc>
                <a:spcPct val="80000"/>
              </a:lnSpc>
            </a:pPr>
            <a:r>
              <a:rPr lang="zh-CN" altLang="en-US" sz="2800" dirty="0">
                <a:latin typeface="黑体" panose="02010609060101010101" pitchFamily="2" charset="-122"/>
                <a:ea typeface="黑体" panose="02010609060101010101" pitchFamily="2" charset="-122"/>
              </a:rPr>
              <a:t>1989年召开</a:t>
            </a:r>
            <a:r>
              <a:rPr lang="en-US" altLang="zh-CN" sz="2800" dirty="0">
                <a:solidFill>
                  <a:srgbClr val="FF0000"/>
                </a:solidFill>
                <a:latin typeface="黑体" panose="02010609060101010101" pitchFamily="2" charset="-122"/>
                <a:ea typeface="黑体" panose="02010609060101010101" pitchFamily="2" charset="-122"/>
              </a:rPr>
              <a:t>CJCAI</a:t>
            </a:r>
            <a:r>
              <a:rPr lang="zh-CN" altLang="en-US" sz="2800" dirty="0">
                <a:solidFill>
                  <a:srgbClr val="FF0000"/>
                </a:solidFill>
                <a:latin typeface="黑体" panose="02010609060101010101" pitchFamily="2" charset="-122"/>
                <a:ea typeface="黑体" panose="02010609060101010101" pitchFamily="2" charset="-122"/>
              </a:rPr>
              <a:t>（</a:t>
            </a:r>
            <a:r>
              <a:rPr lang="zh-CN" altLang="en-US" sz="2800" dirty="0"/>
              <a:t>中国人工智能联合学术会议</a:t>
            </a:r>
            <a:r>
              <a:rPr lang="zh-CN" altLang="en-US" sz="2800" dirty="0">
                <a:solidFill>
                  <a:srgbClr val="FF0000"/>
                </a:solidFill>
                <a:latin typeface="黑体" panose="02010609060101010101" pitchFamily="2" charset="-122"/>
                <a:ea typeface="黑体" panose="02010609060101010101" pitchFamily="2" charset="-122"/>
              </a:rPr>
              <a:t>）。</a:t>
            </a:r>
            <a:endParaRPr lang="zh-CN" altLang="en-US" sz="2800" dirty="0">
              <a:solidFill>
                <a:schemeClr val="folHlink"/>
              </a:solidFill>
              <a:latin typeface="黑体" panose="02010609060101010101" pitchFamily="2" charset="-122"/>
              <a:ea typeface="黑体" panose="02010609060101010101" pitchFamily="2" charset="-122"/>
            </a:endParaRPr>
          </a:p>
          <a:p>
            <a:pPr marL="685800" indent="-685800">
              <a:lnSpc>
                <a:spcPct val="80000"/>
              </a:lnSpc>
            </a:pPr>
            <a:r>
              <a:rPr lang="en-US" altLang="zh-CN" sz="2800" dirty="0">
                <a:latin typeface="黑体" panose="02010609060101010101" pitchFamily="2" charset="-122"/>
                <a:ea typeface="黑体" panose="02010609060101010101" pitchFamily="2" charset="-122"/>
              </a:rPr>
              <a:t>IJCAI2013</a:t>
            </a:r>
            <a:r>
              <a:rPr lang="zh-CN" altLang="en-US"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2013</a:t>
            </a:r>
            <a:r>
              <a:rPr lang="zh-CN" altLang="en-US" sz="2800" dirty="0">
                <a:latin typeface="黑体" panose="02010609060101010101" pitchFamily="2" charset="-122"/>
                <a:ea typeface="黑体" panose="02010609060101010101" pitchFamily="2" charset="-122"/>
              </a:rPr>
              <a:t>年</a:t>
            </a:r>
            <a:r>
              <a:rPr lang="en-US" altLang="zh-CN" sz="2800" dirty="0">
                <a:latin typeface="黑体" panose="02010609060101010101" pitchFamily="2" charset="-122"/>
                <a:ea typeface="黑体" panose="02010609060101010101" pitchFamily="2" charset="-122"/>
              </a:rPr>
              <a:t>8</a:t>
            </a:r>
            <a:r>
              <a:rPr lang="zh-CN" altLang="en-US" sz="2800" dirty="0">
                <a:latin typeface="黑体" panose="02010609060101010101" pitchFamily="2" charset="-122"/>
                <a:ea typeface="黑体" panose="02010609060101010101" pitchFamily="2" charset="-122"/>
              </a:rPr>
              <a:t>月</a:t>
            </a:r>
            <a:r>
              <a:rPr lang="en-US" altLang="zh-CN" sz="2800" dirty="0">
                <a:latin typeface="黑体" panose="02010609060101010101" pitchFamily="2" charset="-122"/>
                <a:ea typeface="黑体" panose="02010609060101010101" pitchFamily="2" charset="-122"/>
              </a:rPr>
              <a:t>3</a:t>
            </a:r>
            <a:r>
              <a:rPr lang="zh-CN" altLang="en-US" sz="2800" dirty="0">
                <a:latin typeface="黑体" panose="02010609060101010101" pitchFamily="2" charset="-122"/>
                <a:ea typeface="黑体" panose="02010609060101010101" pitchFamily="2" charset="-122"/>
              </a:rPr>
              <a:t>日</a:t>
            </a:r>
            <a:r>
              <a:rPr lang="en-US" altLang="zh-CN" sz="2800" dirty="0">
                <a:latin typeface="黑体" panose="02010609060101010101" pitchFamily="2" charset="-122"/>
                <a:ea typeface="黑体" panose="02010609060101010101" pitchFamily="2" charset="-122"/>
              </a:rPr>
              <a:t>-9</a:t>
            </a:r>
            <a:r>
              <a:rPr lang="zh-CN" altLang="en-US" sz="2800" dirty="0">
                <a:latin typeface="黑体" panose="02010609060101010101" pitchFamily="2" charset="-122"/>
                <a:ea typeface="黑体" panose="02010609060101010101" pitchFamily="2" charset="-122"/>
              </a:rPr>
              <a:t>日，北京国际会议中心。</a:t>
            </a:r>
          </a:p>
          <a:p>
            <a:pPr eaLnBrk="1" hangingPunct="1"/>
            <a:r>
              <a:rPr lang="en-US" altLang="zh-CN" sz="2800" dirty="0" smtClean="0">
                <a:latin typeface="黑体" panose="02010609060101010101" pitchFamily="2" charset="-122"/>
                <a:ea typeface="黑体" panose="02010609060101010101" pitchFamily="2" charset="-122"/>
              </a:rPr>
              <a:t>1987</a:t>
            </a:r>
            <a:r>
              <a:rPr lang="zh-CN" altLang="en-US" sz="2800" dirty="0">
                <a:latin typeface="黑体" panose="02010609060101010101" pitchFamily="2" charset="-122"/>
                <a:ea typeface="黑体" panose="02010609060101010101" pitchFamily="2" charset="-122"/>
              </a:rPr>
              <a:t>年</a:t>
            </a:r>
            <a:r>
              <a:rPr lang="zh-CN" altLang="en-US" sz="2800" dirty="0">
                <a:solidFill>
                  <a:srgbClr val="FF0000"/>
                </a:solidFill>
                <a:latin typeface="黑体" panose="02010609060101010101" pitchFamily="2" charset="-122"/>
                <a:ea typeface="黑体" panose="02010609060101010101" pitchFamily="2" charset="-122"/>
              </a:rPr>
              <a:t>《模式识别与人工智能》</a:t>
            </a:r>
            <a:r>
              <a:rPr lang="zh-CN" altLang="en-US" sz="2800" dirty="0">
                <a:latin typeface="黑体" panose="02010609060101010101" pitchFamily="2" charset="-122"/>
                <a:ea typeface="黑体" panose="02010609060101010101" pitchFamily="2" charset="-122"/>
              </a:rPr>
              <a:t>创刊</a:t>
            </a:r>
            <a:r>
              <a:rPr lang="zh-CN" altLang="en-US" sz="2800" dirty="0" smtClean="0">
                <a:latin typeface="黑体" panose="02010609060101010101" pitchFamily="2" charset="-122"/>
                <a:ea typeface="黑体" panose="02010609060101010101" pitchFamily="2" charset="-122"/>
              </a:rPr>
              <a:t>。</a:t>
            </a:r>
            <a:endParaRPr lang="en-US" altLang="zh-CN" sz="2800" dirty="0" smtClean="0">
              <a:latin typeface="黑体" panose="02010609060101010101" pitchFamily="2" charset="-122"/>
              <a:ea typeface="黑体" panose="02010609060101010101" pitchFamily="2" charset="-122"/>
            </a:endParaRPr>
          </a:p>
          <a:p>
            <a:r>
              <a:rPr lang="en-US" altLang="zh-CN" sz="2800" dirty="0"/>
              <a:t>2006</a:t>
            </a:r>
            <a:r>
              <a:rPr lang="zh-CN" altLang="en-US" sz="2800" dirty="0"/>
              <a:t>年</a:t>
            </a:r>
            <a:r>
              <a:rPr lang="en-US" altLang="zh-CN" sz="2800" dirty="0" smtClean="0"/>
              <a:t>《</a:t>
            </a:r>
            <a:r>
              <a:rPr lang="zh-CN" altLang="en-US" sz="2800" dirty="0"/>
              <a:t>智能系统学报</a:t>
            </a:r>
            <a:r>
              <a:rPr lang="en-US" altLang="zh-CN" sz="2800" dirty="0" smtClean="0"/>
              <a:t>》</a:t>
            </a:r>
            <a:r>
              <a:rPr lang="zh-CN" altLang="en-US" sz="2800" dirty="0" smtClean="0"/>
              <a:t>创刊</a:t>
            </a:r>
            <a:r>
              <a:rPr lang="zh-CN" altLang="en-US" sz="2800" dirty="0"/>
              <a:t>。</a:t>
            </a:r>
          </a:p>
          <a:p>
            <a:pPr eaLnBrk="1" hangingPunct="1"/>
            <a:r>
              <a:rPr lang="zh-CN" altLang="en-US" sz="2800" dirty="0" smtClean="0">
                <a:latin typeface="黑体" panose="02010609060101010101" pitchFamily="2" charset="-122"/>
                <a:ea typeface="黑体" panose="02010609060101010101" pitchFamily="2" charset="-122"/>
              </a:rPr>
              <a:t>国际</a:t>
            </a:r>
            <a:r>
              <a:rPr lang="zh-CN" altLang="en-US" sz="2800" dirty="0">
                <a:latin typeface="黑体" panose="02010609060101010101" pitchFamily="2" charset="-122"/>
                <a:ea typeface="黑体" panose="02010609060101010101" pitchFamily="2" charset="-122"/>
              </a:rPr>
              <a:t>上有影响的创造性成果，如</a:t>
            </a:r>
            <a:r>
              <a:rPr lang="zh-CN" altLang="en-US" sz="2800" dirty="0">
                <a:solidFill>
                  <a:srgbClr val="FF0000"/>
                </a:solidFill>
                <a:latin typeface="黑体" panose="02010609060101010101" pitchFamily="2" charset="-122"/>
                <a:ea typeface="黑体" panose="02010609060101010101" pitchFamily="2" charset="-122"/>
              </a:rPr>
              <a:t>吴文俊</a:t>
            </a:r>
            <a:r>
              <a:rPr lang="zh-CN" altLang="en-US" sz="2800" dirty="0">
                <a:latin typeface="黑体" panose="02010609060101010101" pitchFamily="2" charset="-122"/>
                <a:ea typeface="黑体" panose="02010609060101010101" pitchFamily="2" charset="-122"/>
              </a:rPr>
              <a:t>关于</a:t>
            </a:r>
            <a:r>
              <a:rPr lang="zh-CN" altLang="en-US" sz="2800" dirty="0">
                <a:solidFill>
                  <a:srgbClr val="FF0000"/>
                </a:solidFill>
                <a:latin typeface="黑体" panose="02010609060101010101" pitchFamily="2" charset="-122"/>
                <a:ea typeface="黑体" panose="02010609060101010101" pitchFamily="2" charset="-122"/>
              </a:rPr>
              <a:t>几何定理证明</a:t>
            </a:r>
            <a:r>
              <a:rPr lang="zh-CN" altLang="en-US" sz="2800" dirty="0">
                <a:latin typeface="黑体" panose="02010609060101010101" pitchFamily="2" charset="-122"/>
                <a:ea typeface="黑体" panose="02010609060101010101" pitchFamily="2" charset="-122"/>
              </a:rPr>
              <a:t>的</a:t>
            </a:r>
            <a:r>
              <a:rPr lang="zh-CN" altLang="en-US" sz="2800" dirty="0">
                <a:latin typeface="Courier New" panose="02070309020205020404" pitchFamily="49" charset="0"/>
                <a:ea typeface="黑体" panose="02010609060101010101" pitchFamily="2" charset="-122"/>
              </a:rPr>
              <a:t>“</a:t>
            </a:r>
            <a:r>
              <a:rPr lang="zh-CN" altLang="en-US" sz="2800" dirty="0">
                <a:latin typeface="黑体" panose="02010609060101010101" pitchFamily="2" charset="-122"/>
                <a:ea typeface="黑体" panose="02010609060101010101" pitchFamily="2" charset="-122"/>
              </a:rPr>
              <a:t>吴氏方法</a:t>
            </a:r>
            <a:r>
              <a:rPr lang="zh-CN" altLang="en-US" sz="2800" dirty="0">
                <a:latin typeface="Courier New" panose="02070309020205020404" pitchFamily="49" charset="0"/>
                <a:ea typeface="黑体" panose="02010609060101010101" pitchFamily="2" charset="-122"/>
              </a:rPr>
              <a:t>”</a:t>
            </a:r>
            <a:r>
              <a:rPr lang="zh-CN" altLang="en-US" sz="2800" dirty="0">
                <a:latin typeface="黑体" panose="02010609060101010101" pitchFamily="2" charset="-122"/>
                <a:ea typeface="黑体" panose="02010609060101010101" pitchFamily="2" charset="-122"/>
              </a:rPr>
              <a:t>。</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26</a:t>
            </a:fld>
            <a:endParaRPr lang="zh-CN" altLang="en-US" dirty="0"/>
          </a:p>
        </p:txBody>
      </p:sp>
      <p:sp>
        <p:nvSpPr>
          <p:cNvPr id="5" name="Rectangle 4"/>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中国</a:t>
            </a:r>
          </a:p>
        </p:txBody>
      </p:sp>
      <p:pic>
        <p:nvPicPr>
          <p:cNvPr id="6" name="Picture 5" descr="ANd9GcQQiRvBu9rUMxlUVWzZKt8mPsm95rw9268LJQaHMR9oJ0buE0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804" y="4667870"/>
            <a:ext cx="1555750"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descr="ANd9GcQ3Z4J903bxGqgBLZuFbte7s0-MLbh2CdSkBHODXptoWJwb-xJ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9461" y="4667871"/>
            <a:ext cx="1528763"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p:cNvSpPr>
          <p:nvPr>
            <p:ph idx="1"/>
          </p:nvPr>
        </p:nvSpPr>
        <p:spPr>
          <a:xfrm>
            <a:off x="-108520" y="333375"/>
            <a:ext cx="6048672" cy="6166817"/>
          </a:xfrm>
        </p:spPr>
        <p:txBody>
          <a:bodyPr vert="horz" wrap="square" lIns="91440" tIns="45720" rIns="91440" bIns="45720" anchor="t"/>
          <a:lstStyle/>
          <a:p>
            <a:pPr eaLnBrk="1" hangingPunct="1">
              <a:buNone/>
            </a:pPr>
            <a:r>
              <a:rPr lang="en-US" altLang="zh-CN" sz="3200" dirty="0">
                <a:solidFill>
                  <a:srgbClr val="FF0000"/>
                </a:solidFill>
                <a:latin typeface="黑体" panose="02010609060101010101" pitchFamily="2" charset="-122"/>
                <a:ea typeface="黑体" panose="02010609060101010101" pitchFamily="2" charset="-122"/>
              </a:rPr>
              <a:t>9</a:t>
            </a:r>
            <a:r>
              <a:rPr lang="zh-CN" altLang="en-US" sz="3200" dirty="0">
                <a:solidFill>
                  <a:srgbClr val="FF0000"/>
                </a:solidFill>
                <a:latin typeface="黑体" panose="02010609060101010101" pitchFamily="2" charset="-122"/>
                <a:ea typeface="黑体" panose="02010609060101010101" pitchFamily="2" charset="-122"/>
              </a:rPr>
              <a:t>位人工智能学者</a:t>
            </a:r>
            <a:r>
              <a:rPr lang="zh-CN" altLang="en-US" sz="3200" dirty="0">
                <a:latin typeface="黑体" panose="02010609060101010101" pitchFamily="2" charset="-122"/>
                <a:ea typeface="黑体" panose="02010609060101010101" pitchFamily="2" charset="-122"/>
              </a:rPr>
              <a:t>获</a:t>
            </a:r>
            <a:r>
              <a:rPr lang="zh-CN" altLang="en-US" sz="3200" b="1" dirty="0"/>
              <a:t>图灵</a:t>
            </a:r>
            <a:r>
              <a:rPr lang="zh-CN" altLang="en-US" sz="3200" dirty="0" smtClean="0">
                <a:latin typeface="黑体" panose="02010609060101010101" pitchFamily="2" charset="-122"/>
                <a:ea typeface="黑体" panose="02010609060101010101" pitchFamily="2" charset="-122"/>
              </a:rPr>
              <a:t>奖：</a:t>
            </a:r>
            <a:endParaRPr lang="zh-CN" altLang="en-US" sz="3200" dirty="0">
              <a:solidFill>
                <a:schemeClr val="folHlink"/>
              </a:solidFill>
              <a:latin typeface="黑体" panose="02010609060101010101" pitchFamily="2" charset="-122"/>
              <a:ea typeface="黑体" panose="02010609060101010101" pitchFamily="2" charset="-122"/>
            </a:endParaRPr>
          </a:p>
          <a:p>
            <a:pPr eaLnBrk="1" hangingPunct="1"/>
            <a:r>
              <a:rPr lang="en-US" altLang="zh-CN" sz="3200" dirty="0">
                <a:latin typeface="黑体" panose="02010609060101010101" pitchFamily="2" charset="-122"/>
                <a:ea typeface="黑体" panose="02010609060101010101" pitchFamily="2" charset="-122"/>
              </a:rPr>
              <a:t>Marvin </a:t>
            </a:r>
            <a:r>
              <a:rPr lang="en-US" altLang="zh-CN" sz="3200" dirty="0" smtClean="0">
                <a:latin typeface="黑体" panose="02010609060101010101" pitchFamily="2" charset="-122"/>
                <a:ea typeface="黑体" panose="02010609060101010101" pitchFamily="2" charset="-122"/>
              </a:rPr>
              <a:t>Minsky(1969</a:t>
            </a:r>
            <a:r>
              <a:rPr lang="zh-CN" altLang="en-US" sz="3200" dirty="0">
                <a:latin typeface="黑体" panose="02010609060101010101" pitchFamily="2" charset="-122"/>
                <a:ea typeface="黑体" panose="02010609060101010101" pitchFamily="2" charset="-122"/>
              </a:rPr>
              <a:t>年</a:t>
            </a:r>
            <a:r>
              <a:rPr lang="zh-CN" altLang="en-US" sz="3200" dirty="0" smtClean="0">
                <a:latin typeface="黑体" panose="02010609060101010101" pitchFamily="2" charset="-122"/>
                <a:ea typeface="黑体" panose="02010609060101010101" pitchFamily="2" charset="-122"/>
              </a:rPr>
              <a:t>获奖</a:t>
            </a:r>
            <a:r>
              <a:rPr lang="en-US" altLang="zh-CN" sz="3200" dirty="0" smtClean="0">
                <a:latin typeface="黑体" panose="02010609060101010101" pitchFamily="2" charset="-122"/>
                <a:ea typeface="黑体" panose="02010609060101010101" pitchFamily="2" charset="-122"/>
              </a:rPr>
              <a:t>)</a:t>
            </a:r>
            <a:r>
              <a:rPr lang="zh-CN" altLang="en-US" sz="3200" dirty="0" smtClean="0">
                <a:latin typeface="黑体" panose="02010609060101010101" pitchFamily="2" charset="-122"/>
                <a:ea typeface="黑体" panose="02010609060101010101" pitchFamily="2" charset="-122"/>
              </a:rPr>
              <a:t> </a:t>
            </a:r>
            <a:endParaRPr lang="zh-CN" altLang="en-US" sz="3200" dirty="0">
              <a:latin typeface="黑体" panose="02010609060101010101" pitchFamily="2" charset="-122"/>
              <a:ea typeface="黑体" panose="02010609060101010101" pitchFamily="2" charset="-122"/>
            </a:endParaRPr>
          </a:p>
          <a:p>
            <a:pPr eaLnBrk="1" hangingPunct="1"/>
            <a:r>
              <a:rPr lang="en-US" altLang="zh-CN" sz="3200" dirty="0">
                <a:latin typeface="黑体" panose="02010609060101010101" pitchFamily="2" charset="-122"/>
                <a:ea typeface="黑体" panose="02010609060101010101" pitchFamily="2" charset="-122"/>
              </a:rPr>
              <a:t>John </a:t>
            </a:r>
            <a:r>
              <a:rPr lang="en-US" altLang="zh-CN" sz="3200" dirty="0" smtClean="0">
                <a:latin typeface="黑体" panose="02010609060101010101" pitchFamily="2" charset="-122"/>
                <a:ea typeface="黑体" panose="02010609060101010101" pitchFamily="2" charset="-122"/>
              </a:rPr>
              <a:t>McCarthy(1971</a:t>
            </a:r>
            <a:r>
              <a:rPr lang="zh-CN" altLang="en-US" sz="3200" dirty="0">
                <a:latin typeface="黑体" panose="02010609060101010101" pitchFamily="2" charset="-122"/>
                <a:ea typeface="黑体" panose="02010609060101010101" pitchFamily="2" charset="-122"/>
              </a:rPr>
              <a:t>年</a:t>
            </a:r>
            <a:r>
              <a:rPr lang="zh-CN" altLang="en-US" sz="3200" dirty="0" smtClean="0">
                <a:latin typeface="黑体" panose="02010609060101010101" pitchFamily="2" charset="-122"/>
                <a:ea typeface="黑体" panose="02010609060101010101" pitchFamily="2" charset="-122"/>
              </a:rPr>
              <a:t>获奖</a:t>
            </a:r>
            <a:r>
              <a:rPr lang="en-US" altLang="zh-CN" sz="3200" dirty="0" smtClean="0">
                <a:latin typeface="黑体" panose="02010609060101010101" pitchFamily="2" charset="-122"/>
                <a:ea typeface="黑体" panose="02010609060101010101" pitchFamily="2" charset="-122"/>
              </a:rPr>
              <a:t>)</a:t>
            </a:r>
            <a:r>
              <a:rPr lang="zh-CN" altLang="en-US" sz="3200" dirty="0" smtClean="0">
                <a:latin typeface="黑体" panose="02010609060101010101" pitchFamily="2" charset="-122"/>
                <a:ea typeface="黑体" panose="02010609060101010101" pitchFamily="2" charset="-122"/>
              </a:rPr>
              <a:t> </a:t>
            </a:r>
            <a:endParaRPr lang="zh-CN" altLang="en-US" sz="3200" dirty="0">
              <a:latin typeface="黑体" panose="02010609060101010101" pitchFamily="2" charset="-122"/>
              <a:ea typeface="黑体" panose="02010609060101010101" pitchFamily="2" charset="-122"/>
            </a:endParaRPr>
          </a:p>
          <a:p>
            <a:pPr eaLnBrk="1" hangingPunct="1"/>
            <a:r>
              <a:rPr lang="en-US" altLang="zh-CN" sz="3200" dirty="0">
                <a:latin typeface="黑体" panose="02010609060101010101" pitchFamily="2" charset="-122"/>
                <a:ea typeface="黑体" panose="02010609060101010101" pitchFamily="2" charset="-122"/>
              </a:rPr>
              <a:t>Herbert Simon</a:t>
            </a:r>
            <a:r>
              <a:rPr lang="zh-CN" altLang="en-US" sz="3200" dirty="0">
                <a:latin typeface="黑体" panose="02010609060101010101" pitchFamily="2" charset="-122"/>
                <a:ea typeface="黑体" panose="02010609060101010101" pitchFamily="2" charset="-122"/>
              </a:rPr>
              <a:t>和</a:t>
            </a:r>
            <a:r>
              <a:rPr lang="en-US" altLang="zh-CN" sz="3200" dirty="0">
                <a:latin typeface="黑体" panose="02010609060101010101" pitchFamily="2" charset="-122"/>
                <a:ea typeface="黑体" panose="02010609060101010101" pitchFamily="2" charset="-122"/>
              </a:rPr>
              <a:t>Allen </a:t>
            </a:r>
            <a:r>
              <a:rPr lang="en-US" altLang="zh-CN" sz="3200" dirty="0" smtClean="0">
                <a:latin typeface="黑体" panose="02010609060101010101" pitchFamily="2" charset="-122"/>
                <a:ea typeface="黑体" panose="02010609060101010101" pitchFamily="2" charset="-122"/>
              </a:rPr>
              <a:t>Newell(1975</a:t>
            </a:r>
            <a:r>
              <a:rPr lang="zh-CN" altLang="en-US" sz="3200" dirty="0">
                <a:latin typeface="黑体" panose="02010609060101010101" pitchFamily="2" charset="-122"/>
                <a:ea typeface="黑体" panose="02010609060101010101" pitchFamily="2" charset="-122"/>
              </a:rPr>
              <a:t>年</a:t>
            </a:r>
            <a:r>
              <a:rPr lang="zh-CN" altLang="en-US" sz="3200" dirty="0" smtClean="0">
                <a:latin typeface="黑体" panose="02010609060101010101" pitchFamily="2" charset="-122"/>
                <a:ea typeface="黑体" panose="02010609060101010101" pitchFamily="2" charset="-122"/>
              </a:rPr>
              <a:t>获奖</a:t>
            </a:r>
            <a:r>
              <a:rPr lang="en-US" altLang="zh-CN" sz="3200" dirty="0" smtClean="0">
                <a:latin typeface="黑体" panose="02010609060101010101" pitchFamily="2" charset="-122"/>
                <a:ea typeface="黑体" panose="02010609060101010101" pitchFamily="2" charset="-122"/>
              </a:rPr>
              <a:t>)</a:t>
            </a:r>
            <a:r>
              <a:rPr lang="zh-CN" altLang="en-US" sz="3200" dirty="0" smtClean="0">
                <a:latin typeface="黑体" panose="02010609060101010101" pitchFamily="2" charset="-122"/>
                <a:ea typeface="黑体" panose="02010609060101010101" pitchFamily="2" charset="-122"/>
              </a:rPr>
              <a:t> </a:t>
            </a:r>
            <a:endParaRPr lang="zh-CN" altLang="en-US" sz="3200" dirty="0">
              <a:latin typeface="黑体" panose="02010609060101010101" pitchFamily="2" charset="-122"/>
              <a:ea typeface="黑体" panose="02010609060101010101" pitchFamily="2" charset="-122"/>
            </a:endParaRPr>
          </a:p>
          <a:p>
            <a:pPr eaLnBrk="1" hangingPunct="1"/>
            <a:r>
              <a:rPr lang="en-US" altLang="zh-CN" sz="3200" dirty="0">
                <a:latin typeface="黑体" panose="02010609060101010101" pitchFamily="2" charset="-122"/>
                <a:ea typeface="黑体" panose="02010609060101010101" pitchFamily="2" charset="-122"/>
              </a:rPr>
              <a:t>Edward Albert Feigenbaum</a:t>
            </a:r>
            <a:r>
              <a:rPr lang="zh-CN" altLang="en-US" sz="3200" dirty="0">
                <a:latin typeface="黑体" panose="02010609060101010101" pitchFamily="2" charset="-122"/>
                <a:ea typeface="黑体" panose="02010609060101010101" pitchFamily="2" charset="-122"/>
              </a:rPr>
              <a:t>和 </a:t>
            </a:r>
            <a:r>
              <a:rPr lang="en-US" altLang="zh-CN" sz="3200" dirty="0">
                <a:latin typeface="黑体" panose="02010609060101010101" pitchFamily="2" charset="-122"/>
                <a:ea typeface="黑体" panose="02010609060101010101" pitchFamily="2" charset="-122"/>
              </a:rPr>
              <a:t>Raj </a:t>
            </a:r>
            <a:r>
              <a:rPr lang="en-US" altLang="zh-CN" sz="3200" dirty="0" smtClean="0">
                <a:latin typeface="黑体" panose="02010609060101010101" pitchFamily="2" charset="-122"/>
                <a:ea typeface="黑体" panose="02010609060101010101" pitchFamily="2" charset="-122"/>
              </a:rPr>
              <a:t>Reddy(1994</a:t>
            </a:r>
            <a:r>
              <a:rPr lang="zh-CN" altLang="en-US" sz="3200" dirty="0">
                <a:latin typeface="黑体" panose="02010609060101010101" pitchFamily="2" charset="-122"/>
                <a:ea typeface="黑体" panose="02010609060101010101" pitchFamily="2" charset="-122"/>
              </a:rPr>
              <a:t>年</a:t>
            </a:r>
            <a:r>
              <a:rPr lang="zh-CN" altLang="en-US" sz="3200" dirty="0" smtClean="0">
                <a:latin typeface="黑体" panose="02010609060101010101" pitchFamily="2" charset="-122"/>
                <a:ea typeface="黑体" panose="02010609060101010101" pitchFamily="2" charset="-122"/>
              </a:rPr>
              <a:t>获奖</a:t>
            </a:r>
            <a:r>
              <a:rPr lang="en-US" altLang="zh-CN" sz="3200" dirty="0" smtClean="0">
                <a:latin typeface="黑体" panose="02010609060101010101" pitchFamily="2" charset="-122"/>
                <a:ea typeface="黑体" panose="02010609060101010101" pitchFamily="2" charset="-122"/>
              </a:rPr>
              <a:t>)</a:t>
            </a:r>
            <a:endParaRPr lang="zh-CN" altLang="en-US" sz="3200" dirty="0">
              <a:latin typeface="黑体" panose="02010609060101010101" pitchFamily="2" charset="-122"/>
              <a:ea typeface="黑体" panose="02010609060101010101" pitchFamily="2" charset="-122"/>
            </a:endParaRPr>
          </a:p>
          <a:p>
            <a:pPr eaLnBrk="1" hangingPunct="1"/>
            <a:r>
              <a:rPr lang="en-US" altLang="zh-CN" sz="3200" dirty="0"/>
              <a:t>Leslie </a:t>
            </a:r>
            <a:r>
              <a:rPr lang="en-US" altLang="zh-CN" sz="3200" dirty="0" smtClean="0"/>
              <a:t>Valiant</a:t>
            </a:r>
            <a:r>
              <a:rPr lang="en-US" altLang="zh-CN" dirty="0">
                <a:latin typeface="黑体" panose="02010609060101010101" pitchFamily="2" charset="-122"/>
                <a:ea typeface="黑体" panose="02010609060101010101" pitchFamily="2" charset="-122"/>
              </a:rPr>
              <a:t>(</a:t>
            </a:r>
            <a:r>
              <a:rPr lang="en-US" altLang="zh-CN" sz="3200" dirty="0" smtClean="0"/>
              <a:t>2010</a:t>
            </a:r>
            <a:r>
              <a:rPr lang="zh-CN" altLang="en-US" sz="3200" dirty="0"/>
              <a:t>年</a:t>
            </a:r>
            <a:r>
              <a:rPr lang="zh-CN" altLang="en-US" sz="3200" dirty="0">
                <a:latin typeface="黑体" panose="02010609060101010101" pitchFamily="2" charset="-122"/>
                <a:ea typeface="黑体" panose="02010609060101010101" pitchFamily="2" charset="-122"/>
              </a:rPr>
              <a:t>获</a:t>
            </a:r>
            <a:r>
              <a:rPr lang="zh-CN" altLang="en-US" sz="3200" dirty="0"/>
              <a:t>奖</a:t>
            </a:r>
            <a:r>
              <a:rPr lang="en-US" altLang="zh-CN" dirty="0">
                <a:latin typeface="黑体" panose="02010609060101010101" pitchFamily="2" charset="-122"/>
                <a:ea typeface="黑体" panose="02010609060101010101" pitchFamily="2" charset="-122"/>
              </a:rPr>
              <a:t>)</a:t>
            </a:r>
          </a:p>
          <a:p>
            <a:pPr eaLnBrk="1" hangingPunct="1"/>
            <a:r>
              <a:rPr lang="en-US" altLang="zh-CN" sz="3200" b="1" dirty="0"/>
              <a:t>Judea Pearl</a:t>
            </a:r>
            <a:r>
              <a:rPr lang="en-US" altLang="zh-CN" dirty="0">
                <a:latin typeface="黑体" panose="02010609060101010101" pitchFamily="2" charset="-122"/>
                <a:ea typeface="黑体" panose="02010609060101010101" pitchFamily="2" charset="-122"/>
              </a:rPr>
              <a:t>(</a:t>
            </a:r>
            <a:r>
              <a:rPr lang="en-US" altLang="zh-CN" sz="3200" b="1" dirty="0"/>
              <a:t>2011</a:t>
            </a:r>
            <a:r>
              <a:rPr lang="zh-CN" altLang="en-US" sz="3200" b="1" dirty="0"/>
              <a:t>年</a:t>
            </a:r>
            <a:r>
              <a:rPr lang="zh-CN" altLang="en-US" sz="3200" dirty="0">
                <a:latin typeface="黑体" panose="02010609060101010101" pitchFamily="2" charset="-122"/>
                <a:ea typeface="黑体" panose="02010609060101010101" pitchFamily="2" charset="-122"/>
              </a:rPr>
              <a:t>获</a:t>
            </a:r>
            <a:r>
              <a:rPr lang="zh-CN" altLang="en-US" sz="3200" b="1" dirty="0"/>
              <a:t>奖</a:t>
            </a:r>
            <a:r>
              <a:rPr lang="en-US" altLang="zh-CN" dirty="0">
                <a:latin typeface="黑体" panose="02010609060101010101" pitchFamily="2" charset="-122"/>
                <a:ea typeface="黑体" panose="02010609060101010101" pitchFamily="2" charset="-122"/>
              </a:rPr>
              <a:t>)</a:t>
            </a:r>
          </a:p>
          <a:p>
            <a:pPr eaLnBrk="1" hangingPunct="1"/>
            <a:r>
              <a:rPr lang="en-US" altLang="zh-CN" sz="3200" dirty="0"/>
              <a:t>Tim </a:t>
            </a:r>
            <a:r>
              <a:rPr lang="en-US" altLang="zh-CN" sz="3200" dirty="0" smtClean="0"/>
              <a:t>Berners-Lee</a:t>
            </a:r>
            <a:r>
              <a:rPr lang="en-US" altLang="zh-CN" dirty="0">
                <a:latin typeface="黑体" panose="02010609060101010101" pitchFamily="2" charset="-122"/>
                <a:ea typeface="黑体" panose="02010609060101010101" pitchFamily="2" charset="-122"/>
              </a:rPr>
              <a:t>(</a:t>
            </a:r>
            <a:r>
              <a:rPr lang="en-US" altLang="zh-CN" sz="3200" dirty="0" smtClean="0"/>
              <a:t>2016</a:t>
            </a:r>
            <a:r>
              <a:rPr lang="zh-CN" altLang="zh-CN" sz="3200" dirty="0"/>
              <a:t>年</a:t>
            </a:r>
            <a:r>
              <a:rPr lang="zh-CN" altLang="zh-CN" sz="3200" dirty="0" smtClean="0"/>
              <a:t>获奖</a:t>
            </a:r>
            <a:r>
              <a:rPr lang="en-US" altLang="zh-CN" dirty="0">
                <a:latin typeface="黑体" panose="02010609060101010101" pitchFamily="2" charset="-122"/>
                <a:ea typeface="黑体" panose="02010609060101010101" pitchFamily="2" charset="-122"/>
              </a:rPr>
              <a:t>)</a:t>
            </a:r>
          </a:p>
        </p:txBody>
      </p:sp>
      <p:pic>
        <p:nvPicPr>
          <p:cNvPr id="25604" name="Picture 4" descr="MCCARTHY"/>
          <p:cNvPicPr>
            <a:picLocks noChangeAspect="1"/>
          </p:cNvPicPr>
          <p:nvPr/>
        </p:nvPicPr>
        <p:blipFill>
          <a:blip r:embed="rId3"/>
          <a:stretch>
            <a:fillRect/>
          </a:stretch>
        </p:blipFill>
        <p:spPr>
          <a:xfrm>
            <a:off x="6057900" y="1340768"/>
            <a:ext cx="3086100" cy="4359275"/>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27</a:t>
            </a:fld>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p:cNvSpPr>
            <a:spLocks noGrp="1"/>
          </p:cNvSpPr>
          <p:nvPr>
            <p:ph type="title"/>
          </p:nvPr>
        </p:nvSpPr>
        <p:spPr>
          <a:xfrm>
            <a:off x="2627631" y="333375"/>
            <a:ext cx="6048826" cy="862330"/>
          </a:xfrm>
        </p:spPr>
        <p:txBody>
          <a:bodyPr vert="horz" wrap="square" lIns="91440" tIns="45720" rIns="91440" bIns="45720" anchor="ctr"/>
          <a:lstStyle/>
          <a:p>
            <a:pPr eaLnBrk="1" hangingPunct="1"/>
            <a:r>
              <a:rPr lang="en-US" altLang="zh-CN" sz="3600" b="0" dirty="0" smtClean="0"/>
              <a:t>Leslie Valiant</a:t>
            </a:r>
            <a:r>
              <a:rPr lang="zh-CN" altLang="en-US" b="0" dirty="0"/>
              <a:t>（莱斯利</a:t>
            </a:r>
            <a:r>
              <a:rPr lang="en-US" altLang="zh-CN" b="0" dirty="0"/>
              <a:t>·</a:t>
            </a:r>
            <a:r>
              <a:rPr lang="zh-CN" altLang="en-US" b="0" dirty="0" smtClean="0"/>
              <a:t>瓦利安特）</a:t>
            </a:r>
            <a:r>
              <a:rPr lang="zh-CN" altLang="en-US" sz="3600" b="0" dirty="0" smtClean="0">
                <a:latin typeface="黑体" panose="02010609060101010101" pitchFamily="2" charset="-122"/>
                <a:ea typeface="黑体" panose="02010609060101010101" pitchFamily="2" charset="-122"/>
              </a:rPr>
              <a:t>获得</a:t>
            </a:r>
            <a:r>
              <a:rPr lang="en-US" altLang="zh-CN" sz="3600" b="0" dirty="0" smtClean="0">
                <a:latin typeface="黑体" panose="02010609060101010101" pitchFamily="2" charset="-122"/>
                <a:ea typeface="黑体" panose="02010609060101010101" pitchFamily="2" charset="-122"/>
              </a:rPr>
              <a:t>2010</a:t>
            </a:r>
            <a:r>
              <a:rPr lang="zh-CN" altLang="en-US" sz="3600" b="0" dirty="0" smtClean="0">
                <a:latin typeface="黑体" panose="02010609060101010101" pitchFamily="2" charset="-122"/>
                <a:ea typeface="黑体" panose="02010609060101010101" pitchFamily="2" charset="-122"/>
              </a:rPr>
              <a:t>年图灵奖</a:t>
            </a:r>
            <a:endParaRPr lang="zh-CN" altLang="en-US" sz="3600" b="0" dirty="0">
              <a:latin typeface="黑体" panose="02010609060101010101" pitchFamily="2" charset="-122"/>
              <a:ea typeface="黑体" panose="02010609060101010101" pitchFamily="2" charset="-122"/>
            </a:endParaRPr>
          </a:p>
        </p:txBody>
      </p:sp>
      <p:sp>
        <p:nvSpPr>
          <p:cNvPr id="26628" name="Rectangle 3"/>
          <p:cNvSpPr>
            <a:spLocks noGrp="1"/>
          </p:cNvSpPr>
          <p:nvPr>
            <p:ph idx="1"/>
          </p:nvPr>
        </p:nvSpPr>
        <p:spPr>
          <a:xfrm>
            <a:off x="2700338" y="1484313"/>
            <a:ext cx="6138862" cy="2982912"/>
          </a:xfrm>
        </p:spPr>
        <p:txBody>
          <a:bodyPr vert="horz" wrap="square" lIns="91440" tIns="45720" rIns="91440" bIns="45720" anchor="t"/>
          <a:lstStyle/>
          <a:p>
            <a:pPr eaLnBrk="1" hangingPunct="1">
              <a:lnSpc>
                <a:spcPct val="90000"/>
              </a:lnSpc>
            </a:pPr>
            <a:r>
              <a:rPr lang="zh-CN" altLang="en-US" sz="2800" dirty="0">
                <a:latin typeface="黑体" panose="02010609060101010101" pitchFamily="2" charset="-122"/>
                <a:ea typeface="黑体" panose="02010609060101010101" pitchFamily="2" charset="-122"/>
              </a:rPr>
              <a:t>出生于英国的理论计算机科学家、哈佛大学教授</a:t>
            </a:r>
            <a:r>
              <a:rPr lang="en-US" altLang="zh-CN" sz="2800" dirty="0">
                <a:latin typeface="黑体" panose="02010609060101010101" pitchFamily="2" charset="-122"/>
                <a:ea typeface="黑体" panose="02010609060101010101" pitchFamily="2" charset="-122"/>
              </a:rPr>
              <a:t>Leslie Valiant</a:t>
            </a:r>
            <a:r>
              <a:rPr lang="zh-CN" altLang="en-US" sz="2800" dirty="0">
                <a:latin typeface="黑体" panose="02010609060101010101" pitchFamily="2" charset="-122"/>
                <a:ea typeface="黑体" panose="02010609060101010101" pitchFamily="2" charset="-122"/>
              </a:rPr>
              <a:t>因为</a:t>
            </a:r>
            <a:r>
              <a:rPr lang="zh-CN" altLang="en-US" sz="2800" dirty="0">
                <a:ea typeface="黑体" panose="02010609060101010101" pitchFamily="2" charset="-122"/>
              </a:rPr>
              <a:t>“</a:t>
            </a:r>
            <a:r>
              <a:rPr lang="zh-CN" altLang="en-US" sz="2800" dirty="0">
                <a:latin typeface="黑体" panose="02010609060101010101" pitchFamily="2" charset="-122"/>
                <a:ea typeface="黑体" panose="02010609060101010101" pitchFamily="2" charset="-122"/>
              </a:rPr>
              <a:t>对众多计算理论（包括</a:t>
            </a:r>
            <a:r>
              <a:rPr lang="en-US" altLang="zh-CN" sz="2800" dirty="0">
                <a:latin typeface="黑体" panose="02010609060101010101" pitchFamily="2" charset="-122"/>
                <a:ea typeface="黑体" panose="02010609060101010101" pitchFamily="2" charset="-122"/>
              </a:rPr>
              <a:t>PAC</a:t>
            </a:r>
            <a:r>
              <a:rPr lang="zh-CN" altLang="en-US" sz="2800" dirty="0">
                <a:latin typeface="黑体" panose="02010609060101010101" pitchFamily="2" charset="-122"/>
                <a:ea typeface="黑体" panose="02010609060101010101" pitchFamily="2" charset="-122"/>
              </a:rPr>
              <a:t>学习、枚举复杂性、代数计算和并行与分布式计算）所做的变革性的贡献</a:t>
            </a:r>
            <a:r>
              <a:rPr lang="zh-CN" altLang="en-US" sz="2800" dirty="0">
                <a:ea typeface="黑体" panose="02010609060101010101" pitchFamily="2" charset="-122"/>
              </a:rPr>
              <a:t>”</a:t>
            </a:r>
            <a:r>
              <a:rPr lang="zh-CN" altLang="en-US" sz="2800" dirty="0">
                <a:latin typeface="黑体" panose="02010609060101010101" pitchFamily="2" charset="-122"/>
                <a:ea typeface="黑体" panose="02010609060101010101" pitchFamily="2" charset="-122"/>
              </a:rPr>
              <a:t>而获得最新一届计算机科学最高荣誉</a:t>
            </a:r>
            <a:r>
              <a:rPr lang="en-US" altLang="zh-CN" sz="2800" dirty="0">
                <a:ea typeface="黑体" panose="02010609060101010101" pitchFamily="2" charset="-122"/>
              </a:rPr>
              <a:t>——</a:t>
            </a:r>
            <a:r>
              <a:rPr lang="zh-CN" altLang="en-US" sz="2800" dirty="0">
                <a:latin typeface="黑体" panose="02010609060101010101" pitchFamily="2" charset="-122"/>
                <a:ea typeface="黑体" panose="02010609060101010101" pitchFamily="2" charset="-122"/>
              </a:rPr>
              <a:t>图灵奖。</a:t>
            </a:r>
            <a:r>
              <a:rPr lang="zh-CN" altLang="en-US" sz="3200" dirty="0"/>
              <a:t> </a:t>
            </a:r>
          </a:p>
        </p:txBody>
      </p:sp>
      <p:pic>
        <p:nvPicPr>
          <p:cNvPr id="26629" name="Picture 4" descr="N4"/>
          <p:cNvPicPr>
            <a:picLocks noChangeAspect="1"/>
          </p:cNvPicPr>
          <p:nvPr/>
        </p:nvPicPr>
        <p:blipFill>
          <a:blip r:embed="rId3"/>
          <a:stretch>
            <a:fillRect/>
          </a:stretch>
        </p:blipFill>
        <p:spPr>
          <a:xfrm>
            <a:off x="0" y="0"/>
            <a:ext cx="2624138" cy="3933825"/>
          </a:xfrm>
          <a:prstGeom prst="rect">
            <a:avLst/>
          </a:prstGeom>
          <a:noFill/>
          <a:ln w="9525">
            <a:noFill/>
          </a:ln>
        </p:spPr>
      </p:pic>
      <p:sp>
        <p:nvSpPr>
          <p:cNvPr id="26630" name="Text Box 5"/>
          <p:cNvSpPr txBox="1"/>
          <p:nvPr/>
        </p:nvSpPr>
        <p:spPr>
          <a:xfrm>
            <a:off x="395288" y="4365104"/>
            <a:ext cx="8353425" cy="2308324"/>
          </a:xfrm>
          <a:prstGeom prst="rect">
            <a:avLst/>
          </a:prstGeom>
          <a:noFill/>
          <a:ln w="9525">
            <a:noFill/>
          </a:ln>
        </p:spPr>
        <p:txBody>
          <a:bodyPr>
            <a:spAutoFit/>
          </a:bodyPr>
          <a:lstStyle/>
          <a:p>
            <a:pPr algn="just">
              <a:spcBef>
                <a:spcPct val="50000"/>
              </a:spcBef>
            </a:pPr>
            <a:r>
              <a:rPr lang="en-US" altLang="zh-CN" sz="2400" b="1" dirty="0" smtClean="0">
                <a:solidFill>
                  <a:schemeClr val="accent2">
                    <a:lumMod val="50000"/>
                    <a:lumOff val="50000"/>
                  </a:schemeClr>
                </a:solidFill>
                <a:latin typeface="黑体" panose="02010609060101010101" pitchFamily="2" charset="-122"/>
                <a:ea typeface="黑体" panose="02010609060101010101" pitchFamily="2" charset="-122"/>
              </a:rPr>
              <a:t>Valiant</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最大的贡献是</a:t>
            </a:r>
            <a:r>
              <a:rPr lang="en-US" altLang="zh-CN" sz="2400" b="1" dirty="0">
                <a:solidFill>
                  <a:schemeClr val="accent2">
                    <a:lumMod val="50000"/>
                    <a:lumOff val="50000"/>
                  </a:schemeClr>
                </a:solidFill>
                <a:latin typeface="黑体" panose="02010609060101010101" pitchFamily="2" charset="-122"/>
                <a:ea typeface="黑体" panose="02010609060101010101" pitchFamily="2" charset="-122"/>
              </a:rPr>
              <a:t>1984</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年的论文</a:t>
            </a:r>
            <a:r>
              <a:rPr lang="en-US" altLang="zh-CN" sz="2400" b="1" dirty="0">
                <a:solidFill>
                  <a:srgbClr val="FF0000"/>
                </a:solidFill>
                <a:latin typeface="黑体" panose="02010609060101010101" pitchFamily="2" charset="-122"/>
                <a:ea typeface="黑体" panose="02010609060101010101" pitchFamily="2" charset="-122"/>
              </a:rPr>
              <a:t>A Theory of the Learnable</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，使诞生于</a:t>
            </a:r>
            <a:r>
              <a:rPr lang="en-US" altLang="zh-CN" sz="2400" b="1" dirty="0">
                <a:solidFill>
                  <a:schemeClr val="accent2">
                    <a:lumMod val="50000"/>
                    <a:lumOff val="50000"/>
                  </a:schemeClr>
                </a:solidFill>
                <a:latin typeface="黑体" panose="02010609060101010101" pitchFamily="2" charset="-122"/>
                <a:ea typeface="黑体" panose="02010609060101010101" pitchFamily="2" charset="-122"/>
              </a:rPr>
              <a:t>50</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年代的</a:t>
            </a:r>
            <a:r>
              <a:rPr lang="zh-CN" altLang="en-US" sz="2400" b="1" dirty="0">
                <a:solidFill>
                  <a:srgbClr val="FF0000"/>
                </a:solidFill>
                <a:latin typeface="黑体" panose="02010609060101010101" pitchFamily="2" charset="-122"/>
                <a:ea typeface="黑体" panose="02010609060101010101" pitchFamily="2" charset="-122"/>
              </a:rPr>
              <a:t>机器学习领域</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第一次有了坚实的</a:t>
            </a:r>
            <a:r>
              <a:rPr lang="zh-CN" altLang="en-US" sz="2400" b="1" dirty="0">
                <a:solidFill>
                  <a:srgbClr val="FF0000"/>
                </a:solidFill>
                <a:latin typeface="黑体" panose="02010609060101010101" pitchFamily="2" charset="-122"/>
                <a:ea typeface="黑体" panose="02010609060101010101" pitchFamily="2" charset="-122"/>
              </a:rPr>
              <a:t>数学基础</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，从而扫除了学科发展的障碍，这对人工智能诸多领域包括</a:t>
            </a:r>
            <a:r>
              <a:rPr lang="zh-CN" altLang="en-US" sz="2400" b="1" dirty="0">
                <a:solidFill>
                  <a:srgbClr val="FF0000"/>
                </a:solidFill>
                <a:latin typeface="黑体" panose="02010609060101010101" pitchFamily="2" charset="-122"/>
                <a:ea typeface="黑体" panose="02010609060101010101" pitchFamily="2" charset="-122"/>
              </a:rPr>
              <a:t>加强学习、机器视觉、自然语言处理</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和</a:t>
            </a:r>
            <a:r>
              <a:rPr lang="zh-CN" altLang="en-US" sz="2400" b="1" dirty="0">
                <a:solidFill>
                  <a:srgbClr val="FF0000"/>
                </a:solidFill>
                <a:latin typeface="黑体" panose="02010609060101010101" pitchFamily="2" charset="-122"/>
                <a:ea typeface="黑体" panose="02010609060101010101" pitchFamily="2" charset="-122"/>
              </a:rPr>
              <a:t>手写识别</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等都产生了巨大影响。可以说，没有他的贡献，</a:t>
            </a:r>
            <a:r>
              <a:rPr lang="en-US" altLang="zh-CN" sz="2400" b="1" dirty="0">
                <a:solidFill>
                  <a:schemeClr val="accent2">
                    <a:lumMod val="50000"/>
                    <a:lumOff val="50000"/>
                  </a:schemeClr>
                </a:solidFill>
                <a:latin typeface="黑体" panose="02010609060101010101" pitchFamily="2" charset="-122"/>
                <a:ea typeface="黑体" panose="02010609060101010101" pitchFamily="2" charset="-122"/>
              </a:rPr>
              <a:t>IBM</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也不可能造出</a:t>
            </a:r>
            <a:r>
              <a:rPr lang="en-US" altLang="zh-CN" sz="2400" b="1" dirty="0">
                <a:solidFill>
                  <a:schemeClr val="accent2">
                    <a:lumMod val="50000"/>
                    <a:lumOff val="50000"/>
                  </a:schemeClr>
                </a:solidFill>
                <a:latin typeface="黑体" panose="02010609060101010101" pitchFamily="2" charset="-122"/>
                <a:ea typeface="黑体" panose="02010609060101010101" pitchFamily="2" charset="-122"/>
              </a:rPr>
              <a:t>Watson</a:t>
            </a:r>
            <a:r>
              <a:rPr lang="zh-CN" altLang="en-US" sz="2400" b="1" dirty="0">
                <a:solidFill>
                  <a:schemeClr val="accent2">
                    <a:lumMod val="50000"/>
                    <a:lumOff val="50000"/>
                  </a:schemeClr>
                </a:solidFill>
                <a:latin typeface="黑体" panose="02010609060101010101" pitchFamily="2" charset="-122"/>
                <a:ea typeface="黑体" panose="02010609060101010101" pitchFamily="2" charset="-122"/>
              </a:rPr>
              <a:t>这样神奇的机器来。</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28</a:t>
            </a:fld>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p:cNvSpPr>
          <p:nvPr>
            <p:ph idx="1"/>
          </p:nvPr>
        </p:nvSpPr>
        <p:spPr>
          <a:xfrm>
            <a:off x="3131840" y="260350"/>
            <a:ext cx="5346700" cy="4114800"/>
          </a:xfrm>
        </p:spPr>
        <p:txBody>
          <a:bodyPr vert="horz" wrap="square" lIns="91440" tIns="45720" rIns="91440" bIns="45720" anchor="t"/>
          <a:lstStyle/>
          <a:p>
            <a:r>
              <a:rPr lang="en-US" altLang="zh-CN" sz="2800" dirty="0">
                <a:latin typeface="黑体" panose="02010609060101010101" pitchFamily="2" charset="-122"/>
                <a:ea typeface="黑体" panose="02010609060101010101" pitchFamily="2" charset="-122"/>
              </a:rPr>
              <a:t>2012</a:t>
            </a:r>
            <a:r>
              <a:rPr lang="zh-CN" altLang="en-US" sz="2800" dirty="0">
                <a:latin typeface="黑体" panose="02010609060101010101" pitchFamily="2" charset="-122"/>
                <a:ea typeface="黑体" panose="02010609060101010101" pitchFamily="2" charset="-122"/>
              </a:rPr>
              <a:t>年</a:t>
            </a:r>
            <a:r>
              <a:rPr lang="en-US" altLang="zh-CN" sz="2800" dirty="0">
                <a:latin typeface="黑体" panose="02010609060101010101" pitchFamily="2" charset="-122"/>
                <a:ea typeface="黑体" panose="02010609060101010101" pitchFamily="2" charset="-122"/>
              </a:rPr>
              <a:t>3</a:t>
            </a:r>
            <a:r>
              <a:rPr lang="zh-CN" altLang="en-US" sz="2800" dirty="0">
                <a:latin typeface="黑体" panose="02010609060101010101" pitchFamily="2" charset="-122"/>
                <a:ea typeface="黑体" panose="02010609060101010101" pitchFamily="2" charset="-122"/>
              </a:rPr>
              <a:t>月</a:t>
            </a:r>
            <a:r>
              <a:rPr lang="en-US" altLang="zh-CN" sz="2800" dirty="0">
                <a:latin typeface="黑体" panose="02010609060101010101" pitchFamily="2" charset="-122"/>
                <a:ea typeface="黑体" panose="02010609060101010101" pitchFamily="2" charset="-122"/>
              </a:rPr>
              <a:t>16</a:t>
            </a:r>
            <a:r>
              <a:rPr lang="zh-CN" altLang="en-US" sz="2800" dirty="0">
                <a:latin typeface="黑体" panose="02010609060101010101" pitchFamily="2" charset="-122"/>
                <a:ea typeface="黑体" panose="02010609060101010101" pitchFamily="2" charset="-122"/>
              </a:rPr>
              <a:t>日消息，被誉为</a:t>
            </a:r>
            <a:r>
              <a:rPr lang="zh-CN" altLang="en-US" sz="2800" dirty="0">
                <a:ea typeface="黑体" panose="02010609060101010101" pitchFamily="2" charset="-122"/>
              </a:rPr>
              <a:t>“</a:t>
            </a:r>
            <a:r>
              <a:rPr lang="zh-CN" altLang="en-US" sz="2800" dirty="0">
                <a:latin typeface="黑体" panose="02010609060101010101" pitchFamily="2" charset="-122"/>
                <a:ea typeface="黑体" panose="02010609060101010101" pitchFamily="2" charset="-122"/>
              </a:rPr>
              <a:t>计算领域诺贝尔奖</a:t>
            </a:r>
            <a:r>
              <a:rPr lang="zh-CN" altLang="en-US" sz="2800" dirty="0">
                <a:ea typeface="黑体" panose="02010609060101010101" pitchFamily="2" charset="-122"/>
              </a:rPr>
              <a:t>”</a:t>
            </a:r>
            <a:r>
              <a:rPr lang="zh-CN" altLang="en-US" sz="2800" dirty="0">
                <a:latin typeface="黑体" panose="02010609060101010101" pitchFamily="2" charset="-122"/>
                <a:ea typeface="黑体" panose="02010609060101010101" pitchFamily="2" charset="-122"/>
              </a:rPr>
              <a:t>的图灵奖，</a:t>
            </a:r>
            <a:r>
              <a:rPr lang="en-US" altLang="zh-CN" sz="2800" dirty="0">
                <a:latin typeface="黑体" panose="02010609060101010101" pitchFamily="2" charset="-122"/>
                <a:ea typeface="黑体" panose="02010609060101010101" pitchFamily="2" charset="-122"/>
              </a:rPr>
              <a:t>2011</a:t>
            </a:r>
            <a:r>
              <a:rPr lang="zh-CN" altLang="en-US" sz="2800" dirty="0">
                <a:latin typeface="黑体" panose="02010609060101010101" pitchFamily="2" charset="-122"/>
                <a:ea typeface="黑体" panose="02010609060101010101" pitchFamily="2" charset="-122"/>
              </a:rPr>
              <a:t>年颁发给了</a:t>
            </a:r>
            <a:r>
              <a:rPr lang="en-US" altLang="zh-CN" sz="2800" dirty="0">
                <a:latin typeface="黑体" panose="02010609060101010101" pitchFamily="2" charset="-122"/>
                <a:ea typeface="黑体" panose="02010609060101010101" pitchFamily="2" charset="-122"/>
              </a:rPr>
              <a:t>UCLA</a:t>
            </a:r>
            <a:r>
              <a:rPr lang="zh-CN" altLang="en-US" sz="2800" dirty="0">
                <a:latin typeface="黑体" panose="02010609060101010101" pitchFamily="2" charset="-122"/>
                <a:ea typeface="黑体" panose="02010609060101010101" pitchFamily="2" charset="-122"/>
              </a:rPr>
              <a:t>的</a:t>
            </a:r>
            <a:r>
              <a:rPr lang="en-US" altLang="zh-CN" sz="2800" dirty="0">
                <a:latin typeface="黑体" panose="02010609060101010101" pitchFamily="2" charset="-122"/>
                <a:ea typeface="黑体" panose="02010609060101010101" pitchFamily="2" charset="-122"/>
              </a:rPr>
              <a:t>Judea </a:t>
            </a:r>
            <a:r>
              <a:rPr lang="en-US" altLang="zh-CN" sz="2800" dirty="0" smtClean="0">
                <a:latin typeface="黑体" panose="02010609060101010101" pitchFamily="2" charset="-122"/>
                <a:ea typeface="黑体" panose="02010609060101010101" pitchFamily="2" charset="-122"/>
              </a:rPr>
              <a:t>Pearl(</a:t>
            </a:r>
            <a:r>
              <a:rPr lang="zh-CN" altLang="en-US" sz="2800" dirty="0" smtClean="0">
                <a:latin typeface="黑体" panose="02010609060101010101" pitchFamily="2" charset="-122"/>
                <a:ea typeface="黑体" panose="02010609060101010101" pitchFamily="2" charset="-122"/>
              </a:rPr>
              <a:t>朱迪亚</a:t>
            </a:r>
            <a:r>
              <a:rPr lang="en-US" altLang="zh-CN" sz="2800" dirty="0">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珀尔</a:t>
            </a:r>
            <a:r>
              <a:rPr lang="en-US" altLang="zh-CN" sz="2800" dirty="0" smtClean="0">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教授</a:t>
            </a:r>
            <a:r>
              <a:rPr lang="zh-CN" altLang="en-US"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75</a:t>
            </a:r>
            <a:r>
              <a:rPr lang="zh-CN" altLang="en-US" sz="2800" dirty="0">
                <a:latin typeface="黑体" panose="02010609060101010101" pitchFamily="2" charset="-122"/>
                <a:ea typeface="黑体" panose="02010609060101010101" pitchFamily="2" charset="-122"/>
              </a:rPr>
              <a:t>岁），奖励他在人工智能领域的基础性贡献，他提出</a:t>
            </a:r>
            <a:r>
              <a:rPr lang="zh-CN" altLang="en-US" sz="2800" dirty="0">
                <a:solidFill>
                  <a:srgbClr val="FF0000"/>
                </a:solidFill>
                <a:latin typeface="黑体" panose="02010609060101010101" pitchFamily="2" charset="-122"/>
                <a:ea typeface="黑体" panose="02010609060101010101" pitchFamily="2" charset="-122"/>
              </a:rPr>
              <a:t>概率和因果性推理演算法</a:t>
            </a:r>
            <a:r>
              <a:rPr lang="zh-CN" altLang="en-US" sz="2800" dirty="0">
                <a:latin typeface="黑体" panose="02010609060101010101" pitchFamily="2" charset="-122"/>
                <a:ea typeface="黑体" panose="02010609060101010101" pitchFamily="2" charset="-122"/>
              </a:rPr>
              <a:t>，彻底改变了人工智能最初</a:t>
            </a:r>
            <a:r>
              <a:rPr lang="zh-CN" altLang="en-US" sz="2800" dirty="0">
                <a:solidFill>
                  <a:srgbClr val="FF0000"/>
                </a:solidFill>
                <a:latin typeface="黑体" panose="02010609060101010101" pitchFamily="2" charset="-122"/>
                <a:ea typeface="黑体" panose="02010609060101010101" pitchFamily="2" charset="-122"/>
              </a:rPr>
              <a:t>基于规则和逻辑</a:t>
            </a:r>
            <a:r>
              <a:rPr lang="zh-CN" altLang="en-US" sz="2800" dirty="0">
                <a:latin typeface="黑体" panose="02010609060101010101" pitchFamily="2" charset="-122"/>
                <a:ea typeface="黑体" panose="02010609060101010101" pitchFamily="2" charset="-122"/>
              </a:rPr>
              <a:t>的方向。</a:t>
            </a:r>
          </a:p>
        </p:txBody>
      </p:sp>
      <p:pic>
        <p:nvPicPr>
          <p:cNvPr id="27652" name="Picture 3" descr="130_120316073755_1"/>
          <p:cNvPicPr>
            <a:picLocks noChangeAspect="1"/>
          </p:cNvPicPr>
          <p:nvPr/>
        </p:nvPicPr>
        <p:blipFill>
          <a:blip r:embed="rId3"/>
          <a:stretch>
            <a:fillRect/>
          </a:stretch>
        </p:blipFill>
        <p:spPr>
          <a:xfrm>
            <a:off x="395288" y="0"/>
            <a:ext cx="2736850" cy="3811588"/>
          </a:xfrm>
          <a:prstGeom prst="rect">
            <a:avLst/>
          </a:prstGeom>
          <a:noFill/>
          <a:ln w="9525">
            <a:noFill/>
          </a:ln>
        </p:spPr>
      </p:pic>
      <p:sp>
        <p:nvSpPr>
          <p:cNvPr id="27653" name="Text Box 4"/>
          <p:cNvSpPr txBox="1"/>
          <p:nvPr/>
        </p:nvSpPr>
        <p:spPr>
          <a:xfrm>
            <a:off x="611981" y="4070685"/>
            <a:ext cx="2303463" cy="1187450"/>
          </a:xfrm>
          <a:prstGeom prst="rect">
            <a:avLst/>
          </a:prstGeom>
          <a:solidFill>
            <a:srgbClr val="800000"/>
          </a:solidFill>
          <a:ln w="9525">
            <a:noFill/>
          </a:ln>
        </p:spPr>
        <p:txBody>
          <a:bodyPr>
            <a:spAutoFit/>
          </a:bodyPr>
          <a:lstStyle/>
          <a:p>
            <a:pPr>
              <a:spcBef>
                <a:spcPct val="50000"/>
              </a:spcBef>
            </a:pPr>
            <a:r>
              <a:rPr lang="zh-CN" altLang="en-US" sz="2400" b="1" dirty="0">
                <a:latin typeface="Times New Roman" panose="02020603050405020304" pitchFamily="18" charset="0"/>
              </a:rPr>
              <a:t>人工智能专家</a:t>
            </a:r>
            <a:r>
              <a:rPr lang="en-US" altLang="zh-CN" sz="2400" b="1" dirty="0">
                <a:latin typeface="Times New Roman" panose="02020603050405020304" pitchFamily="18" charset="0"/>
              </a:rPr>
              <a:t>Judea Pearl</a:t>
            </a:r>
            <a:r>
              <a:rPr lang="zh-CN" altLang="en-US" sz="2400" b="1" dirty="0">
                <a:latin typeface="Times New Roman" panose="02020603050405020304" pitchFamily="18" charset="0"/>
              </a:rPr>
              <a:t>获</a:t>
            </a:r>
            <a:r>
              <a:rPr lang="en-US" altLang="zh-CN" sz="2400" b="1" dirty="0">
                <a:latin typeface="Times New Roman" panose="02020603050405020304" pitchFamily="18" charset="0"/>
              </a:rPr>
              <a:t>2011</a:t>
            </a:r>
            <a:r>
              <a:rPr lang="zh-CN" altLang="en-US" sz="2400" b="1" dirty="0">
                <a:latin typeface="Times New Roman" panose="02020603050405020304" pitchFamily="18" charset="0"/>
              </a:rPr>
              <a:t>年图灵奖</a:t>
            </a:r>
          </a:p>
        </p:txBody>
      </p:sp>
      <p:sp>
        <p:nvSpPr>
          <p:cNvPr id="27654" name="Text Box 5"/>
          <p:cNvSpPr txBox="1"/>
          <p:nvPr/>
        </p:nvSpPr>
        <p:spPr>
          <a:xfrm>
            <a:off x="3203575" y="4437063"/>
            <a:ext cx="5543550" cy="1938992"/>
          </a:xfrm>
          <a:prstGeom prst="rect">
            <a:avLst/>
          </a:prstGeom>
          <a:noFill/>
          <a:ln w="9525">
            <a:noFill/>
          </a:ln>
        </p:spPr>
        <p:txBody>
          <a:bodyPr>
            <a:spAutoFit/>
          </a:bodyPr>
          <a:lstStyle/>
          <a:p>
            <a:pPr algn="just">
              <a:spcBef>
                <a:spcPct val="50000"/>
              </a:spcBef>
            </a:pPr>
            <a:r>
              <a:rPr lang="en-US" altLang="zh-CN" sz="2400" dirty="0">
                <a:solidFill>
                  <a:schemeClr val="accent2">
                    <a:lumMod val="50000"/>
                    <a:lumOff val="50000"/>
                  </a:schemeClr>
                </a:solidFill>
                <a:latin typeface="Times New Roman" panose="02020603050405020304" pitchFamily="18" charset="0"/>
              </a:rPr>
              <a:t>Judea </a:t>
            </a:r>
            <a:r>
              <a:rPr lang="en-US" altLang="zh-CN" sz="2400" dirty="0" smtClean="0">
                <a:solidFill>
                  <a:schemeClr val="accent2">
                    <a:lumMod val="50000"/>
                    <a:lumOff val="50000"/>
                  </a:schemeClr>
                </a:solidFill>
                <a:latin typeface="Times New Roman" panose="02020603050405020304" pitchFamily="18" charset="0"/>
              </a:rPr>
              <a:t>Pearl</a:t>
            </a:r>
            <a:r>
              <a:rPr lang="zh-CN" altLang="en-US" sz="2400" dirty="0" smtClean="0">
                <a:solidFill>
                  <a:schemeClr val="accent2">
                    <a:lumMod val="50000"/>
                    <a:lumOff val="50000"/>
                  </a:schemeClr>
                </a:solidFill>
                <a:latin typeface="黑体" panose="02010609060101010101" pitchFamily="2" charset="-122"/>
                <a:ea typeface="黑体" panose="02010609060101010101" pitchFamily="2" charset="-122"/>
              </a:rPr>
              <a:t>毕业于以色列理工学院</a:t>
            </a:r>
            <a:r>
              <a:rPr lang="en-US" altLang="zh-CN" sz="2400" dirty="0">
                <a:solidFill>
                  <a:schemeClr val="accent2">
                    <a:lumMod val="50000"/>
                    <a:lumOff val="50000"/>
                  </a:schemeClr>
                </a:solidFill>
                <a:latin typeface="黑体" panose="02010609060101010101" pitchFamily="2" charset="-122"/>
                <a:ea typeface="黑体" panose="02010609060101010101" pitchFamily="2" charset="-122"/>
              </a:rPr>
              <a:t>Technion</a:t>
            </a:r>
            <a:r>
              <a:rPr lang="zh-CN" altLang="en-US" sz="2400" dirty="0">
                <a:solidFill>
                  <a:schemeClr val="accent2">
                    <a:lumMod val="50000"/>
                    <a:lumOff val="50000"/>
                  </a:schemeClr>
                </a:solidFill>
                <a:latin typeface="黑体" panose="02010609060101010101" pitchFamily="2" charset="-122"/>
                <a:ea typeface="黑体" panose="02010609060101010101" pitchFamily="2" charset="-122"/>
              </a:rPr>
              <a:t>，在那里获得电气工程学科的学士学位。</a:t>
            </a:r>
            <a:r>
              <a:rPr lang="en-US" altLang="zh-CN" sz="2400" dirty="0">
                <a:solidFill>
                  <a:schemeClr val="accent2">
                    <a:lumMod val="50000"/>
                    <a:lumOff val="50000"/>
                  </a:schemeClr>
                </a:solidFill>
                <a:latin typeface="黑体" panose="02010609060101010101" pitchFamily="2" charset="-122"/>
                <a:ea typeface="黑体" panose="02010609060101010101" pitchFamily="2" charset="-122"/>
              </a:rPr>
              <a:t>1965</a:t>
            </a:r>
            <a:r>
              <a:rPr lang="zh-CN" altLang="en-US" sz="2400" dirty="0">
                <a:solidFill>
                  <a:schemeClr val="accent2">
                    <a:lumMod val="50000"/>
                    <a:lumOff val="50000"/>
                  </a:schemeClr>
                </a:solidFill>
                <a:latin typeface="黑体" panose="02010609060101010101" pitchFamily="2" charset="-122"/>
                <a:ea typeface="黑体" panose="02010609060101010101" pitchFamily="2" charset="-122"/>
              </a:rPr>
              <a:t>年，他获得了</a:t>
            </a:r>
            <a:r>
              <a:rPr lang="en-US" altLang="zh-CN" sz="2400" dirty="0">
                <a:solidFill>
                  <a:schemeClr val="accent2">
                    <a:lumMod val="50000"/>
                    <a:lumOff val="50000"/>
                  </a:schemeClr>
                </a:solidFill>
                <a:latin typeface="黑体" panose="02010609060101010101" pitchFamily="2" charset="-122"/>
                <a:ea typeface="黑体" panose="02010609060101010101" pitchFamily="2" charset="-122"/>
              </a:rPr>
              <a:t>Rutgers</a:t>
            </a:r>
            <a:r>
              <a:rPr lang="zh-CN" altLang="en-US" sz="2400" dirty="0">
                <a:solidFill>
                  <a:schemeClr val="accent2">
                    <a:lumMod val="50000"/>
                    <a:lumOff val="50000"/>
                  </a:schemeClr>
                </a:solidFill>
                <a:latin typeface="黑体" panose="02010609060101010101" pitchFamily="2" charset="-122"/>
                <a:ea typeface="黑体" panose="02010609060101010101" pitchFamily="2" charset="-122"/>
              </a:rPr>
              <a:t>大学的物理学硕士学位，同年获得了布鲁克林理工学院的电气工程学的博士学位</a:t>
            </a:r>
            <a:r>
              <a:rPr lang="zh-CN" altLang="en-US" sz="2400" dirty="0">
                <a:solidFill>
                  <a:schemeClr val="accent2">
                    <a:lumMod val="50000"/>
                    <a:lumOff val="50000"/>
                  </a:schemeClr>
                </a:solidFill>
                <a:latin typeface="Times New Roman" panose="02020603050405020304" pitchFamily="18" charset="0"/>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29</a:t>
            </a:fld>
            <a:endParaRPr lang="zh-CN" altLang="en-US" dirty="0"/>
          </a:p>
        </p:txBody>
      </p:sp>
      <p:sp>
        <p:nvSpPr>
          <p:cNvPr id="3" name="矩形 2"/>
          <p:cNvSpPr/>
          <p:nvPr/>
        </p:nvSpPr>
        <p:spPr>
          <a:xfrm>
            <a:off x="593361" y="5487679"/>
            <a:ext cx="2339102" cy="523220"/>
          </a:xfrm>
          <a:prstGeom prst="rect">
            <a:avLst/>
          </a:prstGeom>
        </p:spPr>
        <p:txBody>
          <a:bodyPr wrap="none">
            <a:spAutoFit/>
          </a:bodyPr>
          <a:lstStyle/>
          <a:p>
            <a:r>
              <a:rPr lang="en-US" altLang="zh-CN" sz="2800" b="1" dirty="0">
                <a:solidFill>
                  <a:srgbClr val="FF0000"/>
                </a:solidFill>
                <a:latin typeface="黑体" panose="02010609060101010101" pitchFamily="49" charset="-122"/>
                <a:ea typeface="黑体" panose="02010609060101010101" pitchFamily="49" charset="-122"/>
              </a:rPr>
              <a:t>(</a:t>
            </a:r>
            <a:r>
              <a:rPr lang="zh-CN" altLang="en-US" sz="2800" b="1" dirty="0">
                <a:solidFill>
                  <a:srgbClr val="FF0000"/>
                </a:solidFill>
                <a:latin typeface="黑体" panose="02010609060101010101" pitchFamily="49" charset="-122"/>
                <a:ea typeface="黑体" panose="02010609060101010101" pitchFamily="49" charset="-122"/>
              </a:rPr>
              <a:t>贝叶斯之父</a:t>
            </a:r>
            <a:r>
              <a:rPr lang="en-US" altLang="zh-CN" sz="2800" b="1" dirty="0">
                <a:solidFill>
                  <a:srgbClr val="FF0000"/>
                </a:solidFill>
                <a:latin typeface="黑体" panose="02010609060101010101" pitchFamily="49" charset="-122"/>
                <a:ea typeface="黑体" panose="02010609060101010101" pitchFamily="49" charset="-122"/>
              </a:rPr>
              <a:t>)</a:t>
            </a:r>
            <a:endParaRPr lang="zh-CN" altLang="en-US" sz="2800" b="1" dirty="0">
              <a:solidFill>
                <a:srgbClr val="FF0000"/>
              </a:solidFill>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p:cNvSpPr>
          <p:nvPr>
            <p:ph type="title"/>
          </p:nvPr>
        </p:nvSpPr>
        <p:spPr>
          <a:xfrm>
            <a:off x="351473" y="158750"/>
            <a:ext cx="7772400" cy="865188"/>
          </a:xfrm>
        </p:spPr>
        <p:txBody>
          <a:bodyPr vert="horz" wrap="square" lIns="91440" tIns="45720" rIns="91440" bIns="45720" anchor="ctr"/>
          <a:lstStyle/>
          <a:p>
            <a:pPr eaLnBrk="1" hangingPunct="1">
              <a:buNone/>
            </a:pPr>
            <a:r>
              <a:rPr lang="zh-CN" altLang="en-US" dirty="0" smtClean="0"/>
              <a:t>参考书</a:t>
            </a:r>
            <a:endParaRPr lang="zh-CN" altLang="en-US" dirty="0"/>
          </a:p>
        </p:txBody>
      </p:sp>
      <p:sp>
        <p:nvSpPr>
          <p:cNvPr id="5124" name="Rectangle 3"/>
          <p:cNvSpPr>
            <a:spLocks noGrp="1"/>
          </p:cNvSpPr>
          <p:nvPr>
            <p:ph idx="1"/>
          </p:nvPr>
        </p:nvSpPr>
        <p:spPr>
          <a:xfrm>
            <a:off x="134621" y="981710"/>
            <a:ext cx="4941436" cy="5723890"/>
          </a:xfrm>
        </p:spPr>
        <p:txBody>
          <a:bodyPr vert="horz" wrap="square" lIns="91440" tIns="45720" rIns="91440" bIns="45720" anchor="t"/>
          <a:lstStyle/>
          <a:p>
            <a:pPr eaLnBrk="1" hangingPunct="1"/>
            <a:r>
              <a:rPr lang="en-US" altLang="zh-CN" sz="3200" dirty="0">
                <a:solidFill>
                  <a:srgbClr val="FF0000"/>
                </a:solidFill>
              </a:rPr>
              <a:t>Artificial Intelligence: Structures and Strategies for Complex Problem Solving </a:t>
            </a:r>
            <a:r>
              <a:rPr lang="en-US" altLang="zh-CN" sz="3200" dirty="0">
                <a:solidFill>
                  <a:srgbClr val="002060"/>
                </a:solidFill>
              </a:rPr>
              <a:t>(</a:t>
            </a:r>
            <a:r>
              <a:rPr lang="en-US" altLang="zh-CN" sz="3200" dirty="0"/>
              <a:t>6th Edition</a:t>
            </a:r>
            <a:r>
              <a:rPr lang="en-US" altLang="zh-CN" sz="3200" dirty="0" smtClean="0"/>
              <a:t>)       George </a:t>
            </a:r>
            <a:r>
              <a:rPr lang="en-US" altLang="zh-CN" sz="3200" dirty="0"/>
              <a:t>F. </a:t>
            </a:r>
            <a:r>
              <a:rPr lang="en-US" altLang="zh-CN" sz="3200" dirty="0" smtClean="0"/>
              <a:t>Luger</a:t>
            </a:r>
            <a:endParaRPr lang="en-US" altLang="zh-CN" sz="3200" dirty="0" smtClean="0">
              <a:solidFill>
                <a:srgbClr val="FF0000"/>
              </a:solidFill>
              <a:latin typeface="黑体" panose="02010609060101010101" pitchFamily="2" charset="-122"/>
              <a:ea typeface="黑体" panose="02010609060101010101" pitchFamily="2" charset="-122"/>
            </a:endParaRPr>
          </a:p>
          <a:p>
            <a:pPr eaLnBrk="1" hangingPunct="1"/>
            <a:r>
              <a:rPr lang="en-US" altLang="zh-CN" dirty="0">
                <a:solidFill>
                  <a:srgbClr val="FF0000"/>
                </a:solidFill>
                <a:latin typeface="黑体" panose="02010609060101010101" pitchFamily="2" charset="-122"/>
                <a:ea typeface="黑体" panose="02010609060101010101" pitchFamily="2" charset="-122"/>
              </a:rPr>
              <a:t>《</a:t>
            </a:r>
            <a:r>
              <a:rPr lang="zh-CN" altLang="en-US" dirty="0">
                <a:solidFill>
                  <a:srgbClr val="FF0000"/>
                </a:solidFill>
                <a:latin typeface="黑体" panose="02010609060101010101" pitchFamily="2" charset="-122"/>
                <a:ea typeface="黑体" panose="02010609060101010101" pitchFamily="2" charset="-122"/>
              </a:rPr>
              <a:t>人工智能及其应用</a:t>
            </a:r>
            <a:r>
              <a:rPr lang="en-US" altLang="zh-CN" dirty="0" smtClean="0">
                <a:solidFill>
                  <a:srgbClr val="FF0000"/>
                </a:solidFill>
                <a:latin typeface="黑体" panose="02010609060101010101" pitchFamily="2" charset="-122"/>
                <a:ea typeface="黑体" panose="02010609060101010101" pitchFamily="2" charset="-122"/>
              </a:rPr>
              <a:t>》 </a:t>
            </a:r>
            <a:r>
              <a:rPr lang="zh-CN" altLang="en-US" dirty="0" smtClean="0"/>
              <a:t>蔡自兴，清华大学出版社</a:t>
            </a:r>
            <a:endParaRPr lang="en-US" altLang="zh-CN" dirty="0"/>
          </a:p>
          <a:p>
            <a:pPr eaLnBrk="1" hangingPunct="1"/>
            <a:r>
              <a:rPr lang="en-US" altLang="zh-CN" sz="3200" dirty="0" smtClean="0">
                <a:solidFill>
                  <a:srgbClr val="FF0000"/>
                </a:solidFill>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人工智能实践教程</a:t>
            </a:r>
            <a:r>
              <a:rPr lang="en-US" altLang="zh-CN" sz="3200" dirty="0" smtClean="0">
                <a:solidFill>
                  <a:srgbClr val="FF0000"/>
                </a:solidFill>
                <a:latin typeface="黑体" panose="02010609060101010101" pitchFamily="2" charset="-122"/>
                <a:ea typeface="黑体" panose="02010609060101010101" pitchFamily="2" charset="-122"/>
              </a:rPr>
              <a:t>》 </a:t>
            </a:r>
            <a:r>
              <a:rPr lang="zh-CN" altLang="zh-CN" sz="3200" dirty="0" smtClean="0">
                <a:latin typeface="黑体" panose="02010609060101010101" pitchFamily="2" charset="-122"/>
                <a:ea typeface="黑体" panose="02010609060101010101" pitchFamily="2" charset="-122"/>
              </a:rPr>
              <a:t>贲</a:t>
            </a:r>
            <a:r>
              <a:rPr lang="zh-CN" altLang="zh-CN" sz="3200" dirty="0">
                <a:latin typeface="黑体" panose="02010609060101010101" pitchFamily="2" charset="-122"/>
                <a:ea typeface="黑体" panose="02010609060101010101" pitchFamily="2" charset="-122"/>
              </a:rPr>
              <a:t>可荣 毛</a:t>
            </a:r>
            <a:r>
              <a:rPr lang="zh-CN" altLang="zh-CN" sz="3200" dirty="0" smtClean="0">
                <a:latin typeface="黑体" panose="02010609060101010101" pitchFamily="2" charset="-122"/>
                <a:ea typeface="黑体" panose="02010609060101010101" pitchFamily="2" charset="-122"/>
              </a:rPr>
              <a:t>新军</a:t>
            </a:r>
            <a:r>
              <a:rPr lang="zh-CN" altLang="en-US" sz="3200" dirty="0" smtClean="0">
                <a:latin typeface="黑体" panose="02010609060101010101" pitchFamily="2" charset="-122"/>
                <a:ea typeface="黑体" panose="02010609060101010101" pitchFamily="2" charset="-122"/>
              </a:rPr>
              <a:t>等，</a:t>
            </a:r>
            <a:r>
              <a:rPr lang="zh-CN" altLang="zh-CN" dirty="0">
                <a:latin typeface="黑体" panose="02010609060101010101" pitchFamily="2" charset="-122"/>
                <a:ea typeface="黑体" panose="02010609060101010101" pitchFamily="2" charset="-122"/>
              </a:rPr>
              <a:t>机械工业出版社</a:t>
            </a:r>
            <a:endParaRPr lang="en-US" altLang="zh-CN" sz="3200" dirty="0"/>
          </a:p>
          <a:p>
            <a:pPr algn="dist" eaLnBrk="1" hangingPunct="1"/>
            <a:endParaRPr lang="zh-CN" altLang="en-US" sz="3200" dirty="0"/>
          </a:p>
        </p:txBody>
      </p:sp>
      <p:pic>
        <p:nvPicPr>
          <p:cNvPr id="5125" name="Picture 4" descr="28345"/>
          <p:cNvPicPr>
            <a:picLocks noChangeAspect="1"/>
          </p:cNvPicPr>
          <p:nvPr/>
        </p:nvPicPr>
        <p:blipFill>
          <a:blip r:embed="rId2"/>
          <a:stretch>
            <a:fillRect/>
          </a:stretch>
        </p:blipFill>
        <p:spPr>
          <a:xfrm>
            <a:off x="5546408" y="1125538"/>
            <a:ext cx="3597275" cy="4824412"/>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3</a:t>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a:spLocks noGrp="1"/>
          </p:cNvSpPr>
          <p:nvPr>
            <p:ph idx="1"/>
          </p:nvPr>
        </p:nvSpPr>
        <p:spPr>
          <a:xfrm>
            <a:off x="-108520" y="157495"/>
            <a:ext cx="6480720" cy="6583873"/>
          </a:xfrm>
        </p:spPr>
        <p:txBody>
          <a:bodyPr vert="horz" wrap="square" lIns="91440" tIns="45720" rIns="91440" bIns="45720" anchor="t"/>
          <a:lstStyle/>
          <a:p>
            <a:pPr>
              <a:lnSpc>
                <a:spcPts val="3600"/>
              </a:lnSpc>
              <a:spcBef>
                <a:spcPts val="0"/>
              </a:spcBef>
            </a:pPr>
            <a:r>
              <a:rPr lang="en-US" altLang="zh-CN" sz="2800" dirty="0">
                <a:latin typeface="黑体" panose="02010609060101010101" pitchFamily="2" charset="-122"/>
                <a:ea typeface="黑体" panose="02010609060101010101" pitchFamily="2" charset="-122"/>
              </a:rPr>
              <a:t>Tim </a:t>
            </a:r>
            <a:r>
              <a:rPr lang="en-US" altLang="zh-CN" sz="2800" dirty="0" smtClean="0">
                <a:latin typeface="黑体" panose="02010609060101010101" pitchFamily="2" charset="-122"/>
                <a:ea typeface="黑体" panose="02010609060101010101" pitchFamily="2" charset="-122"/>
              </a:rPr>
              <a:t>Berners-Lee</a:t>
            </a:r>
            <a:r>
              <a:rPr lang="zh-CN" altLang="en-US" sz="2800" dirty="0">
                <a:latin typeface="黑体" panose="02010609060101010101" pitchFamily="2" charset="-122"/>
                <a:ea typeface="黑体" panose="02010609060101010101" pitchFamily="2" charset="-122"/>
              </a:rPr>
              <a:t>（蒂姆</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伯纳斯</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李）</a:t>
            </a:r>
            <a:r>
              <a:rPr lang="zh-CN" altLang="zh-CN" sz="2800" dirty="0" smtClean="0">
                <a:latin typeface="黑体" panose="02010609060101010101" pitchFamily="2" charset="-122"/>
                <a:ea typeface="黑体" panose="02010609060101010101" pitchFamily="2" charset="-122"/>
              </a:rPr>
              <a:t>作为</a:t>
            </a:r>
            <a:r>
              <a:rPr lang="zh-CN" altLang="zh-CN" sz="2800" dirty="0">
                <a:solidFill>
                  <a:srgbClr val="FF0000"/>
                </a:solidFill>
                <a:latin typeface="黑体" panose="02010609060101010101" pitchFamily="2" charset="-122"/>
                <a:ea typeface="黑体" panose="02010609060101010101" pitchFamily="2" charset="-122"/>
              </a:rPr>
              <a:t>万维网</a:t>
            </a:r>
            <a:r>
              <a:rPr lang="en-US" altLang="zh-CN" sz="2800" dirty="0">
                <a:solidFill>
                  <a:srgbClr val="FF0000"/>
                </a:solidFill>
                <a:latin typeface="黑体" panose="02010609060101010101" pitchFamily="2" charset="-122"/>
                <a:ea typeface="黑体" panose="02010609060101010101" pitchFamily="2" charset="-122"/>
              </a:rPr>
              <a:t>(World Wide Web</a:t>
            </a:r>
            <a:r>
              <a:rPr lang="zh-CN" altLang="zh-CN" sz="2800" dirty="0">
                <a:solidFill>
                  <a:srgbClr val="FF0000"/>
                </a:solidFill>
                <a:latin typeface="黑体" panose="02010609060101010101" pitchFamily="2" charset="-122"/>
                <a:ea typeface="黑体" panose="02010609060101010101" pitchFamily="2" charset="-122"/>
              </a:rPr>
              <a:t>，</a:t>
            </a:r>
            <a:r>
              <a:rPr lang="en-US" altLang="zh-CN" sz="2800" dirty="0">
                <a:solidFill>
                  <a:srgbClr val="FF0000"/>
                </a:solidFill>
                <a:latin typeface="黑体" panose="02010609060101010101" pitchFamily="2" charset="-122"/>
                <a:ea typeface="黑体" panose="02010609060101010101" pitchFamily="2" charset="-122"/>
              </a:rPr>
              <a:t>Web)</a:t>
            </a:r>
            <a:r>
              <a:rPr lang="zh-CN" altLang="zh-CN" sz="2800" dirty="0">
                <a:solidFill>
                  <a:srgbClr val="FF0000"/>
                </a:solidFill>
                <a:latin typeface="黑体" panose="02010609060101010101" pitchFamily="2" charset="-122"/>
                <a:ea typeface="黑体" panose="02010609060101010101" pitchFamily="2" charset="-122"/>
              </a:rPr>
              <a:t>的发明人</a:t>
            </a:r>
            <a:r>
              <a:rPr lang="zh-CN" altLang="zh-CN" sz="2800" dirty="0">
                <a:latin typeface="黑体" panose="02010609060101010101" pitchFamily="2" charset="-122"/>
                <a:ea typeface="黑体" panose="02010609060101010101" pitchFamily="2" charset="-122"/>
              </a:rPr>
              <a:t>获得</a:t>
            </a:r>
            <a:r>
              <a:rPr lang="en-US" altLang="zh-CN" sz="2800" dirty="0">
                <a:solidFill>
                  <a:srgbClr val="FF0000"/>
                </a:solidFill>
                <a:latin typeface="黑体" panose="02010609060101010101" pitchFamily="2" charset="-122"/>
                <a:ea typeface="黑体" panose="02010609060101010101" pitchFamily="2" charset="-122"/>
              </a:rPr>
              <a:t>2016</a:t>
            </a:r>
            <a:r>
              <a:rPr lang="zh-CN" altLang="zh-CN" sz="2800" dirty="0">
                <a:solidFill>
                  <a:srgbClr val="FF0000"/>
                </a:solidFill>
                <a:latin typeface="黑体" panose="02010609060101010101" pitchFamily="2" charset="-122"/>
                <a:ea typeface="黑体" panose="02010609060101010101" pitchFamily="2" charset="-122"/>
              </a:rPr>
              <a:t>年的图灵奖</a:t>
            </a:r>
            <a:r>
              <a:rPr lang="zh-CN" altLang="zh-CN" sz="2800" dirty="0">
                <a:latin typeface="黑体" panose="02010609060101010101" pitchFamily="2" charset="-122"/>
                <a:ea typeface="黑体" panose="02010609060101010101" pitchFamily="2" charset="-122"/>
              </a:rPr>
              <a:t>。但他的贡献并不止于</a:t>
            </a:r>
            <a:r>
              <a:rPr lang="en-US" altLang="zh-CN" sz="2800" dirty="0">
                <a:latin typeface="黑体" panose="02010609060101010101" pitchFamily="2" charset="-122"/>
                <a:ea typeface="黑体" panose="02010609060101010101" pitchFamily="2" charset="-122"/>
              </a:rPr>
              <a:t>Web</a:t>
            </a:r>
            <a:r>
              <a:rPr lang="zh-CN" altLang="zh-CN" sz="2800" dirty="0">
                <a:latin typeface="黑体" panose="02010609060101010101" pitchFamily="2" charset="-122"/>
                <a:ea typeface="黑体" panose="02010609060101010101" pitchFamily="2" charset="-122"/>
              </a:rPr>
              <a:t>。在过去近三十年的工作里，他的贡献大体可分为三个阶段。第一阶段从</a:t>
            </a:r>
            <a:r>
              <a:rPr lang="en-US" altLang="zh-CN" sz="2800" dirty="0">
                <a:latin typeface="黑体" panose="02010609060101010101" pitchFamily="2" charset="-122"/>
                <a:ea typeface="黑体" panose="02010609060101010101" pitchFamily="2" charset="-122"/>
              </a:rPr>
              <a:t>1989</a:t>
            </a:r>
            <a:r>
              <a:rPr lang="zh-CN" altLang="zh-CN" sz="2800" dirty="0">
                <a:latin typeface="黑体" panose="02010609060101010101" pitchFamily="2" charset="-122"/>
                <a:ea typeface="黑体" panose="02010609060101010101" pitchFamily="2" charset="-122"/>
              </a:rPr>
              <a:t>年到</a:t>
            </a:r>
            <a:r>
              <a:rPr lang="en-US" altLang="zh-CN" sz="2800" dirty="0">
                <a:latin typeface="黑体" panose="02010609060101010101" pitchFamily="2" charset="-122"/>
                <a:ea typeface="黑体" panose="02010609060101010101" pitchFamily="2" charset="-122"/>
              </a:rPr>
              <a:t>1999</a:t>
            </a:r>
            <a:r>
              <a:rPr lang="zh-CN" altLang="zh-CN" sz="2800" dirty="0">
                <a:latin typeface="黑体" panose="02010609060101010101" pitchFamily="2" charset="-122"/>
                <a:ea typeface="黑体" panose="02010609060101010101" pitchFamily="2" charset="-122"/>
              </a:rPr>
              <a:t>年，他的主要精力在</a:t>
            </a:r>
            <a:r>
              <a:rPr lang="en-US" altLang="zh-CN" sz="2800" dirty="0">
                <a:solidFill>
                  <a:srgbClr val="FF0000"/>
                </a:solidFill>
                <a:latin typeface="黑体" panose="02010609060101010101" pitchFamily="2" charset="-122"/>
                <a:ea typeface="黑体" panose="02010609060101010101" pitchFamily="2" charset="-122"/>
              </a:rPr>
              <a:t>Web</a:t>
            </a:r>
            <a:r>
              <a:rPr lang="zh-CN" altLang="zh-CN" sz="2800" dirty="0">
                <a:solidFill>
                  <a:srgbClr val="FF0000"/>
                </a:solidFill>
                <a:latin typeface="黑体" panose="02010609060101010101" pitchFamily="2" charset="-122"/>
                <a:ea typeface="黑体" panose="02010609060101010101" pitchFamily="2" charset="-122"/>
              </a:rPr>
              <a:t>本身的发明和推广</a:t>
            </a:r>
            <a:r>
              <a:rPr lang="zh-CN" altLang="zh-CN" sz="2800" dirty="0">
                <a:latin typeface="黑体" panose="02010609060101010101" pitchFamily="2" charset="-122"/>
                <a:ea typeface="黑体" panose="02010609060101010101" pitchFamily="2" charset="-122"/>
              </a:rPr>
              <a:t>上，贡献是</a:t>
            </a:r>
            <a:r>
              <a:rPr lang="zh-CN" altLang="zh-CN" sz="2800" dirty="0">
                <a:solidFill>
                  <a:srgbClr val="FF0000"/>
                </a:solidFill>
                <a:latin typeface="黑体" panose="02010609060101010101" pitchFamily="2" charset="-122"/>
                <a:ea typeface="黑体" panose="02010609060101010101" pitchFamily="2" charset="-122"/>
              </a:rPr>
              <a:t>互联的文档</a:t>
            </a:r>
            <a:r>
              <a:rPr lang="zh-CN" altLang="zh-CN" sz="2800" dirty="0">
                <a:latin typeface="黑体" panose="02010609060101010101" pitchFamily="2" charset="-122"/>
                <a:ea typeface="黑体" panose="02010609060101010101" pitchFamily="2" charset="-122"/>
              </a:rPr>
              <a:t>。第二阶段是</a:t>
            </a:r>
            <a:r>
              <a:rPr lang="en-US" altLang="zh-CN" sz="2800" dirty="0">
                <a:latin typeface="黑体" panose="02010609060101010101" pitchFamily="2" charset="-122"/>
                <a:ea typeface="黑体" panose="02010609060101010101" pitchFamily="2" charset="-122"/>
              </a:rPr>
              <a:t>1999</a:t>
            </a:r>
            <a:r>
              <a:rPr lang="zh-CN" altLang="zh-CN" sz="2800" dirty="0">
                <a:latin typeface="黑体" panose="02010609060101010101" pitchFamily="2" charset="-122"/>
                <a:ea typeface="黑体" panose="02010609060101010101" pitchFamily="2" charset="-122"/>
              </a:rPr>
              <a:t>年到</a:t>
            </a:r>
            <a:r>
              <a:rPr lang="en-US" altLang="zh-CN" sz="2800" dirty="0">
                <a:latin typeface="黑体" panose="02010609060101010101" pitchFamily="2" charset="-122"/>
                <a:ea typeface="黑体" panose="02010609060101010101" pitchFamily="2" charset="-122"/>
              </a:rPr>
              <a:t>2009</a:t>
            </a:r>
            <a:r>
              <a:rPr lang="zh-CN" altLang="zh-CN" sz="2800" dirty="0">
                <a:latin typeface="黑体" panose="02010609060101010101" pitchFamily="2" charset="-122"/>
                <a:ea typeface="黑体" panose="02010609060101010101" pitchFamily="2" charset="-122"/>
              </a:rPr>
              <a:t>年，他主要在推广</a:t>
            </a:r>
            <a:r>
              <a:rPr lang="zh-CN" altLang="zh-CN" sz="2800" dirty="0">
                <a:solidFill>
                  <a:srgbClr val="FF0000"/>
                </a:solidFill>
                <a:latin typeface="黑体" panose="02010609060101010101" pitchFamily="2" charset="-122"/>
                <a:ea typeface="黑体" panose="02010609060101010101" pitchFamily="2" charset="-122"/>
              </a:rPr>
              <a:t>语义网</a:t>
            </a:r>
            <a:r>
              <a:rPr lang="zh-CN" altLang="zh-CN" sz="2800" dirty="0">
                <a:latin typeface="黑体" panose="02010609060101010101" pitchFamily="2" charset="-122"/>
                <a:ea typeface="黑体" panose="02010609060101010101" pitchFamily="2" charset="-122"/>
              </a:rPr>
              <a:t>，贡献是</a:t>
            </a:r>
            <a:r>
              <a:rPr lang="zh-CN" altLang="zh-CN" sz="2800" dirty="0">
                <a:solidFill>
                  <a:srgbClr val="FF0000"/>
                </a:solidFill>
                <a:latin typeface="黑体" panose="02010609060101010101" pitchFamily="2" charset="-122"/>
                <a:ea typeface="黑体" panose="02010609060101010101" pitchFamily="2" charset="-122"/>
              </a:rPr>
              <a:t>互联的知识</a:t>
            </a:r>
            <a:r>
              <a:rPr lang="zh-CN" altLang="zh-CN" sz="2800" dirty="0">
                <a:latin typeface="黑体" panose="02010609060101010101" pitchFamily="2" charset="-122"/>
                <a:ea typeface="黑体" panose="02010609060101010101" pitchFamily="2" charset="-122"/>
              </a:rPr>
              <a:t>。第三个阶段从</a:t>
            </a:r>
            <a:r>
              <a:rPr lang="en-US" altLang="zh-CN" sz="2800" dirty="0">
                <a:latin typeface="黑体" panose="02010609060101010101" pitchFamily="2" charset="-122"/>
                <a:ea typeface="黑体" panose="02010609060101010101" pitchFamily="2" charset="-122"/>
              </a:rPr>
              <a:t>2009</a:t>
            </a:r>
            <a:r>
              <a:rPr lang="zh-CN" altLang="zh-CN" sz="2800" dirty="0">
                <a:latin typeface="黑体" panose="02010609060101010101" pitchFamily="2" charset="-122"/>
                <a:ea typeface="黑体" panose="02010609060101010101" pitchFamily="2" charset="-122"/>
              </a:rPr>
              <a:t>年至今，主要致力于</a:t>
            </a:r>
            <a:r>
              <a:rPr lang="zh-CN" altLang="zh-CN" sz="2800" dirty="0">
                <a:solidFill>
                  <a:srgbClr val="FF0000"/>
                </a:solidFill>
                <a:latin typeface="黑体" panose="02010609060101010101" pitchFamily="2" charset="-122"/>
                <a:ea typeface="黑体" panose="02010609060101010101" pitchFamily="2" charset="-122"/>
              </a:rPr>
              <a:t>数据的开放、安全和隐私</a:t>
            </a:r>
            <a:r>
              <a:rPr lang="zh-CN" altLang="zh-CN" sz="2800" dirty="0">
                <a:latin typeface="黑体" panose="02010609060101010101" pitchFamily="2" charset="-122"/>
                <a:ea typeface="黑体" panose="02010609060101010101" pitchFamily="2" charset="-122"/>
              </a:rPr>
              <a:t>，贡献是</a:t>
            </a:r>
            <a:r>
              <a:rPr lang="zh-CN" altLang="zh-CN" sz="2800" dirty="0">
                <a:solidFill>
                  <a:srgbClr val="FF0000"/>
                </a:solidFill>
                <a:latin typeface="黑体" panose="02010609060101010101" pitchFamily="2" charset="-122"/>
                <a:ea typeface="黑体" panose="02010609060101010101" pitchFamily="2" charset="-122"/>
              </a:rPr>
              <a:t>互联的社会</a:t>
            </a:r>
            <a:r>
              <a:rPr lang="zh-CN" altLang="zh-CN"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Tim</a:t>
            </a:r>
            <a:r>
              <a:rPr lang="zh-CN" altLang="zh-CN" sz="2800" dirty="0">
                <a:latin typeface="黑体" panose="02010609060101010101" pitchFamily="2" charset="-122"/>
                <a:ea typeface="黑体" panose="02010609060101010101" pitchFamily="2" charset="-122"/>
              </a:rPr>
              <a:t>是美国科学院院士、英国皇家学会院士。</a:t>
            </a:r>
            <a:endParaRPr lang="en-US" altLang="zh-CN" sz="2800" dirty="0">
              <a:latin typeface="黑体" panose="02010609060101010101" pitchFamily="2" charset="-122"/>
              <a:ea typeface="黑体" panose="02010609060101010101" pitchFamily="2" charset="-122"/>
            </a:endParaRPr>
          </a:p>
          <a:p>
            <a:pPr eaLnBrk="1">
              <a:lnSpc>
                <a:spcPts val="3800"/>
              </a:lnSpc>
            </a:pPr>
            <a:endParaRPr lang="zh-CN" altLang="zh-CN" sz="28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30</a:t>
            </a:fld>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0888" y="2060848"/>
            <a:ext cx="2714600" cy="27146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p:cNvSpPr>
          <p:nvPr>
            <p:ph idx="1"/>
          </p:nvPr>
        </p:nvSpPr>
        <p:spPr>
          <a:xfrm>
            <a:off x="685800" y="842010"/>
            <a:ext cx="7772400" cy="4938395"/>
          </a:xfrm>
        </p:spPr>
        <p:txBody>
          <a:bodyPr vert="horz" wrap="square" lIns="91440" tIns="45720" rIns="91440" bIns="45720" anchor="t"/>
          <a:lstStyle/>
          <a:p>
            <a:pPr algn="just" eaLnBrk="1" latinLnBrk="0" hangingPunct="1">
              <a:spcBef>
                <a:spcPts val="600"/>
              </a:spcBef>
              <a:spcAft>
                <a:spcPts val="600"/>
              </a:spcAft>
              <a:buNone/>
            </a:pPr>
            <a:r>
              <a:rPr lang="en-US" altLang="zh-CN" sz="3200" b="1" dirty="0">
                <a:solidFill>
                  <a:schemeClr val="accent2">
                    <a:lumMod val="50000"/>
                    <a:lumOff val="50000"/>
                  </a:schemeClr>
                </a:solidFill>
                <a:latin typeface="黑体" panose="02010609060101010101" pitchFamily="2" charset="-122"/>
                <a:ea typeface="黑体" panose="02010609060101010101" pitchFamily="2" charset="-122"/>
              </a:rPr>
              <a:t>AI</a:t>
            </a:r>
            <a:r>
              <a:rPr lang="zh-CN" altLang="en-US" sz="3200" b="1" dirty="0">
                <a:solidFill>
                  <a:schemeClr val="accent2">
                    <a:lumMod val="50000"/>
                    <a:lumOff val="50000"/>
                  </a:schemeClr>
                </a:solidFill>
                <a:latin typeface="黑体" panose="02010609060101010101" pitchFamily="2" charset="-122"/>
                <a:ea typeface="黑体" panose="02010609060101010101" pitchFamily="2" charset="-122"/>
              </a:rPr>
              <a:t>有三次大跃进：</a:t>
            </a:r>
          </a:p>
          <a:p>
            <a:pPr algn="just" eaLnBrk="1" latinLnBrk="0" hangingPunct="1">
              <a:spcBef>
                <a:spcPts val="600"/>
              </a:spcBef>
              <a:spcAft>
                <a:spcPts val="600"/>
              </a:spcAft>
            </a:pPr>
            <a:r>
              <a:rPr lang="zh-CN" altLang="en-US" sz="3200" dirty="0">
                <a:solidFill>
                  <a:srgbClr val="FF0000"/>
                </a:solidFill>
                <a:latin typeface="黑体" panose="02010609060101010101" pitchFamily="2" charset="-122"/>
                <a:ea typeface="黑体" panose="02010609060101010101" pitchFamily="2" charset="-122"/>
              </a:rPr>
              <a:t>智能系统</a:t>
            </a:r>
            <a:r>
              <a:rPr lang="zh-CN" altLang="en-US" sz="3200" dirty="0">
                <a:latin typeface="黑体" panose="02010609060101010101" pitchFamily="2" charset="-122"/>
                <a:ea typeface="黑体" panose="02010609060101010101" pitchFamily="2" charset="-122"/>
              </a:rPr>
              <a:t>代替人完成</a:t>
            </a:r>
            <a:r>
              <a:rPr lang="zh-CN" altLang="en-US" sz="3200" dirty="0">
                <a:solidFill>
                  <a:srgbClr val="FF0000"/>
                </a:solidFill>
                <a:latin typeface="黑体" panose="02010609060101010101" pitchFamily="2" charset="-122"/>
                <a:ea typeface="黑体" panose="02010609060101010101" pitchFamily="2" charset="-122"/>
              </a:rPr>
              <a:t>部分逻辑推理</a:t>
            </a:r>
            <a:r>
              <a:rPr lang="zh-CN" altLang="en-US" sz="3200" dirty="0">
                <a:latin typeface="黑体" panose="02010609060101010101" pitchFamily="2" charset="-122"/>
                <a:ea typeface="黑体" panose="02010609060101010101" pitchFamily="2" charset="-122"/>
              </a:rPr>
              <a:t>工作</a:t>
            </a:r>
          </a:p>
          <a:p>
            <a:pPr algn="just" eaLnBrk="1" latinLnBrk="0" hangingPunct="1">
              <a:spcBef>
                <a:spcPts val="600"/>
              </a:spcBef>
              <a:spcAft>
                <a:spcPts val="600"/>
              </a:spcAft>
            </a:pPr>
            <a:r>
              <a:rPr lang="zh-CN" altLang="en-US" sz="3200" dirty="0">
                <a:latin typeface="黑体" panose="02010609060101010101" pitchFamily="2" charset="-122"/>
                <a:ea typeface="黑体" panose="02010609060101010101" pitchFamily="2" charset="-122"/>
              </a:rPr>
              <a:t>智能系统能够</a:t>
            </a:r>
            <a:r>
              <a:rPr lang="zh-CN" altLang="en-US" sz="3200" dirty="0">
                <a:solidFill>
                  <a:srgbClr val="FF0000"/>
                </a:solidFill>
                <a:latin typeface="黑体" panose="02010609060101010101" pitchFamily="2" charset="-122"/>
                <a:ea typeface="黑体" panose="02010609060101010101" pitchFamily="2" charset="-122"/>
              </a:rPr>
              <a:t>和环境交互</a:t>
            </a:r>
            <a:r>
              <a:rPr lang="zh-CN" altLang="en-US" sz="3200" dirty="0">
                <a:latin typeface="黑体" panose="02010609060101010101" pitchFamily="2" charset="-122"/>
                <a:ea typeface="黑体" panose="02010609060101010101" pitchFamily="2" charset="-122"/>
              </a:rPr>
              <a:t>，从运行的环境中获取信息，代替人完成包括不确定性在内的部分思维工作，通过自身的动作，对环境施加影响，并适应环境的变化。</a:t>
            </a:r>
          </a:p>
          <a:p>
            <a:pPr algn="just" eaLnBrk="1" latinLnBrk="0" hangingPunct="1">
              <a:spcBef>
                <a:spcPts val="600"/>
              </a:spcBef>
              <a:spcAft>
                <a:spcPts val="600"/>
              </a:spcAft>
            </a:pPr>
            <a:r>
              <a:rPr lang="zh-CN" altLang="en-US" sz="3200" dirty="0">
                <a:latin typeface="黑体" panose="02010609060101010101" pitchFamily="2" charset="-122"/>
                <a:ea typeface="黑体" panose="02010609060101010101" pitchFamily="2" charset="-122"/>
              </a:rPr>
              <a:t>智能系统具有</a:t>
            </a:r>
            <a:r>
              <a:rPr lang="zh-CN" altLang="en-US" sz="3200" dirty="0">
                <a:solidFill>
                  <a:srgbClr val="FF0000"/>
                </a:solidFill>
                <a:latin typeface="黑体" panose="02010609060101010101" pitchFamily="2" charset="-122"/>
                <a:ea typeface="黑体" panose="02010609060101010101" pitchFamily="2" charset="-122"/>
              </a:rPr>
              <a:t>类人的认知和思维能力</a:t>
            </a:r>
            <a:r>
              <a:rPr lang="zh-CN" altLang="en-US" sz="3200" dirty="0">
                <a:latin typeface="黑体" panose="02010609060101010101" pitchFamily="2" charset="-122"/>
                <a:ea typeface="黑体" panose="02010609060101010101" pitchFamily="2" charset="-122"/>
              </a:rPr>
              <a:t>，能够发现新的知识，去完成面临的任务。</a:t>
            </a:r>
          </a:p>
        </p:txBody>
      </p:sp>
      <p:sp>
        <p:nvSpPr>
          <p:cNvPr id="4" name="灯片编号占位符 3"/>
          <p:cNvSpPr>
            <a:spLocks noGrp="1"/>
          </p:cNvSpPr>
          <p:nvPr>
            <p:ph type="sldNum" sz="quarter" idx="4"/>
          </p:nvPr>
        </p:nvSpPr>
        <p:spPr>
          <a:xfrm>
            <a:off x="7239000" y="6500192"/>
            <a:ext cx="1905000" cy="357808"/>
          </a:xfrm>
        </p:spPr>
        <p:txBody>
          <a:bodyPr/>
          <a:lstStyle/>
          <a:p>
            <a:fld id="{9A0DB2DC-4C9A-4742-B13C-FB6460FD3503}" type="slidenum">
              <a:rPr lang="zh-CN" altLang="en-US" smtClean="0"/>
              <a:pPr/>
              <a:t>31</a:t>
            </a:fld>
            <a:endParaRPr lang="zh-CN" alt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1026"/>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1.2  人类智能与人工智能</a:t>
            </a:r>
          </a:p>
        </p:txBody>
      </p:sp>
      <p:sp>
        <p:nvSpPr>
          <p:cNvPr id="30724" name="Rectangle 1027"/>
          <p:cNvSpPr>
            <a:spLocks noGrp="1"/>
          </p:cNvSpPr>
          <p:nvPr>
            <p:ph idx="1"/>
          </p:nvPr>
        </p:nvSpPr>
        <p:spPr>
          <a:xfrm>
            <a:off x="684213" y="1412776"/>
            <a:ext cx="7772400" cy="2527399"/>
          </a:xfrm>
        </p:spPr>
        <p:txBody>
          <a:bodyPr vert="horz" wrap="square" lIns="91440" tIns="45720" rIns="91440" bIns="45720" anchor="t"/>
          <a:lstStyle/>
          <a:p>
            <a:pPr algn="just" eaLnBrk="1" hangingPunct="1">
              <a:lnSpc>
                <a:spcPct val="150000"/>
              </a:lnSpc>
              <a:buNone/>
            </a:pPr>
            <a:r>
              <a:rPr lang="zh-CN" altLang="en-US" sz="2800" dirty="0" smtClean="0">
                <a:latin typeface="黑体" panose="02010609060101010101" pitchFamily="2" charset="-122"/>
                <a:ea typeface="黑体" panose="02010609060101010101" pitchFamily="2" charset="-122"/>
              </a:rPr>
              <a:t>人类</a:t>
            </a:r>
            <a:r>
              <a:rPr lang="zh-CN" altLang="en-US" sz="2800" dirty="0">
                <a:latin typeface="黑体" panose="02010609060101010101" pitchFamily="2" charset="-122"/>
                <a:ea typeface="黑体" panose="02010609060101010101" pitchFamily="2" charset="-122"/>
              </a:rPr>
              <a:t>的认知过程是一个非常复杂的行为，人们从不同的角度对它进行研究，从而形成诸如</a:t>
            </a:r>
            <a:r>
              <a:rPr lang="zh-CN" altLang="en-US" sz="2800" dirty="0">
                <a:solidFill>
                  <a:srgbClr val="FF0000"/>
                </a:solidFill>
                <a:latin typeface="黑体" panose="02010609060101010101" pitchFamily="2" charset="-122"/>
                <a:ea typeface="黑体" panose="02010609060101010101" pitchFamily="2" charset="-122"/>
              </a:rPr>
              <a:t>认知生理学、认知心理学和认知工程学</a:t>
            </a:r>
            <a:r>
              <a:rPr lang="zh-CN" altLang="en-US" sz="2800" dirty="0">
                <a:latin typeface="黑体" panose="02010609060101010101" pitchFamily="2" charset="-122"/>
                <a:ea typeface="黑体" panose="02010609060101010101" pitchFamily="2" charset="-122"/>
              </a:rPr>
              <a:t>等相关学科。 </a:t>
            </a:r>
          </a:p>
        </p:txBody>
      </p:sp>
      <p:sp>
        <p:nvSpPr>
          <p:cNvPr id="30725" name="矩形 1"/>
          <p:cNvSpPr/>
          <p:nvPr/>
        </p:nvSpPr>
        <p:spPr>
          <a:xfrm>
            <a:off x="1042988" y="4437063"/>
            <a:ext cx="7273925" cy="1384300"/>
          </a:xfrm>
          <a:prstGeom prst="rect">
            <a:avLst/>
          </a:prstGeom>
          <a:noFill/>
          <a:ln w="9525">
            <a:noFill/>
          </a:ln>
        </p:spPr>
        <p:txBody>
          <a:bodyPr>
            <a:spAutoFit/>
          </a:bodyPr>
          <a:lstStyle/>
          <a:p>
            <a:r>
              <a:rPr lang="en-US" altLang="zh-CN" sz="2800" b="1" dirty="0">
                <a:solidFill>
                  <a:schemeClr val="accent2">
                    <a:lumMod val="50000"/>
                    <a:lumOff val="50000"/>
                  </a:schemeClr>
                </a:solidFill>
                <a:latin typeface="黑体" panose="02010609060101010101" pitchFamily="2" charset="-122"/>
                <a:ea typeface="黑体" panose="02010609060101010101" pitchFamily="2" charset="-122"/>
              </a:rPr>
              <a:t>1.2.1  </a:t>
            </a:r>
            <a:r>
              <a:rPr lang="zh-CN" altLang="en-US" sz="2800" b="1" dirty="0">
                <a:solidFill>
                  <a:schemeClr val="accent2">
                    <a:lumMod val="50000"/>
                    <a:lumOff val="50000"/>
                  </a:schemeClr>
                </a:solidFill>
                <a:latin typeface="黑体" panose="02010609060101010101" pitchFamily="2" charset="-122"/>
                <a:ea typeface="黑体" panose="02010609060101010101" pitchFamily="2" charset="-122"/>
              </a:rPr>
              <a:t>智能信息处理系统的假设	</a:t>
            </a:r>
            <a:endParaRPr lang="en-US" altLang="zh-CN" sz="2800" b="1" dirty="0">
              <a:solidFill>
                <a:schemeClr val="accent2">
                  <a:lumMod val="50000"/>
                  <a:lumOff val="50000"/>
                </a:schemeClr>
              </a:solidFill>
              <a:latin typeface="黑体" panose="02010609060101010101" pitchFamily="2" charset="-122"/>
              <a:ea typeface="黑体" panose="02010609060101010101" pitchFamily="2" charset="-122"/>
            </a:endParaRPr>
          </a:p>
          <a:p>
            <a:r>
              <a:rPr lang="en-US" altLang="zh-CN" sz="2800" b="1" dirty="0">
                <a:solidFill>
                  <a:schemeClr val="accent2">
                    <a:lumMod val="50000"/>
                    <a:lumOff val="50000"/>
                  </a:schemeClr>
                </a:solidFill>
                <a:latin typeface="黑体" panose="02010609060101010101" pitchFamily="2" charset="-122"/>
                <a:ea typeface="黑体" panose="02010609060101010101" pitchFamily="2" charset="-122"/>
              </a:rPr>
              <a:t>1.2.2  </a:t>
            </a:r>
            <a:r>
              <a:rPr lang="zh-CN" altLang="en-US" sz="2800" b="1" dirty="0">
                <a:solidFill>
                  <a:schemeClr val="accent2">
                    <a:lumMod val="50000"/>
                    <a:lumOff val="50000"/>
                  </a:schemeClr>
                </a:solidFill>
                <a:latin typeface="黑体" panose="02010609060101010101" pitchFamily="2" charset="-122"/>
                <a:ea typeface="黑体" panose="02010609060101010101" pitchFamily="2" charset="-122"/>
              </a:rPr>
              <a:t>人类智能的计算机模拟	</a:t>
            </a:r>
            <a:endParaRPr lang="en-US" altLang="zh-CN" sz="2800" b="1" dirty="0">
              <a:solidFill>
                <a:schemeClr val="accent2">
                  <a:lumMod val="50000"/>
                  <a:lumOff val="50000"/>
                </a:schemeClr>
              </a:solidFill>
              <a:latin typeface="黑体" panose="02010609060101010101" pitchFamily="2" charset="-122"/>
              <a:ea typeface="黑体" panose="02010609060101010101" pitchFamily="2" charset="-122"/>
            </a:endParaRPr>
          </a:p>
          <a:p>
            <a:r>
              <a:rPr lang="en-US" altLang="zh-CN" sz="2800" b="1" dirty="0">
                <a:solidFill>
                  <a:schemeClr val="accent2">
                    <a:lumMod val="50000"/>
                    <a:lumOff val="50000"/>
                  </a:schemeClr>
                </a:solidFill>
                <a:latin typeface="黑体" panose="02010609060101010101" pitchFamily="2" charset="-122"/>
                <a:ea typeface="黑体" panose="02010609060101010101" pitchFamily="2" charset="-122"/>
              </a:rPr>
              <a:t>1.2.3  </a:t>
            </a:r>
            <a:r>
              <a:rPr lang="zh-CN" altLang="en-US" sz="2800" b="1" dirty="0">
                <a:solidFill>
                  <a:schemeClr val="accent2">
                    <a:lumMod val="50000"/>
                    <a:lumOff val="50000"/>
                  </a:schemeClr>
                </a:solidFill>
                <a:latin typeface="黑体" panose="02010609060101010101" pitchFamily="2" charset="-122"/>
                <a:ea typeface="黑体" panose="02010609060101010101" pitchFamily="2" charset="-122"/>
              </a:rPr>
              <a:t>弱人工智能和强人工智能</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32</a:t>
            </a:fld>
            <a:endParaRPr lang="zh-CN" alt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p:cNvSpPr>
          <p:nvPr>
            <p:ph type="title"/>
          </p:nvPr>
        </p:nvSpPr>
        <p:spPr/>
        <p:txBody>
          <a:bodyPr vert="horz" wrap="square" lIns="91440" tIns="45720" rIns="91440" bIns="45720" anchor="ctr"/>
          <a:lstStyle/>
          <a:p>
            <a:pPr eaLnBrk="1" hangingPunct="1"/>
            <a:r>
              <a:rPr lang="zh-CN" altLang="en-US" sz="3600" dirty="0">
                <a:latin typeface="微软雅黑" panose="020B0503020204020204" pitchFamily="34" charset="-122"/>
                <a:ea typeface="微软雅黑" panose="020B0503020204020204" pitchFamily="34" charset="-122"/>
              </a:rPr>
              <a:t>1.2.1 智能信息处理系统的假设</a:t>
            </a:r>
          </a:p>
        </p:txBody>
      </p:sp>
      <p:graphicFrame>
        <p:nvGraphicFramePr>
          <p:cNvPr id="119834" name="Group 26"/>
          <p:cNvGraphicFramePr>
            <a:graphicFrameLocks noGrp="1"/>
          </p:cNvGraphicFramePr>
          <p:nvPr>
            <p:ph sz="half" idx="1"/>
            <p:custDataLst>
              <p:tags r:id="rId1"/>
            </p:custDataLst>
            <p:extLst>
              <p:ext uri="{D42A27DB-BD31-4B8C-83A1-F6EECF244321}">
                <p14:modId xmlns:p14="http://schemas.microsoft.com/office/powerpoint/2010/main" val="838889699"/>
              </p:ext>
            </p:extLst>
          </p:nvPr>
        </p:nvGraphicFramePr>
        <p:xfrm>
          <a:off x="1044575" y="1978496"/>
          <a:ext cx="7054850" cy="4114800"/>
        </p:xfrm>
        <a:graphic>
          <a:graphicData uri="http://schemas.openxmlformats.org/drawingml/2006/table">
            <a:tbl>
              <a:tblPr>
                <a:tableStyleId>{69CF1AB2-1976-4502-BF36-3FF5EA218861}</a:tableStyleId>
              </a:tblPr>
              <a:tblGrid>
                <a:gridCol w="3527425">
                  <a:extLst>
                    <a:ext uri="{9D8B030D-6E8A-4147-A177-3AD203B41FA5}">
                      <a16:colId xmlns:a16="http://schemas.microsoft.com/office/drawing/2014/main" val="20000"/>
                    </a:ext>
                  </a:extLst>
                </a:gridCol>
                <a:gridCol w="3527425">
                  <a:extLst>
                    <a:ext uri="{9D8B030D-6E8A-4147-A177-3AD203B41FA5}">
                      <a16:colId xmlns:a16="http://schemas.microsoft.com/office/drawing/2014/main" val="20001"/>
                    </a:ext>
                  </a:extLst>
                </a:gridCol>
              </a:tblGrid>
              <a:tr h="1028700">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人的心理活动</a:t>
                      </a:r>
                      <a:endParaRPr kumimoji="1" lang="zh-CN" altLang="en-US" sz="32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rPr>
                        <a:t>计算机的层次</a:t>
                      </a:r>
                      <a:endParaRPr kumimoji="1" lang="zh-CN" altLang="en-US" sz="3200" b="1" i="0" u="none" strike="noStrike" cap="none" normalizeH="0" baseline="0" dirty="0" smtClean="0">
                        <a:ln>
                          <a:noFill/>
                        </a:ln>
                        <a:solidFill>
                          <a:srgbClr val="C00000"/>
                        </a:solidFill>
                        <a:effectLst/>
                        <a:latin typeface="黑体" panose="02010609060101010101" pitchFamily="49" charset="-122"/>
                        <a:ea typeface="黑体" panose="02010609060101010101" pitchFamily="49" charset="-122"/>
                      </a:endParaRPr>
                    </a:p>
                  </a:txBody>
                  <a:tcPr anchor="ctr" horzOverflow="overflow"/>
                </a:tc>
                <a:extLst>
                  <a:ext uri="{0D108BD9-81ED-4DB2-BD59-A6C34878D82A}">
                    <a16:rowId xmlns:a16="http://schemas.microsoft.com/office/drawing/2014/main" val="10000"/>
                  </a:ext>
                </a:extLst>
              </a:tr>
              <a:tr h="1028700">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effectLst/>
                          <a:latin typeface="黑体" panose="02010609060101010101" pitchFamily="49" charset="-122"/>
                          <a:ea typeface="黑体" panose="02010609060101010101" pitchFamily="49" charset="-122"/>
                        </a:rPr>
                        <a:t>思维策略</a:t>
                      </a:r>
                      <a:endParaRPr kumimoji="1" lang="zh-CN" altLang="en-US" sz="3200" b="1" i="0" u="none" strike="noStrike" cap="none" normalizeH="0" baseline="0" dirty="0" smtClean="0">
                        <a:ln>
                          <a:noFill/>
                        </a:ln>
                        <a:solidFill>
                          <a:schemeClr val="accent2">
                            <a:lumMod val="50000"/>
                            <a:lumOff val="50000"/>
                          </a:schemeClr>
                        </a:solidFill>
                        <a:effectLst/>
                        <a:latin typeface="黑体" panose="02010609060101010101" pitchFamily="49" charset="-122"/>
                        <a:ea typeface="黑体" panose="02010609060101010101" pitchFamily="49"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effectLst/>
                          <a:latin typeface="黑体" panose="02010609060101010101" pitchFamily="49" charset="-122"/>
                          <a:ea typeface="黑体" panose="02010609060101010101" pitchFamily="49" charset="-122"/>
                        </a:rPr>
                        <a:t>程序</a:t>
                      </a:r>
                      <a:endParaRPr kumimoji="1" lang="zh-CN" altLang="en-US" sz="3200" b="1" i="0" u="none" strike="noStrike" cap="none" normalizeH="0" baseline="0" dirty="0" smtClean="0">
                        <a:ln>
                          <a:noFill/>
                        </a:ln>
                        <a:solidFill>
                          <a:schemeClr val="accent2">
                            <a:lumMod val="50000"/>
                            <a:lumOff val="50000"/>
                          </a:schemeClr>
                        </a:solidFill>
                        <a:effectLst/>
                        <a:latin typeface="黑体" panose="02010609060101010101" pitchFamily="49" charset="-122"/>
                        <a:ea typeface="黑体" panose="02010609060101010101" pitchFamily="49" charset="-122"/>
                      </a:endParaRPr>
                    </a:p>
                  </a:txBody>
                  <a:tcPr anchor="ctr" horzOverflow="overflow"/>
                </a:tc>
                <a:extLst>
                  <a:ext uri="{0D108BD9-81ED-4DB2-BD59-A6C34878D82A}">
                    <a16:rowId xmlns:a16="http://schemas.microsoft.com/office/drawing/2014/main" val="10001"/>
                  </a:ext>
                </a:extLst>
              </a:tr>
              <a:tr h="1028700">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effectLst/>
                          <a:latin typeface="黑体" panose="02010609060101010101" pitchFamily="49" charset="-122"/>
                          <a:ea typeface="黑体" panose="02010609060101010101" pitchFamily="49" charset="-122"/>
                        </a:rPr>
                        <a:t>初级信息处理</a:t>
                      </a:r>
                      <a:endParaRPr kumimoji="1" lang="zh-CN" altLang="en-US" sz="3200" b="1" i="0" u="none" strike="noStrike" cap="none" normalizeH="0" baseline="0" dirty="0" smtClean="0">
                        <a:ln>
                          <a:noFill/>
                        </a:ln>
                        <a:solidFill>
                          <a:schemeClr val="accent2">
                            <a:lumMod val="50000"/>
                            <a:lumOff val="50000"/>
                          </a:schemeClr>
                        </a:solidFill>
                        <a:effectLst/>
                        <a:latin typeface="黑体" panose="02010609060101010101" pitchFamily="49" charset="-122"/>
                        <a:ea typeface="黑体" panose="02010609060101010101" pitchFamily="49"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effectLst/>
                          <a:latin typeface="黑体" panose="02010609060101010101" pitchFamily="49" charset="-122"/>
                          <a:ea typeface="黑体" panose="02010609060101010101" pitchFamily="49" charset="-122"/>
                        </a:rPr>
                        <a:t>语言</a:t>
                      </a:r>
                      <a:endParaRPr kumimoji="1" lang="zh-CN" altLang="en-US" sz="3200" b="1" i="0" u="none" strike="noStrike" cap="none" normalizeH="0" baseline="0" dirty="0" smtClean="0">
                        <a:ln>
                          <a:noFill/>
                        </a:ln>
                        <a:solidFill>
                          <a:schemeClr val="accent2">
                            <a:lumMod val="50000"/>
                            <a:lumOff val="50000"/>
                          </a:schemeClr>
                        </a:solidFill>
                        <a:effectLst/>
                        <a:latin typeface="黑体" panose="02010609060101010101" pitchFamily="49" charset="-122"/>
                        <a:ea typeface="黑体" panose="02010609060101010101" pitchFamily="49" charset="-122"/>
                      </a:endParaRPr>
                    </a:p>
                  </a:txBody>
                  <a:tcPr anchor="ctr" horzOverflow="overflow"/>
                </a:tc>
                <a:extLst>
                  <a:ext uri="{0D108BD9-81ED-4DB2-BD59-A6C34878D82A}">
                    <a16:rowId xmlns:a16="http://schemas.microsoft.com/office/drawing/2014/main" val="10002"/>
                  </a:ext>
                </a:extLst>
              </a:tr>
              <a:tr h="1028700">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smtClean="0">
                          <a:ln>
                            <a:noFill/>
                          </a:ln>
                          <a:effectLst/>
                          <a:latin typeface="黑体" panose="02010609060101010101" pitchFamily="49" charset="-122"/>
                          <a:ea typeface="黑体" panose="02010609060101010101" pitchFamily="49" charset="-122"/>
                        </a:rPr>
                        <a:t>生理过程</a:t>
                      </a:r>
                      <a:endParaRPr kumimoji="1" lang="zh-CN" altLang="en-US" sz="3200" b="1" i="0" u="none" strike="noStrike" cap="none" normalizeH="0" baseline="0" smtClean="0">
                        <a:ln>
                          <a:noFill/>
                        </a:ln>
                        <a:solidFill>
                          <a:schemeClr val="accent2">
                            <a:lumMod val="50000"/>
                            <a:lumOff val="50000"/>
                          </a:schemeClr>
                        </a:solidFill>
                        <a:effectLst/>
                        <a:latin typeface="黑体" panose="02010609060101010101" pitchFamily="49" charset="-122"/>
                        <a:ea typeface="黑体" panose="02010609060101010101" pitchFamily="49" charset="-122"/>
                      </a:endParaRPr>
                    </a:p>
                  </a:txBody>
                  <a:tcPr anchor="ctr" horzOverflow="overflow"/>
                </a:tc>
                <a:tc>
                  <a:txBody>
                    <a:bodyPr/>
                    <a:lstStyle/>
                    <a:p>
                      <a:pPr marL="0" marR="0" lvl="0" indent="0" algn="ctr" defTabSz="914400" rtl="0" eaLnBrk="1" fontAlgn="base" latinLnBrk="0" hangingPunct="1">
                        <a:lnSpc>
                          <a:spcPct val="100000"/>
                        </a:lnSpc>
                        <a:spcBef>
                          <a:spcPct val="20000"/>
                        </a:spcBef>
                        <a:spcAft>
                          <a:spcPct val="0"/>
                        </a:spcAft>
                        <a:buClr>
                          <a:srgbClr val="66FFFF"/>
                        </a:buClr>
                        <a:buSzTx/>
                        <a:buFont typeface="Wingdings" panose="05000000000000000000" pitchFamily="2" charset="2"/>
                        <a:buNone/>
                      </a:pPr>
                      <a:r>
                        <a:rPr kumimoji="1" lang="zh-CN" altLang="en-US" sz="3200" b="1" u="none" strike="noStrike" cap="none" normalizeH="0" baseline="0" dirty="0" smtClean="0">
                          <a:ln>
                            <a:noFill/>
                          </a:ln>
                          <a:effectLst/>
                          <a:latin typeface="黑体" panose="02010609060101010101" pitchFamily="49" charset="-122"/>
                          <a:ea typeface="黑体" panose="02010609060101010101" pitchFamily="49" charset="-122"/>
                        </a:rPr>
                        <a:t>硬件</a:t>
                      </a:r>
                      <a:endParaRPr kumimoji="1" lang="zh-CN" altLang="en-US" sz="3200" b="1" i="0" u="none" strike="noStrike" cap="none" normalizeH="0" baseline="0" dirty="0" smtClean="0">
                        <a:ln>
                          <a:noFill/>
                        </a:ln>
                        <a:solidFill>
                          <a:schemeClr val="accent2">
                            <a:lumMod val="50000"/>
                            <a:lumOff val="50000"/>
                          </a:schemeClr>
                        </a:solidFill>
                        <a:effectLst/>
                        <a:latin typeface="黑体" panose="02010609060101010101" pitchFamily="49" charset="-122"/>
                        <a:ea typeface="黑体" panose="02010609060101010101" pitchFamily="49" charset="-122"/>
                      </a:endParaRPr>
                    </a:p>
                  </a:txBody>
                  <a:tcPr anchor="ctr" horzOverflow="overflow"/>
                </a:tc>
                <a:extLst>
                  <a:ext uri="{0D108BD9-81ED-4DB2-BD59-A6C34878D82A}">
                    <a16:rowId xmlns:a16="http://schemas.microsoft.com/office/drawing/2014/main" val="10003"/>
                  </a:ext>
                </a:extLst>
              </a:tr>
            </a:tbl>
          </a:graphicData>
        </a:graphic>
      </p:graphicFrame>
      <p:sp>
        <p:nvSpPr>
          <p:cNvPr id="4" name="灯片编号占位符 3"/>
          <p:cNvSpPr>
            <a:spLocks noGrp="1"/>
          </p:cNvSpPr>
          <p:nvPr>
            <p:ph type="sldNum" sz="quarter" idx="4"/>
          </p:nvPr>
        </p:nvSpPr>
        <p:spPr/>
        <p:txBody>
          <a:bodyPr/>
          <a:lstStyle/>
          <a:p>
            <a:fld id="{9A0DB2DC-4C9A-4742-B13C-FB6460FD3503}" type="slidenum">
              <a:rPr lang="zh-CN" altLang="en-US" smtClean="0"/>
              <a:pPr/>
              <a:t>33</a:t>
            </a:fld>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p:cNvSpPr>
          <p:nvPr>
            <p:ph idx="1"/>
          </p:nvPr>
        </p:nvSpPr>
        <p:spPr>
          <a:xfrm>
            <a:off x="539552" y="176490"/>
            <a:ext cx="7772400" cy="6132830"/>
          </a:xfrm>
        </p:spPr>
        <p:txBody>
          <a:bodyPr vert="horz" wrap="square" lIns="91440" tIns="45720" rIns="91440" bIns="45720" anchor="t"/>
          <a:lstStyle/>
          <a:p>
            <a:pPr algn="just" eaLnBrk="1" hangingPunct="1"/>
            <a:r>
              <a:rPr lang="zh-CN" altLang="en-US" sz="3200" dirty="0">
                <a:latin typeface="黑体" panose="02010609060101010101" pitchFamily="2" charset="-122"/>
                <a:ea typeface="黑体" panose="02010609060101010101" pitchFamily="2" charset="-122"/>
              </a:rPr>
              <a:t>一个完善的</a:t>
            </a:r>
            <a:r>
              <a:rPr lang="zh-CN" altLang="en-US" sz="3200" dirty="0">
                <a:solidFill>
                  <a:srgbClr val="FF0000"/>
                </a:solidFill>
                <a:latin typeface="黑体" panose="02010609060101010101" pitchFamily="2" charset="-122"/>
                <a:ea typeface="黑体" panose="02010609060101010101" pitchFamily="2" charset="-122"/>
              </a:rPr>
              <a:t>符号系统</a:t>
            </a:r>
            <a:r>
              <a:rPr lang="zh-CN" altLang="en-US" sz="3200" dirty="0">
                <a:latin typeface="黑体" panose="02010609060101010101" pitchFamily="2" charset="-122"/>
                <a:ea typeface="黑体" panose="02010609060101010101" pitchFamily="2" charset="-122"/>
              </a:rPr>
              <a:t>应具有下列</a:t>
            </a:r>
            <a:r>
              <a:rPr lang="zh-CN" altLang="en-US" sz="3200" dirty="0">
                <a:solidFill>
                  <a:srgbClr val="FF0000"/>
                </a:solidFill>
                <a:latin typeface="黑体" panose="02010609060101010101" pitchFamily="2" charset="-122"/>
                <a:ea typeface="黑体" panose="02010609060101010101" pitchFamily="2" charset="-122"/>
              </a:rPr>
              <a:t>6种基本功能</a:t>
            </a:r>
            <a:r>
              <a:rPr lang="zh-CN" altLang="en-US" sz="3200" dirty="0">
                <a:latin typeface="黑体" panose="02010609060101010101" pitchFamily="2" charset="-122"/>
                <a:ea typeface="黑体" panose="02010609060101010101" pitchFamily="2" charset="-122"/>
              </a:rPr>
              <a:t>：</a:t>
            </a:r>
          </a:p>
          <a:p>
            <a:pPr lvl="1" algn="just" eaLnBrk="1" hangingPunct="1">
              <a:buNone/>
            </a:pPr>
            <a:r>
              <a:rPr lang="zh-CN" altLang="en-US" sz="2800" dirty="0" smtClean="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1)输入符号(</a:t>
            </a:r>
            <a:r>
              <a:rPr lang="en-US" altLang="zh-CN" sz="2800" dirty="0">
                <a:latin typeface="黑体" panose="02010609060101010101" pitchFamily="2" charset="-122"/>
                <a:ea typeface="黑体" panose="02010609060101010101" pitchFamily="2" charset="-122"/>
              </a:rPr>
              <a:t>input</a:t>
            </a:r>
            <a:r>
              <a:rPr lang="en-US" altLang="zh-CN" sz="2800" dirty="0" smtClean="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pPr lvl="1" algn="just" eaLnBrk="1" hangingPunct="1">
              <a:buNone/>
            </a:pPr>
            <a:r>
              <a:rPr lang="en-US" altLang="zh-CN" sz="2800" dirty="0" smtClean="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输出符号(</a:t>
            </a:r>
            <a:r>
              <a:rPr lang="en-US" altLang="zh-CN" sz="2800" dirty="0">
                <a:latin typeface="黑体" panose="02010609060101010101" pitchFamily="2" charset="-122"/>
                <a:ea typeface="黑体" panose="02010609060101010101" pitchFamily="2" charset="-122"/>
              </a:rPr>
              <a:t>output</a:t>
            </a:r>
            <a:r>
              <a:rPr lang="en-US" altLang="zh-CN" sz="2800" dirty="0" smtClean="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pPr lvl="1" algn="just" eaLnBrk="1" hangingPunct="1">
              <a:buNone/>
            </a:pPr>
            <a:r>
              <a:rPr lang="en-US" altLang="zh-CN" sz="2800" dirty="0" smtClean="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3)</a:t>
            </a:r>
            <a:r>
              <a:rPr lang="zh-CN" altLang="en-US" sz="2800" dirty="0">
                <a:latin typeface="黑体" panose="02010609060101010101" pitchFamily="2" charset="-122"/>
                <a:ea typeface="黑体" panose="02010609060101010101" pitchFamily="2" charset="-122"/>
              </a:rPr>
              <a:t>存储符号(</a:t>
            </a:r>
            <a:r>
              <a:rPr lang="en-US" altLang="zh-CN" sz="2800" dirty="0">
                <a:latin typeface="黑体" panose="02010609060101010101" pitchFamily="2" charset="-122"/>
                <a:ea typeface="黑体" panose="02010609060101010101" pitchFamily="2" charset="-122"/>
              </a:rPr>
              <a:t>store</a:t>
            </a:r>
            <a:r>
              <a:rPr lang="en-US" altLang="zh-CN" sz="2800" dirty="0" smtClean="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pPr lvl="1" algn="just" eaLnBrk="1" hangingPunct="1">
              <a:buNone/>
            </a:pPr>
            <a:r>
              <a:rPr lang="en-US" altLang="zh-CN" sz="2800" dirty="0" smtClean="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4)</a:t>
            </a:r>
            <a:r>
              <a:rPr lang="zh-CN" altLang="en-US" sz="2800" dirty="0">
                <a:latin typeface="黑体" panose="02010609060101010101" pitchFamily="2" charset="-122"/>
                <a:ea typeface="黑体" panose="02010609060101010101" pitchFamily="2" charset="-122"/>
              </a:rPr>
              <a:t>复制符号(</a:t>
            </a:r>
            <a:r>
              <a:rPr lang="en-US" altLang="zh-CN" sz="2800" dirty="0">
                <a:latin typeface="黑体" panose="02010609060101010101" pitchFamily="2" charset="-122"/>
                <a:ea typeface="黑体" panose="02010609060101010101" pitchFamily="2" charset="-122"/>
              </a:rPr>
              <a:t>copy</a:t>
            </a:r>
            <a:r>
              <a:rPr lang="en-US" altLang="zh-CN" sz="2800" dirty="0" smtClean="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pPr lvl="1" algn="just" eaLnBrk="1" hangingPunct="1">
              <a:buNone/>
            </a:pPr>
            <a:r>
              <a:rPr lang="en-US" altLang="zh-CN" sz="2800" dirty="0" smtClean="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5)</a:t>
            </a:r>
            <a:r>
              <a:rPr lang="zh-CN" altLang="en-US" sz="2800" dirty="0">
                <a:latin typeface="黑体" panose="02010609060101010101" pitchFamily="2" charset="-122"/>
                <a:ea typeface="黑体" panose="02010609060101010101" pitchFamily="2" charset="-122"/>
              </a:rPr>
              <a:t>建立符号结构：通过找出各符号间的关系，在符号系统中形成符号</a:t>
            </a:r>
            <a:r>
              <a:rPr lang="zh-CN" altLang="en-US" sz="2800" dirty="0" smtClean="0">
                <a:latin typeface="黑体" panose="02010609060101010101" pitchFamily="2" charset="-122"/>
                <a:ea typeface="黑体" panose="02010609060101010101" pitchFamily="2" charset="-122"/>
              </a:rPr>
              <a:t>结构。</a:t>
            </a:r>
            <a:endParaRPr lang="zh-CN" altLang="en-US" sz="2800" dirty="0">
              <a:latin typeface="黑体" panose="02010609060101010101" pitchFamily="2" charset="-122"/>
              <a:ea typeface="黑体" panose="02010609060101010101" pitchFamily="2" charset="-122"/>
            </a:endParaRPr>
          </a:p>
          <a:p>
            <a:pPr lvl="1" eaLnBrk="1" hangingPunct="1">
              <a:buNone/>
            </a:pPr>
            <a:r>
              <a:rPr lang="zh-CN" altLang="en-US" sz="2800" dirty="0" smtClean="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6)条件性迁移(</a:t>
            </a:r>
            <a:r>
              <a:rPr lang="en-US" altLang="zh-CN" sz="2800" dirty="0">
                <a:latin typeface="黑体" panose="02010609060101010101" pitchFamily="2" charset="-122"/>
                <a:ea typeface="黑体" panose="02010609060101010101" pitchFamily="2" charset="-122"/>
              </a:rPr>
              <a:t>conditional transfer)：</a:t>
            </a:r>
            <a:r>
              <a:rPr lang="zh-CN" altLang="en-US" sz="2800" dirty="0">
                <a:latin typeface="黑体" panose="02010609060101010101" pitchFamily="2" charset="-122"/>
                <a:ea typeface="黑体" panose="02010609060101010101" pitchFamily="2" charset="-122"/>
              </a:rPr>
              <a:t>根据已有符号，继续完成活动</a:t>
            </a:r>
            <a:r>
              <a:rPr lang="zh-CN" altLang="en-US" sz="2800" dirty="0" smtClean="0">
                <a:latin typeface="黑体" panose="02010609060101010101" pitchFamily="2" charset="-122"/>
                <a:ea typeface="黑体" panose="02010609060101010101" pitchFamily="2" charset="-122"/>
              </a:rPr>
              <a:t>过程。</a:t>
            </a:r>
            <a:endParaRPr lang="zh-CN" altLang="en-US" sz="2800" dirty="0">
              <a:latin typeface="黑体" panose="02010609060101010101" pitchFamily="2" charset="-122"/>
              <a:ea typeface="黑体" panose="02010609060101010101" pitchFamily="2" charset="-122"/>
            </a:endParaRPr>
          </a:p>
        </p:txBody>
      </p:sp>
      <p:sp>
        <p:nvSpPr>
          <p:cNvPr id="124932" name="Text Box 4"/>
          <p:cNvSpPr txBox="1"/>
          <p:nvPr/>
        </p:nvSpPr>
        <p:spPr>
          <a:xfrm>
            <a:off x="971550" y="5445125"/>
            <a:ext cx="7561263" cy="641350"/>
          </a:xfrm>
          <a:prstGeom prst="rect">
            <a:avLst/>
          </a:prstGeom>
          <a:noFill/>
          <a:ln w="9525">
            <a:noFill/>
          </a:ln>
        </p:spPr>
        <p:txBody>
          <a:bodyPr>
            <a:spAutoFit/>
          </a:bodyPr>
          <a:lstStyle/>
          <a:p>
            <a:pPr>
              <a:spcBef>
                <a:spcPct val="50000"/>
              </a:spcBef>
            </a:pPr>
            <a:r>
              <a:rPr lang="zh-CN" altLang="en-US" b="1" dirty="0">
                <a:solidFill>
                  <a:srgbClr val="FF0000"/>
                </a:solidFill>
                <a:latin typeface="黑体" panose="02010609060101010101" pitchFamily="49" charset="-122"/>
                <a:ea typeface="黑体" panose="02010609060101010101" pitchFamily="49" charset="-122"/>
              </a:rPr>
              <a:t>人</a:t>
            </a:r>
            <a:r>
              <a:rPr lang="zh-CN" altLang="en-US" b="1" dirty="0">
                <a:solidFill>
                  <a:schemeClr val="accent2">
                    <a:lumMod val="50000"/>
                    <a:lumOff val="50000"/>
                  </a:schemeClr>
                </a:solidFill>
                <a:latin typeface="黑体" panose="02010609060101010101" pitchFamily="49" charset="-122"/>
                <a:ea typeface="黑体" panose="02010609060101010101" pitchFamily="49" charset="-122"/>
              </a:rPr>
              <a:t>和</a:t>
            </a:r>
            <a:r>
              <a:rPr lang="zh-CN" altLang="en-US" b="1" dirty="0">
                <a:solidFill>
                  <a:srgbClr val="FF0000"/>
                </a:solidFill>
                <a:latin typeface="黑体" panose="02010609060101010101" pitchFamily="49" charset="-122"/>
                <a:ea typeface="黑体" panose="02010609060101010101" pitchFamily="49" charset="-122"/>
              </a:rPr>
              <a:t>计算机</a:t>
            </a:r>
            <a:r>
              <a:rPr lang="zh-CN" altLang="en-US" b="1" dirty="0">
                <a:solidFill>
                  <a:schemeClr val="accent2">
                    <a:lumMod val="50000"/>
                    <a:lumOff val="50000"/>
                  </a:schemeClr>
                </a:solidFill>
                <a:latin typeface="黑体" panose="02010609060101010101" pitchFamily="49" charset="-122"/>
                <a:ea typeface="黑体" panose="02010609060101010101" pitchFamily="49" charset="-122"/>
              </a:rPr>
              <a:t>具备这6种功能。</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34</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932"/>
                                        </p:tgtEl>
                                        <p:attrNameLst>
                                          <p:attrName>style.visibility</p:attrName>
                                        </p:attrNameLst>
                                      </p:cBhvr>
                                      <p:to>
                                        <p:strVal val="visible"/>
                                      </p:to>
                                    </p:set>
                                    <p:anim calcmode="lin" valueType="num">
                                      <p:cBhvr additive="base">
                                        <p:cTn id="7" dur="500" fill="hold"/>
                                        <p:tgtEl>
                                          <p:spTgt spid="124932"/>
                                        </p:tgtEl>
                                        <p:attrNameLst>
                                          <p:attrName>ppt_x</p:attrName>
                                        </p:attrNameLst>
                                      </p:cBhvr>
                                      <p:tavLst>
                                        <p:tav tm="0">
                                          <p:val>
                                            <p:strVal val="#ppt_x"/>
                                          </p:val>
                                        </p:tav>
                                        <p:tav tm="100000">
                                          <p:val>
                                            <p:strVal val="#ppt_x"/>
                                          </p:val>
                                        </p:tav>
                                      </p:tavLst>
                                    </p:anim>
                                    <p:anim calcmode="lin" valueType="num">
                                      <p:cBhvr additive="base">
                                        <p:cTn id="8" dur="500" fill="hold"/>
                                        <p:tgtEl>
                                          <p:spTgt spid="1249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Grp="1"/>
          </p:cNvSpPr>
          <p:nvPr>
            <p:ph idx="1"/>
          </p:nvPr>
        </p:nvSpPr>
        <p:spPr>
          <a:xfrm>
            <a:off x="1163320" y="2492375"/>
            <a:ext cx="6557645" cy="3603625"/>
          </a:xfrm>
        </p:spPr>
        <p:txBody>
          <a:bodyPr vert="horz" wrap="square" lIns="91440" tIns="45720" rIns="91440" bIns="45720" anchor="t"/>
          <a:lstStyle/>
          <a:p>
            <a:pPr algn="just" eaLnBrk="1" hangingPunct="1">
              <a:buNone/>
            </a:pPr>
            <a:r>
              <a:rPr lang="zh-CN" altLang="en-US" dirty="0">
                <a:solidFill>
                  <a:schemeClr val="accent2">
                    <a:lumMod val="50000"/>
                    <a:lumOff val="50000"/>
                  </a:schemeClr>
                </a:solidFill>
                <a:latin typeface="黑体" panose="02010609060101010101" pitchFamily="2" charset="-122"/>
                <a:ea typeface="黑体" panose="02010609060101010101" pitchFamily="2" charset="-122"/>
              </a:rPr>
              <a:t>(1)认知</a:t>
            </a:r>
            <a:r>
              <a:rPr lang="zh-CN" altLang="en-US" dirty="0">
                <a:solidFill>
                  <a:srgbClr val="FF0000"/>
                </a:solidFill>
                <a:latin typeface="黑体" panose="02010609060101010101" pitchFamily="2" charset="-122"/>
                <a:ea typeface="黑体" panose="02010609060101010101" pitchFamily="2" charset="-122"/>
              </a:rPr>
              <a:t>生理学</a:t>
            </a:r>
            <a:r>
              <a:rPr lang="zh-CN" altLang="en-US" dirty="0">
                <a:solidFill>
                  <a:schemeClr val="accent2">
                    <a:lumMod val="50000"/>
                    <a:lumOff val="50000"/>
                  </a:schemeClr>
                </a:solidFill>
                <a:latin typeface="黑体" panose="02010609060101010101" pitchFamily="2" charset="-122"/>
                <a:ea typeface="黑体" panose="02010609060101010101" pitchFamily="2" charset="-122"/>
              </a:rPr>
              <a:t>  </a:t>
            </a:r>
          </a:p>
          <a:p>
            <a:pPr algn="just" eaLnBrk="1" hangingPunct="1">
              <a:buNone/>
            </a:pPr>
            <a:r>
              <a:rPr lang="zh-CN" altLang="en-US" dirty="0">
                <a:solidFill>
                  <a:schemeClr val="accent2">
                    <a:lumMod val="50000"/>
                    <a:lumOff val="50000"/>
                  </a:schemeClr>
                </a:solidFill>
                <a:latin typeface="黑体" panose="02010609060101010101" pitchFamily="2" charset="-122"/>
                <a:ea typeface="黑体" panose="02010609060101010101" pitchFamily="2" charset="-122"/>
              </a:rPr>
              <a:t>(2)认知</a:t>
            </a:r>
            <a:r>
              <a:rPr lang="zh-CN" altLang="en-US" dirty="0">
                <a:solidFill>
                  <a:srgbClr val="FF0000"/>
                </a:solidFill>
                <a:latin typeface="黑体" panose="02010609060101010101" pitchFamily="2" charset="-122"/>
                <a:ea typeface="黑体" panose="02010609060101010101" pitchFamily="2" charset="-122"/>
              </a:rPr>
              <a:t>心理学 </a:t>
            </a:r>
            <a:r>
              <a:rPr lang="zh-CN" altLang="en-US" dirty="0">
                <a:solidFill>
                  <a:schemeClr val="accent2">
                    <a:lumMod val="50000"/>
                    <a:lumOff val="50000"/>
                  </a:schemeClr>
                </a:solidFill>
                <a:latin typeface="黑体" panose="02010609060101010101" pitchFamily="2" charset="-122"/>
                <a:ea typeface="黑体" panose="02010609060101010101" pitchFamily="2" charset="-122"/>
              </a:rPr>
              <a:t> </a:t>
            </a:r>
          </a:p>
          <a:p>
            <a:pPr algn="just" eaLnBrk="1" hangingPunct="1">
              <a:buNone/>
            </a:pPr>
            <a:r>
              <a:rPr lang="zh-CN" altLang="en-US" dirty="0">
                <a:solidFill>
                  <a:schemeClr val="accent2">
                    <a:lumMod val="50000"/>
                    <a:lumOff val="50000"/>
                  </a:schemeClr>
                </a:solidFill>
                <a:latin typeface="黑体" panose="02010609060101010101" pitchFamily="2" charset="-122"/>
                <a:ea typeface="黑体" panose="02010609060101010101" pitchFamily="2" charset="-122"/>
              </a:rPr>
              <a:t>(3)认知</a:t>
            </a:r>
            <a:r>
              <a:rPr lang="zh-CN" altLang="en-US" dirty="0">
                <a:solidFill>
                  <a:srgbClr val="FF0000"/>
                </a:solidFill>
                <a:latin typeface="黑体" panose="02010609060101010101" pitchFamily="2" charset="-122"/>
                <a:ea typeface="黑体" panose="02010609060101010101" pitchFamily="2" charset="-122"/>
              </a:rPr>
              <a:t>信息学</a:t>
            </a:r>
          </a:p>
          <a:p>
            <a:pPr algn="just" eaLnBrk="1" hangingPunct="1">
              <a:buNone/>
            </a:pPr>
            <a:r>
              <a:rPr lang="zh-CN" altLang="en-US" dirty="0">
                <a:solidFill>
                  <a:schemeClr val="accent2">
                    <a:lumMod val="50000"/>
                    <a:lumOff val="50000"/>
                  </a:schemeClr>
                </a:solidFill>
                <a:latin typeface="黑体" panose="02010609060101010101" pitchFamily="2" charset="-122"/>
                <a:ea typeface="黑体" panose="02010609060101010101" pitchFamily="2" charset="-122"/>
              </a:rPr>
              <a:t>(4)认知</a:t>
            </a:r>
            <a:r>
              <a:rPr lang="zh-CN" altLang="en-US" dirty="0">
                <a:solidFill>
                  <a:srgbClr val="FF0000"/>
                </a:solidFill>
                <a:latin typeface="黑体" panose="02010609060101010101" pitchFamily="2" charset="-122"/>
                <a:ea typeface="黑体" panose="02010609060101010101" pitchFamily="2" charset="-122"/>
              </a:rPr>
              <a:t>工程学</a:t>
            </a:r>
          </a:p>
          <a:p>
            <a:pPr eaLnBrk="1" hangingPunct="1"/>
            <a:endParaRPr lang="zh-CN" altLang="en-US" dirty="0">
              <a:solidFill>
                <a:srgbClr val="FF0000"/>
              </a:solidFill>
              <a:latin typeface="黑体" panose="02010609060101010101" pitchFamily="2" charset="-122"/>
              <a:ea typeface="黑体" panose="02010609060101010101" pitchFamily="2" charset="-122"/>
            </a:endParaRPr>
          </a:p>
        </p:txBody>
      </p:sp>
      <p:sp>
        <p:nvSpPr>
          <p:cNvPr id="33796" name="Rectangle 4"/>
          <p:cNvSpPr>
            <a:spLocks noGrp="1"/>
          </p:cNvSpPr>
          <p:nvPr>
            <p:ph type="title"/>
          </p:nvPr>
        </p:nvSpPr>
        <p:spPr>
          <a:xfrm>
            <a:off x="468313" y="981075"/>
            <a:ext cx="8064500" cy="1143000"/>
          </a:xfrm>
        </p:spPr>
        <p:txBody>
          <a:bodyPr vert="horz" wrap="square" lIns="91440" tIns="45720" rIns="91440" bIns="45720" anchor="ctr"/>
          <a:lstStyle/>
          <a:p>
            <a:pPr eaLnBrk="1" hangingPunct="1">
              <a:buNone/>
            </a:pPr>
            <a:r>
              <a:rPr lang="zh-CN" altLang="en-US" dirty="0"/>
              <a:t>从4个层次对</a:t>
            </a:r>
            <a:r>
              <a:rPr lang="zh-CN" altLang="en-US" dirty="0">
                <a:solidFill>
                  <a:schemeClr val="bg1">
                    <a:lumMod val="60000"/>
                    <a:lumOff val="40000"/>
                  </a:schemeClr>
                </a:solidFill>
              </a:rPr>
              <a:t>认知</a:t>
            </a:r>
            <a:r>
              <a:rPr lang="zh-CN" altLang="en-US" dirty="0"/>
              <a:t>本质进行研究：</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35</a:t>
            </a:fld>
            <a:endParaRPr lang="zh-CN" alt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p:cNvSpPr>
            <a:spLocks noGrp="1"/>
          </p:cNvSpPr>
          <p:nvPr>
            <p:ph idx="1"/>
          </p:nvPr>
        </p:nvSpPr>
        <p:spPr>
          <a:xfrm>
            <a:off x="411480" y="1612900"/>
            <a:ext cx="8206105" cy="5092065"/>
          </a:xfrm>
        </p:spPr>
        <p:txBody>
          <a:bodyPr vert="horz" wrap="square" lIns="91440" tIns="45720" rIns="91440" bIns="45720" anchor="t"/>
          <a:lstStyle/>
          <a:p>
            <a:pPr algn="just" eaLnBrk="1" hangingPunct="1">
              <a:lnSpc>
                <a:spcPct val="150000"/>
              </a:lnSpc>
            </a:pPr>
            <a:r>
              <a:rPr lang="zh-CN" altLang="en-US" sz="3200" dirty="0">
                <a:latin typeface="黑体" panose="02010609060101010101" pitchFamily="2" charset="-122"/>
                <a:ea typeface="黑体" panose="02010609060101010101" pitchFamily="2" charset="-122"/>
              </a:rPr>
              <a:t>计算机的确能够很好地执行许多智能功能，如下棋、证明定理、翻译语言文字和解决难题等。</a:t>
            </a:r>
          </a:p>
          <a:p>
            <a:pPr algn="just" eaLnBrk="1" hangingPunct="1">
              <a:lnSpc>
                <a:spcPct val="150000"/>
              </a:lnSpc>
            </a:pPr>
            <a:r>
              <a:rPr lang="zh-CN" altLang="en-US" sz="3200" dirty="0">
                <a:latin typeface="黑体" panose="02010609060101010101" pitchFamily="2" charset="-122"/>
                <a:ea typeface="黑体" panose="02010609060101010101" pitchFamily="2" charset="-122"/>
              </a:rPr>
              <a:t>这些任务是通过编写与执行模拟人类智能的</a:t>
            </a:r>
            <a:r>
              <a:rPr lang="zh-CN" altLang="en-US" sz="3200" dirty="0">
                <a:solidFill>
                  <a:srgbClr val="FF0000"/>
                </a:solidFill>
                <a:latin typeface="黑体" panose="02010609060101010101" pitchFamily="2" charset="-122"/>
                <a:ea typeface="黑体" panose="02010609060101010101" pitchFamily="2" charset="-122"/>
              </a:rPr>
              <a:t>计算机程序</a:t>
            </a:r>
            <a:r>
              <a:rPr lang="zh-CN" altLang="en-US" sz="3200" dirty="0">
                <a:latin typeface="黑体" panose="02010609060101010101" pitchFamily="2" charset="-122"/>
                <a:ea typeface="黑体" panose="02010609060101010101" pitchFamily="2" charset="-122"/>
              </a:rPr>
              <a:t>来完成的。</a:t>
            </a:r>
          </a:p>
          <a:p>
            <a:pPr algn="just" eaLnBrk="1" hangingPunct="1">
              <a:lnSpc>
                <a:spcPct val="150000"/>
              </a:lnSpc>
            </a:pPr>
            <a:r>
              <a:rPr lang="zh-CN" altLang="en-US" sz="3200" dirty="0">
                <a:solidFill>
                  <a:srgbClr val="FF0000"/>
                </a:solidFill>
                <a:latin typeface="黑体" panose="02010609060101010101" pitchFamily="2" charset="-122"/>
                <a:ea typeface="黑体" panose="02010609060101010101" pitchFamily="2" charset="-122"/>
              </a:rPr>
              <a:t>这些程序只能接近于人的</a:t>
            </a:r>
            <a:r>
              <a:rPr lang="zh-CN" altLang="en-US" sz="3200" dirty="0" smtClean="0">
                <a:solidFill>
                  <a:srgbClr val="FF0000"/>
                </a:solidFill>
                <a:latin typeface="黑体" panose="02010609060101010101" pitchFamily="2" charset="-122"/>
                <a:ea typeface="黑体" panose="02010609060101010101" pitchFamily="2" charset="-122"/>
              </a:rPr>
              <a:t>行为。</a:t>
            </a:r>
            <a:endParaRPr lang="zh-CN" altLang="en-US" sz="3200" dirty="0">
              <a:solidFill>
                <a:srgbClr val="FF0000"/>
              </a:solidFill>
              <a:latin typeface="黑体" panose="02010609060101010101" pitchFamily="2" charset="-122"/>
              <a:ea typeface="黑体" panose="02010609060101010101" pitchFamily="2" charset="-122"/>
            </a:endParaRPr>
          </a:p>
          <a:p>
            <a:pPr eaLnBrk="1" hangingPunct="1">
              <a:lnSpc>
                <a:spcPct val="150000"/>
              </a:lnSpc>
            </a:pPr>
            <a:endParaRPr lang="zh-CN" altLang="en-US" sz="3200" dirty="0">
              <a:solidFill>
                <a:srgbClr val="FF0000"/>
              </a:solidFill>
              <a:latin typeface="黑体" panose="02010609060101010101" pitchFamily="2" charset="-122"/>
              <a:ea typeface="黑体" panose="02010609060101010101" pitchFamily="2" charset="-122"/>
            </a:endParaRPr>
          </a:p>
        </p:txBody>
      </p:sp>
      <p:sp>
        <p:nvSpPr>
          <p:cNvPr id="34820" name="Rectangle 4"/>
          <p:cNvSpPr>
            <a:spLocks noGrp="1"/>
          </p:cNvSpPr>
          <p:nvPr>
            <p:ph type="title"/>
          </p:nvPr>
        </p:nvSpPr>
        <p:spPr>
          <a:xfrm>
            <a:off x="304800" y="381000"/>
            <a:ext cx="8458200" cy="1143000"/>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1.2.2  人类智能的计算机模拟</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36</a:t>
            </a:fld>
            <a:endParaRPr lang="zh-CN" alt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p:cNvSpPr>
          <p:nvPr>
            <p:ph idx="1"/>
          </p:nvPr>
        </p:nvSpPr>
        <p:spPr>
          <a:xfrm>
            <a:off x="685800" y="908050"/>
            <a:ext cx="7772400" cy="5187950"/>
          </a:xfrm>
        </p:spPr>
        <p:txBody>
          <a:bodyPr vert="horz" wrap="square" lIns="91440" tIns="45720" rIns="91440" bIns="45720" anchor="t"/>
          <a:lstStyle/>
          <a:p>
            <a:pPr eaLnBrk="1" hangingPunct="1">
              <a:lnSpc>
                <a:spcPct val="90000"/>
              </a:lnSpc>
              <a:buNone/>
            </a:pPr>
            <a:r>
              <a:rPr lang="zh-CN" altLang="en-US" sz="3200" dirty="0">
                <a:solidFill>
                  <a:srgbClr val="FF0000"/>
                </a:solidFill>
                <a:latin typeface="黑体" panose="02010609060101010101" pitchFamily="2" charset="-122"/>
                <a:ea typeface="黑体" panose="02010609060101010101" pitchFamily="2" charset="-122"/>
              </a:rPr>
              <a:t>考虑下棋的</a:t>
            </a:r>
            <a:r>
              <a:rPr lang="zh-CN" altLang="en-US" sz="3200" dirty="0" smtClean="0">
                <a:solidFill>
                  <a:srgbClr val="FF0000"/>
                </a:solidFill>
                <a:latin typeface="黑体" panose="02010609060101010101" pitchFamily="2" charset="-122"/>
                <a:ea typeface="黑体" panose="02010609060101010101" pitchFamily="2" charset="-122"/>
              </a:rPr>
              <a:t>计算机程序：</a:t>
            </a:r>
            <a:endParaRPr lang="zh-CN" altLang="en-US" sz="3200" dirty="0">
              <a:latin typeface="黑体" panose="02010609060101010101" pitchFamily="2" charset="-122"/>
              <a:ea typeface="黑体" panose="02010609060101010101" pitchFamily="2" charset="-122"/>
            </a:endParaRPr>
          </a:p>
          <a:p>
            <a:pPr eaLnBrk="1" hangingPunct="1">
              <a:lnSpc>
                <a:spcPct val="90000"/>
              </a:lnSpc>
            </a:pPr>
            <a:r>
              <a:rPr lang="zh-CN" altLang="en-US" sz="3200" dirty="0">
                <a:latin typeface="黑体" panose="02010609060101010101" pitchFamily="2" charset="-122"/>
                <a:ea typeface="黑体" panose="02010609060101010101" pitchFamily="2" charset="-122"/>
              </a:rPr>
              <a:t>计算机程序对</a:t>
            </a:r>
            <a:r>
              <a:rPr lang="zh-CN" altLang="en-US" sz="3200" dirty="0">
                <a:solidFill>
                  <a:srgbClr val="FF0000"/>
                </a:solidFill>
                <a:latin typeface="黑体" panose="02010609060101010101" pitchFamily="2" charset="-122"/>
                <a:ea typeface="黑体" panose="02010609060101010101" pitchFamily="2" charset="-122"/>
              </a:rPr>
              <a:t>每个可能</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走步空间</a:t>
            </a:r>
            <a:r>
              <a:rPr lang="zh-CN" altLang="en-US" sz="3200" dirty="0">
                <a:latin typeface="黑体" panose="02010609060101010101" pitchFamily="2" charset="-122"/>
                <a:ea typeface="黑体" panose="02010609060101010101" pitchFamily="2" charset="-122"/>
              </a:rPr>
              <a:t>进行</a:t>
            </a:r>
            <a:r>
              <a:rPr lang="zh-CN" altLang="en-US" sz="3200" dirty="0">
                <a:solidFill>
                  <a:srgbClr val="FF0000"/>
                </a:solidFill>
                <a:latin typeface="黑体" panose="02010609060101010101" pitchFamily="2" charset="-122"/>
                <a:ea typeface="黑体" panose="02010609060101010101" pitchFamily="2" charset="-122"/>
              </a:rPr>
              <a:t>搜索</a:t>
            </a:r>
            <a:r>
              <a:rPr lang="zh-CN" altLang="en-US" sz="3200" dirty="0">
                <a:latin typeface="黑体" panose="02010609060101010101" pitchFamily="2" charset="-122"/>
                <a:ea typeface="黑体" panose="02010609060101010101" pitchFamily="2" charset="-122"/>
              </a:rPr>
              <a:t>，它能够同时搜索几千种走步</a:t>
            </a:r>
            <a:r>
              <a:rPr lang="zh-CN" altLang="en-US" sz="3200" dirty="0" smtClean="0">
                <a:latin typeface="黑体" panose="02010609060101010101" pitchFamily="2" charset="-122"/>
                <a:ea typeface="黑体" panose="02010609060101010101" pitchFamily="2" charset="-122"/>
              </a:rPr>
              <a:t>。</a:t>
            </a:r>
            <a:endParaRPr lang="en-US" altLang="zh-CN" sz="3200" dirty="0" smtClean="0">
              <a:latin typeface="黑体" panose="02010609060101010101" pitchFamily="2" charset="-122"/>
              <a:ea typeface="黑体" panose="02010609060101010101" pitchFamily="2" charset="-122"/>
            </a:endParaRPr>
          </a:p>
          <a:p>
            <a:pPr eaLnBrk="1" hangingPunct="1">
              <a:lnSpc>
                <a:spcPct val="90000"/>
              </a:lnSpc>
            </a:pPr>
            <a:endParaRPr lang="zh-CN" altLang="en-US" sz="3200" dirty="0">
              <a:latin typeface="黑体" panose="02010609060101010101" pitchFamily="2" charset="-122"/>
              <a:ea typeface="黑体" panose="02010609060101010101" pitchFamily="2" charset="-122"/>
            </a:endParaRPr>
          </a:p>
          <a:p>
            <a:pPr eaLnBrk="1" hangingPunct="1">
              <a:lnSpc>
                <a:spcPct val="90000"/>
              </a:lnSpc>
            </a:pPr>
            <a:r>
              <a:rPr lang="zh-CN" altLang="en-US" sz="3200" dirty="0">
                <a:latin typeface="黑体" panose="02010609060101010101" pitchFamily="2" charset="-122"/>
                <a:ea typeface="黑体" panose="02010609060101010101" pitchFamily="2" charset="-122"/>
              </a:rPr>
              <a:t>进行有效</a:t>
            </a:r>
            <a:r>
              <a:rPr lang="zh-CN" altLang="en-US" sz="3200" dirty="0">
                <a:solidFill>
                  <a:srgbClr val="FF0000"/>
                </a:solidFill>
                <a:latin typeface="黑体" panose="02010609060101010101" pitchFamily="2" charset="-122"/>
                <a:ea typeface="黑体" panose="02010609060101010101" pitchFamily="2" charset="-122"/>
              </a:rPr>
              <a:t>搜索</a:t>
            </a:r>
            <a:r>
              <a:rPr lang="zh-CN" altLang="en-US" sz="3200" dirty="0">
                <a:latin typeface="黑体" panose="02010609060101010101" pitchFamily="2" charset="-122"/>
                <a:ea typeface="黑体" panose="02010609060101010101" pitchFamily="2" charset="-122"/>
              </a:rPr>
              <a:t>的技术是人工智能的核心思想之一。</a:t>
            </a:r>
          </a:p>
          <a:p>
            <a:pPr eaLnBrk="1" hangingPunct="1">
              <a:lnSpc>
                <a:spcPct val="90000"/>
              </a:lnSpc>
            </a:pPr>
            <a:endParaRPr lang="zh-CN" altLang="en-US" sz="3200" dirty="0">
              <a:latin typeface="黑体" panose="02010609060101010101" pitchFamily="2" charset="-122"/>
              <a:ea typeface="黑体" panose="02010609060101010101" pitchFamily="2" charset="-122"/>
            </a:endParaRPr>
          </a:p>
          <a:p>
            <a:pPr eaLnBrk="1" hangingPunct="1">
              <a:lnSpc>
                <a:spcPct val="90000"/>
              </a:lnSpc>
            </a:pPr>
            <a:r>
              <a:rPr lang="zh-CN" altLang="en-US" sz="3200" dirty="0">
                <a:latin typeface="黑体" panose="02010609060101010101" pitchFamily="2" charset="-122"/>
                <a:ea typeface="黑体" panose="02010609060101010101" pitchFamily="2" charset="-122"/>
              </a:rPr>
              <a:t>当象棋大师们盯着一个棋位时，在他们的脑子里出现了</a:t>
            </a:r>
            <a:r>
              <a:rPr lang="zh-CN" altLang="en-US" sz="3200" dirty="0">
                <a:solidFill>
                  <a:srgbClr val="FF0000"/>
                </a:solidFill>
                <a:latin typeface="黑体" panose="02010609060101010101" pitchFamily="2" charset="-122"/>
                <a:ea typeface="黑体" panose="02010609060101010101" pitchFamily="2" charset="-122"/>
              </a:rPr>
              <a:t>很多盘</a:t>
            </a:r>
            <a:r>
              <a:rPr lang="zh-CN" altLang="en-US" sz="3200" dirty="0">
                <a:latin typeface="黑体" panose="02010609060101010101" pitchFamily="2" charset="-122"/>
                <a:ea typeface="黑体" panose="02010609060101010101" pitchFamily="2" charset="-122"/>
              </a:rPr>
              <a:t>重要的</a:t>
            </a:r>
            <a:r>
              <a:rPr lang="zh-CN" altLang="en-US" sz="3200" dirty="0">
                <a:solidFill>
                  <a:srgbClr val="FF0000"/>
                </a:solidFill>
                <a:latin typeface="黑体" panose="02010609060101010101" pitchFamily="2" charset="-122"/>
                <a:ea typeface="黑体" panose="02010609060101010101" pitchFamily="2" charset="-122"/>
              </a:rPr>
              <a:t>棋局</a:t>
            </a:r>
            <a:r>
              <a:rPr lang="zh-CN" altLang="en-US" sz="3200" dirty="0">
                <a:latin typeface="黑体" panose="02010609060101010101" pitchFamily="2" charset="-122"/>
                <a:ea typeface="黑体" panose="02010609060101010101" pitchFamily="2" charset="-122"/>
              </a:rPr>
              <a:t>，帮助他们</a:t>
            </a:r>
            <a:r>
              <a:rPr lang="zh-CN" altLang="en-US" sz="3200" dirty="0">
                <a:solidFill>
                  <a:srgbClr val="FF0000"/>
                </a:solidFill>
                <a:latin typeface="黑体" panose="02010609060101010101" pitchFamily="2" charset="-122"/>
                <a:ea typeface="黑体" panose="02010609060101010101" pitchFamily="2" charset="-122"/>
              </a:rPr>
              <a:t>决定最好的走步</a:t>
            </a:r>
            <a:r>
              <a:rPr lang="zh-CN" altLang="en-US" sz="3200" dirty="0">
                <a:latin typeface="黑体" panose="02010609060101010101" pitchFamily="2" charset="-122"/>
                <a:ea typeface="黑体" panose="02010609060101010101" pitchFamily="2" charset="-122"/>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37</a:t>
            </a:fld>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p:cNvSpPr>
          <p:nvPr>
            <p:ph idx="1"/>
          </p:nvPr>
        </p:nvSpPr>
        <p:spPr>
          <a:xfrm>
            <a:off x="468313" y="260350"/>
            <a:ext cx="7924800" cy="1439863"/>
          </a:xfrm>
        </p:spPr>
        <p:txBody>
          <a:bodyPr vert="horz" wrap="square" lIns="91440" tIns="45720" rIns="91440" bIns="45720" anchor="t"/>
          <a:lstStyle/>
          <a:p>
            <a:pPr eaLnBrk="1" hangingPunct="1">
              <a:lnSpc>
                <a:spcPct val="90000"/>
              </a:lnSpc>
              <a:buNone/>
            </a:pPr>
            <a:r>
              <a:rPr lang="zh-CN" altLang="en-US" sz="3200" dirty="0">
                <a:latin typeface="黑体" panose="02010609060101010101" pitchFamily="2" charset="-122"/>
                <a:ea typeface="黑体" panose="02010609060101010101" pitchFamily="2" charset="-122"/>
              </a:rPr>
              <a:t>1997年5月，</a:t>
            </a:r>
            <a:r>
              <a:rPr lang="en-US" altLang="zh-CN" sz="3200" dirty="0">
                <a:latin typeface="黑体" panose="02010609060101010101" pitchFamily="2" charset="-122"/>
                <a:ea typeface="黑体" panose="02010609060101010101" pitchFamily="2" charset="-122"/>
              </a:rPr>
              <a:t>IBM</a:t>
            </a:r>
            <a:r>
              <a:rPr lang="zh-CN" altLang="en-US" sz="3200" dirty="0">
                <a:latin typeface="黑体" panose="02010609060101010101" pitchFamily="2" charset="-122"/>
                <a:ea typeface="黑体" panose="02010609060101010101" pitchFamily="2" charset="-122"/>
              </a:rPr>
              <a:t>公司研制的深蓝(</a:t>
            </a:r>
            <a:r>
              <a:rPr lang="en-US" altLang="zh-CN" sz="3200" dirty="0">
                <a:latin typeface="黑体" panose="02010609060101010101" pitchFamily="2" charset="-122"/>
                <a:ea typeface="黑体" panose="02010609060101010101" pitchFamily="2" charset="-122"/>
              </a:rPr>
              <a:t>Deep Blue)</a:t>
            </a:r>
            <a:r>
              <a:rPr lang="zh-CN" altLang="en-US" sz="3200" dirty="0">
                <a:latin typeface="黑体" panose="02010609060101010101" pitchFamily="2" charset="-122"/>
                <a:ea typeface="黑体" panose="02010609060101010101" pitchFamily="2" charset="-122"/>
              </a:rPr>
              <a:t>智能计算机在</a:t>
            </a:r>
            <a:r>
              <a:rPr lang="zh-CN" altLang="en-US" sz="3200" dirty="0">
                <a:solidFill>
                  <a:srgbClr val="FF0000"/>
                </a:solidFill>
                <a:latin typeface="黑体" panose="02010609060101010101" pitchFamily="2" charset="-122"/>
                <a:ea typeface="黑体" panose="02010609060101010101" pitchFamily="2" charset="-122"/>
              </a:rPr>
              <a:t>6局</a:t>
            </a:r>
            <a:r>
              <a:rPr lang="zh-CN" altLang="en-US" sz="3200" dirty="0">
                <a:latin typeface="黑体" panose="02010609060101010101" pitchFamily="2" charset="-122"/>
                <a:ea typeface="黑体" panose="02010609060101010101" pitchFamily="2" charset="-122"/>
              </a:rPr>
              <a:t>比赛中以</a:t>
            </a:r>
            <a:r>
              <a:rPr lang="zh-CN" altLang="en-US" sz="3200" dirty="0">
                <a:solidFill>
                  <a:srgbClr val="FF0000"/>
                </a:solidFill>
                <a:latin typeface="黑体" panose="02010609060101010101" pitchFamily="2" charset="-122"/>
                <a:ea typeface="黑体" panose="02010609060101010101" pitchFamily="2" charset="-122"/>
              </a:rPr>
              <a:t>2胜1负3平</a:t>
            </a:r>
            <a:r>
              <a:rPr lang="zh-CN" altLang="en-US" sz="3200" dirty="0">
                <a:latin typeface="黑体" panose="02010609060101010101" pitchFamily="2" charset="-122"/>
                <a:ea typeface="黑体" panose="02010609060101010101" pitchFamily="2" charset="-122"/>
              </a:rPr>
              <a:t>的结果，战胜</a:t>
            </a:r>
            <a:r>
              <a:rPr lang="en-US" altLang="zh-CN" sz="3200" dirty="0" smtClean="0">
                <a:solidFill>
                  <a:srgbClr val="FF0000"/>
                </a:solidFill>
                <a:latin typeface="黑体" panose="02010609060101010101" pitchFamily="2" charset="-122"/>
                <a:ea typeface="黑体" panose="02010609060101010101" pitchFamily="2" charset="-122"/>
              </a:rPr>
              <a:t>Kasparov</a:t>
            </a:r>
            <a:r>
              <a:rPr lang="zh-CN" altLang="en-US" sz="3200" dirty="0" smtClean="0">
                <a:solidFill>
                  <a:srgbClr val="FF0000"/>
                </a:solidFill>
                <a:latin typeface="黑体" panose="02010609060101010101" pitchFamily="2" charset="-122"/>
                <a:ea typeface="黑体" panose="02010609060101010101" pitchFamily="2" charset="-122"/>
              </a:rPr>
              <a:t>。</a:t>
            </a:r>
            <a:endParaRPr lang="en-US" altLang="zh-CN" sz="3200" dirty="0">
              <a:solidFill>
                <a:srgbClr val="FF0000"/>
              </a:solidFill>
              <a:latin typeface="黑体" panose="02010609060101010101" pitchFamily="2" charset="-122"/>
              <a:ea typeface="黑体" panose="02010609060101010101" pitchFamily="2" charset="-122"/>
            </a:endParaRPr>
          </a:p>
        </p:txBody>
      </p:sp>
      <p:pic>
        <p:nvPicPr>
          <p:cNvPr id="138244" name="Picture 4"/>
          <p:cNvPicPr>
            <a:picLocks noChangeAspect="1"/>
          </p:cNvPicPr>
          <p:nvPr/>
        </p:nvPicPr>
        <p:blipFill>
          <a:blip r:embed="rId3"/>
          <a:stretch>
            <a:fillRect/>
          </a:stretch>
        </p:blipFill>
        <p:spPr>
          <a:xfrm>
            <a:off x="1187450" y="1871663"/>
            <a:ext cx="6697663" cy="4986337"/>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38</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38244"/>
                                        </p:tgtEl>
                                        <p:attrNameLst>
                                          <p:attrName>style.visibility</p:attrName>
                                        </p:attrNameLst>
                                      </p:cBhvr>
                                      <p:to>
                                        <p:strVal val="visible"/>
                                      </p:to>
                                    </p:set>
                                    <p:animEffect transition="in" filter="fade">
                                      <p:cBhvr>
                                        <p:cTn id="7" dur="770" decel="100000"/>
                                        <p:tgtEl>
                                          <p:spTgt spid="138244"/>
                                        </p:tgtEl>
                                      </p:cBhvr>
                                    </p:animEffect>
                                    <p:animScale>
                                      <p:cBhvr>
                                        <p:cTn id="8" dur="770" decel="100000"/>
                                        <p:tgtEl>
                                          <p:spTgt spid="138244"/>
                                        </p:tgtEl>
                                      </p:cBhvr>
                                      <p:from x="10000" y="10000"/>
                                      <p:to x="200000" y="450000"/>
                                    </p:animScale>
                                    <p:animScale>
                                      <p:cBhvr>
                                        <p:cTn id="9" dur="1230" accel="100000" fill="hold">
                                          <p:stCondLst>
                                            <p:cond delay="770"/>
                                          </p:stCondLst>
                                        </p:cTn>
                                        <p:tgtEl>
                                          <p:spTgt spid="138244"/>
                                        </p:tgtEl>
                                      </p:cBhvr>
                                      <p:from x="200000" y="450000"/>
                                      <p:to x="100000" y="100000"/>
                                    </p:animScale>
                                    <p:set>
                                      <p:cBhvr>
                                        <p:cTn id="10" dur="770" fill="hold"/>
                                        <p:tgtEl>
                                          <p:spTgt spid="138244"/>
                                        </p:tgtEl>
                                        <p:attrNameLst>
                                          <p:attrName>ppt_x</p:attrName>
                                        </p:attrNameLst>
                                      </p:cBhvr>
                                      <p:to>
                                        <p:strVal val="(0.5)"/>
                                      </p:to>
                                    </p:set>
                                    <p:anim from="(0.5)" to="(#ppt_x)" calcmode="lin" valueType="num">
                                      <p:cBhvr>
                                        <p:cTn id="11" dur="1230" accel="100000" fill="hold">
                                          <p:stCondLst>
                                            <p:cond delay="770"/>
                                          </p:stCondLst>
                                        </p:cTn>
                                        <p:tgtEl>
                                          <p:spTgt spid="138244"/>
                                        </p:tgtEl>
                                        <p:attrNameLst>
                                          <p:attrName>ppt_x</p:attrName>
                                        </p:attrNameLst>
                                      </p:cBhvr>
                                    </p:anim>
                                    <p:set>
                                      <p:cBhvr>
                                        <p:cTn id="12" dur="770" fill="hold"/>
                                        <p:tgtEl>
                                          <p:spTgt spid="138244"/>
                                        </p:tgtEl>
                                        <p:attrNameLst>
                                          <p:attrName>ppt_y</p:attrName>
                                        </p:attrNameLst>
                                      </p:cBhvr>
                                      <p:to>
                                        <p:strVal val="(#ppt_y+0.4)"/>
                                      </p:to>
                                    </p:set>
                                    <p:anim from="(#ppt_y+0.4)" to="(#ppt_y)" calcmode="lin" valueType="num">
                                      <p:cBhvr>
                                        <p:cTn id="13" dur="1230" accel="100000" fill="hold">
                                          <p:stCondLst>
                                            <p:cond delay="770"/>
                                          </p:stCondLst>
                                        </p:cTn>
                                        <p:tgtEl>
                                          <p:spTgt spid="13824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2"/>
          <p:cNvSpPr>
            <a:spLocks noGrp="1"/>
          </p:cNvSpPr>
          <p:nvPr>
            <p:ph type="title"/>
          </p:nvPr>
        </p:nvSpPr>
        <p:spPr>
          <a:xfrm>
            <a:off x="179512" y="260648"/>
            <a:ext cx="1656184" cy="3960440"/>
          </a:xfrm>
        </p:spPr>
        <p:txBody>
          <a:bodyPr vert="horz" wrap="square" lIns="91440" tIns="45720" rIns="91440" bIns="45720" anchor="ctr"/>
          <a:lstStyle/>
          <a:p>
            <a:pPr algn="just" eaLnBrk="1" hangingPunct="1">
              <a:lnSpc>
                <a:spcPct val="120000"/>
              </a:lnSpc>
            </a:pPr>
            <a:r>
              <a:rPr lang="zh-CN" altLang="en-US" sz="2800" dirty="0"/>
              <a:t>美国名为</a:t>
            </a:r>
            <a:r>
              <a:rPr lang="en-US" altLang="zh-CN" sz="2800" dirty="0"/>
              <a:t>《</a:t>
            </a:r>
            <a:r>
              <a:rPr lang="zh-CN" altLang="en-US" sz="2800" dirty="0"/>
              <a:t>危险边缘</a:t>
            </a:r>
            <a:r>
              <a:rPr lang="en-US" altLang="zh-CN" sz="2800" dirty="0"/>
              <a:t>》</a:t>
            </a:r>
            <a:r>
              <a:rPr lang="zh-CN" altLang="en-US" sz="2800" dirty="0"/>
              <a:t>的智力问答型电视节目</a:t>
            </a:r>
          </a:p>
        </p:txBody>
      </p:sp>
      <p:sp>
        <p:nvSpPr>
          <p:cNvPr id="37892" name="Rectangle 3"/>
          <p:cNvSpPr>
            <a:spLocks noGrp="1"/>
          </p:cNvSpPr>
          <p:nvPr>
            <p:ph idx="1"/>
          </p:nvPr>
        </p:nvSpPr>
        <p:spPr>
          <a:xfrm>
            <a:off x="441325" y="4491038"/>
            <a:ext cx="8245475" cy="2217737"/>
          </a:xfrm>
        </p:spPr>
        <p:txBody>
          <a:bodyPr vert="horz" wrap="square" lIns="91440" tIns="45720" rIns="91440" bIns="45720" anchor="t"/>
          <a:lstStyle/>
          <a:p>
            <a:pPr>
              <a:lnSpc>
                <a:spcPct val="80000"/>
              </a:lnSpc>
            </a:pPr>
            <a:r>
              <a:rPr lang="zh-CN" altLang="en-US" sz="2400" dirty="0">
                <a:latin typeface="Palatino" charset="0"/>
                <a:ea typeface="黑体" panose="02010609060101010101" pitchFamily="2" charset="-122"/>
              </a:rPr>
              <a:t>“</a:t>
            </a:r>
            <a:r>
              <a:rPr lang="en-US" altLang="zh-CN" sz="2400" dirty="0">
                <a:latin typeface="黑体" panose="02010609060101010101" pitchFamily="2" charset="-122"/>
                <a:ea typeface="黑体" panose="02010609060101010101" pitchFamily="2" charset="-122"/>
              </a:rPr>
              <a:t>IBM</a:t>
            </a:r>
            <a:r>
              <a:rPr lang="zh-CN" altLang="en-US" sz="2400" dirty="0">
                <a:latin typeface="黑体" panose="02010609060101010101" pitchFamily="2" charset="-122"/>
                <a:ea typeface="黑体" panose="02010609060101010101" pitchFamily="2" charset="-122"/>
              </a:rPr>
              <a:t>人机大战：超级电脑让人类智慧处于危险边缘？</a:t>
            </a:r>
            <a:r>
              <a:rPr lang="zh-CN" altLang="en-US" sz="2400" dirty="0">
                <a:latin typeface="Palatino" charset="0"/>
                <a:ea typeface="黑体" panose="02010609060101010101" pitchFamily="2" charset="-122"/>
              </a:rPr>
              <a:t>”</a:t>
            </a:r>
            <a:r>
              <a:rPr lang="zh-CN" altLang="en-US" sz="2400" dirty="0">
                <a:latin typeface="黑体" panose="02010609060101010101" pitchFamily="2" charset="-122"/>
                <a:ea typeface="黑体" panose="02010609060101010101" pitchFamily="2" charset="-122"/>
              </a:rPr>
              <a:t>中报道，</a:t>
            </a:r>
            <a:r>
              <a:rPr lang="en-US" altLang="zh-CN" sz="2400" dirty="0">
                <a:latin typeface="黑体" panose="02010609060101010101" pitchFamily="2" charset="-122"/>
                <a:ea typeface="黑体" panose="02010609060101010101" pitchFamily="2" charset="-122"/>
              </a:rPr>
              <a:t>2011</a:t>
            </a:r>
            <a:r>
              <a:rPr lang="zh-CN" altLang="en-US" sz="2400" dirty="0">
                <a:latin typeface="黑体" panose="02010609060101010101" pitchFamily="2" charset="-122"/>
                <a:ea typeface="黑体" panose="02010609060101010101" pitchFamily="2" charset="-122"/>
              </a:rPr>
              <a:t>年</a:t>
            </a:r>
            <a:r>
              <a:rPr lang="en-US" altLang="zh-CN" sz="2400" dirty="0">
                <a:latin typeface="黑体" panose="02010609060101010101" pitchFamily="2" charset="-122"/>
                <a:ea typeface="黑体" panose="02010609060101010101" pitchFamily="2" charset="-122"/>
              </a:rPr>
              <a:t>2</a:t>
            </a:r>
            <a:r>
              <a:rPr lang="zh-CN" altLang="en-US" sz="2400" dirty="0">
                <a:latin typeface="黑体" panose="02010609060101010101" pitchFamily="2" charset="-122"/>
                <a:ea typeface="黑体" panose="02010609060101010101" pitchFamily="2" charset="-122"/>
              </a:rPr>
              <a:t>月</a:t>
            </a:r>
            <a:r>
              <a:rPr lang="en-US" altLang="zh-CN" sz="2400" dirty="0">
                <a:latin typeface="黑体" panose="02010609060101010101" pitchFamily="2" charset="-122"/>
                <a:ea typeface="黑体" panose="02010609060101010101" pitchFamily="2" charset="-122"/>
              </a:rPr>
              <a:t>17</a:t>
            </a:r>
            <a:r>
              <a:rPr lang="zh-CN" altLang="en-US" sz="2400" dirty="0">
                <a:latin typeface="黑体" panose="02010609060101010101" pitchFamily="2" charset="-122"/>
                <a:ea typeface="黑体" panose="02010609060101010101" pitchFamily="2" charset="-122"/>
              </a:rPr>
              <a:t>日，鏖战三回合的人机大战硝烟散尽，</a:t>
            </a:r>
            <a:r>
              <a:rPr lang="en-US" altLang="zh-CN" sz="2400" dirty="0">
                <a:latin typeface="黑体" panose="02010609060101010101" pitchFamily="2" charset="-122"/>
                <a:ea typeface="黑体" panose="02010609060101010101" pitchFamily="2" charset="-122"/>
              </a:rPr>
              <a:t>IBM</a:t>
            </a:r>
            <a:r>
              <a:rPr lang="zh-CN" altLang="en-US" sz="2400" dirty="0">
                <a:latin typeface="黑体" panose="02010609060101010101" pitchFamily="2" charset="-122"/>
                <a:ea typeface="黑体" panose="02010609060101010101" pitchFamily="2" charset="-122"/>
              </a:rPr>
              <a:t>超级电脑沃森（</a:t>
            </a:r>
            <a:r>
              <a:rPr lang="en-US" altLang="zh-CN" sz="2400" dirty="0">
                <a:latin typeface="黑体" panose="02010609060101010101" pitchFamily="2" charset="-122"/>
                <a:ea typeface="黑体" panose="02010609060101010101" pitchFamily="2" charset="-122"/>
              </a:rPr>
              <a:t>Watson</a:t>
            </a:r>
            <a:r>
              <a:rPr lang="zh-CN" altLang="en-US" sz="2400" dirty="0">
                <a:latin typeface="黑体" panose="02010609060101010101" pitchFamily="2" charset="-122"/>
                <a:ea typeface="黑体" panose="02010609060101010101" pitchFamily="2" charset="-122"/>
              </a:rPr>
              <a:t>）完胜</a:t>
            </a:r>
            <a:r>
              <a:rPr lang="zh-CN" altLang="en-US" sz="2400" dirty="0" smtClean="0">
                <a:latin typeface="黑体" panose="02010609060101010101" pitchFamily="2" charset="-122"/>
                <a:ea typeface="黑体" panose="02010609060101010101" pitchFamily="2" charset="-122"/>
              </a:rPr>
              <a:t>鸣金，</a:t>
            </a:r>
            <a:r>
              <a:rPr lang="zh-CN" altLang="en-US" sz="2400" dirty="0" smtClean="0"/>
              <a:t>不过</a:t>
            </a:r>
            <a:r>
              <a:rPr lang="zh-CN" altLang="en-US" sz="2400" dirty="0"/>
              <a:t>其最终并未与人类对手拉开显著差距</a:t>
            </a:r>
            <a:r>
              <a:rPr lang="zh-CN" altLang="en-US" sz="2400" dirty="0" smtClean="0"/>
              <a:t>。</a:t>
            </a:r>
            <a:r>
              <a:rPr lang="zh-CN" altLang="en-US" sz="2400" dirty="0" smtClean="0">
                <a:latin typeface="黑体" panose="02010609060101010101" pitchFamily="2" charset="-122"/>
                <a:ea typeface="黑体" panose="02010609060101010101" pitchFamily="2" charset="-122"/>
              </a:rPr>
              <a:t> </a:t>
            </a:r>
            <a:endParaRPr lang="zh-CN" altLang="en-US" sz="2400" dirty="0">
              <a:latin typeface="黑体" panose="02010609060101010101" pitchFamily="2" charset="-122"/>
              <a:ea typeface="黑体" panose="02010609060101010101" pitchFamily="2" charset="-122"/>
            </a:endParaRPr>
          </a:p>
          <a:p>
            <a:pPr eaLnBrk="1" hangingPunct="1">
              <a:lnSpc>
                <a:spcPct val="80000"/>
              </a:lnSpc>
            </a:pPr>
            <a:r>
              <a:rPr lang="zh-CN" altLang="en-US" sz="2400" dirty="0">
                <a:latin typeface="黑体" panose="02010609060101010101" pitchFamily="2" charset="-122"/>
                <a:ea typeface="黑体" panose="02010609060101010101" pitchFamily="2" charset="-122"/>
              </a:rPr>
              <a:t>两名对手</a:t>
            </a:r>
            <a:r>
              <a:rPr lang="zh-CN" altLang="en-US" sz="2400" dirty="0">
                <a:solidFill>
                  <a:srgbClr val="FF0000"/>
                </a:solidFill>
                <a:latin typeface="黑体" panose="02010609060101010101" pitchFamily="2" charset="-122"/>
                <a:ea typeface="黑体" panose="02010609060101010101" pitchFamily="2" charset="-122"/>
              </a:rPr>
              <a:t>肯</a:t>
            </a:r>
            <a:r>
              <a:rPr lang="en-US" altLang="zh-CN" sz="2400" dirty="0">
                <a:solidFill>
                  <a:srgbClr val="FF0000"/>
                </a:solidFill>
                <a:latin typeface="Palatino" charset="0"/>
                <a:ea typeface="黑体" panose="02010609060101010101" pitchFamily="2" charset="-122"/>
              </a:rPr>
              <a:t>·</a:t>
            </a:r>
            <a:r>
              <a:rPr lang="zh-CN" altLang="en-US" sz="2400" dirty="0">
                <a:solidFill>
                  <a:srgbClr val="FF0000"/>
                </a:solidFill>
                <a:latin typeface="黑体" panose="02010609060101010101" pitchFamily="2" charset="-122"/>
                <a:ea typeface="黑体" panose="02010609060101010101" pitchFamily="2" charset="-122"/>
              </a:rPr>
              <a:t>詹宁斯</a:t>
            </a:r>
            <a:r>
              <a:rPr lang="zh-CN" altLang="en-US" sz="2400" dirty="0">
                <a:latin typeface="黑体" panose="02010609060101010101" pitchFamily="2" charset="-122"/>
                <a:ea typeface="黑体" panose="02010609060101010101" pitchFamily="2" charset="-122"/>
              </a:rPr>
              <a:t>和</a:t>
            </a:r>
            <a:r>
              <a:rPr lang="zh-CN" altLang="en-US" sz="2400" dirty="0">
                <a:solidFill>
                  <a:srgbClr val="FF0000"/>
                </a:solidFill>
                <a:latin typeface="黑体" panose="02010609060101010101" pitchFamily="2" charset="-122"/>
                <a:ea typeface="黑体" panose="02010609060101010101" pitchFamily="2" charset="-122"/>
              </a:rPr>
              <a:t>布拉德</a:t>
            </a:r>
            <a:r>
              <a:rPr lang="en-US" altLang="zh-CN" sz="2400" dirty="0">
                <a:solidFill>
                  <a:srgbClr val="FF0000"/>
                </a:solidFill>
                <a:latin typeface="Palatino" charset="0"/>
                <a:ea typeface="黑体" panose="02010609060101010101" pitchFamily="2" charset="-122"/>
              </a:rPr>
              <a:t>·</a:t>
            </a:r>
            <a:r>
              <a:rPr lang="zh-CN" altLang="en-US" sz="2400" dirty="0">
                <a:solidFill>
                  <a:srgbClr val="FF0000"/>
                </a:solidFill>
                <a:latin typeface="黑体" panose="02010609060101010101" pitchFamily="2" charset="-122"/>
                <a:ea typeface="黑体" panose="02010609060101010101" pitchFamily="2" charset="-122"/>
              </a:rPr>
              <a:t>鲁特尔</a:t>
            </a:r>
            <a:r>
              <a:rPr lang="zh-CN" altLang="en-US" sz="2400" dirty="0">
                <a:latin typeface="黑体" panose="02010609060101010101" pitchFamily="2" charset="-122"/>
                <a:ea typeface="黑体" panose="02010609060101010101" pitchFamily="2" charset="-122"/>
              </a:rPr>
              <a:t>，前者是曾连赢</a:t>
            </a:r>
            <a:r>
              <a:rPr lang="en-US" altLang="zh-CN" sz="2400" dirty="0">
                <a:latin typeface="黑体" panose="02010609060101010101" pitchFamily="2" charset="-122"/>
                <a:ea typeface="黑体" panose="02010609060101010101" pitchFamily="2" charset="-122"/>
              </a:rPr>
              <a:t>74</a:t>
            </a:r>
            <a:r>
              <a:rPr lang="zh-CN" altLang="en-US" sz="2400" dirty="0">
                <a:latin typeface="黑体" panose="02010609060101010101" pitchFamily="2" charset="-122"/>
                <a:ea typeface="黑体" panose="02010609060101010101" pitchFamily="2" charset="-122"/>
              </a:rPr>
              <a:t>场的答题王，创下连赢场数最多纪录；后者是获得奖金总额最高选手，总数达</a:t>
            </a:r>
            <a:r>
              <a:rPr lang="en-US" altLang="zh-CN" sz="2400" dirty="0">
                <a:latin typeface="黑体" panose="02010609060101010101" pitchFamily="2" charset="-122"/>
                <a:ea typeface="黑体" panose="02010609060101010101" pitchFamily="2" charset="-122"/>
              </a:rPr>
              <a:t>325</a:t>
            </a:r>
            <a:r>
              <a:rPr lang="zh-CN" altLang="en-US" sz="2400" dirty="0">
                <a:latin typeface="黑体" panose="02010609060101010101" pitchFamily="2" charset="-122"/>
                <a:ea typeface="黑体" panose="02010609060101010101" pitchFamily="2" charset="-122"/>
              </a:rPr>
              <a:t>万美元之多。 </a:t>
            </a:r>
          </a:p>
        </p:txBody>
      </p:sp>
      <p:pic>
        <p:nvPicPr>
          <p:cNvPr id="37893" name="Picture 4" descr="http://img.cnbeta.com/newsimg/120309/102825057414217.jpg"/>
          <p:cNvPicPr>
            <a:picLocks noChangeAspect="1"/>
          </p:cNvPicPr>
          <p:nvPr/>
        </p:nvPicPr>
        <p:blipFill>
          <a:blip r:embed="rId3"/>
          <a:stretch>
            <a:fillRect/>
          </a:stretch>
        </p:blipFill>
        <p:spPr>
          <a:xfrm>
            <a:off x="1953419" y="0"/>
            <a:ext cx="5237162" cy="4395788"/>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39</a:t>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4"/>
          <p:cNvSpPr>
            <a:spLocks noGrp="1"/>
          </p:cNvSpPr>
          <p:nvPr>
            <p:ph type="title"/>
          </p:nvPr>
        </p:nvSpPr>
        <p:spPr bwMode="auto">
          <a:xfrm>
            <a:off x="179388" y="260350"/>
            <a:ext cx="7772400" cy="9001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zh-CN" altLang="en-US" smtClean="0">
                <a:latin typeface="微软雅黑" panose="020B0503020204020204" pitchFamily="34" charset="-122"/>
                <a:ea typeface="微软雅黑" panose="020B0503020204020204" pitchFamily="34" charset="-122"/>
              </a:rPr>
              <a:t>课程考核</a:t>
            </a:r>
          </a:p>
        </p:txBody>
      </p:sp>
      <p:sp>
        <p:nvSpPr>
          <p:cNvPr id="6" name="内容占位符 5"/>
          <p:cNvSpPr>
            <a:spLocks noGrp="1"/>
          </p:cNvSpPr>
          <p:nvPr>
            <p:ph idx="1"/>
          </p:nvPr>
        </p:nvSpPr>
        <p:spPr>
          <a:xfrm>
            <a:off x="468313" y="980728"/>
            <a:ext cx="8280400" cy="5520085"/>
          </a:xfrm>
        </p:spPr>
        <p:txBody>
          <a:bodyPr/>
          <a:lstStyle/>
          <a:p>
            <a:pPr>
              <a:defRPr/>
            </a:pPr>
            <a:r>
              <a:rPr lang="zh-CN" altLang="en-US" dirty="0" smtClean="0"/>
              <a:t>学时：</a:t>
            </a:r>
            <a:r>
              <a:rPr lang="en-US" altLang="zh-CN" dirty="0" smtClean="0"/>
              <a:t>48</a:t>
            </a:r>
            <a:r>
              <a:rPr lang="zh-CN" altLang="en-US" dirty="0" smtClean="0"/>
              <a:t>学时（</a:t>
            </a:r>
            <a:r>
              <a:rPr lang="en-US" altLang="zh-CN" dirty="0" smtClean="0"/>
              <a:t>40+8</a:t>
            </a:r>
            <a:r>
              <a:rPr lang="zh-CN" altLang="en-US" dirty="0"/>
              <a:t> ）</a:t>
            </a:r>
            <a:endParaRPr lang="en-US" altLang="zh-CN" dirty="0"/>
          </a:p>
          <a:p>
            <a:pPr>
              <a:defRPr/>
            </a:pPr>
            <a:r>
              <a:rPr lang="zh-CN" altLang="en-US" dirty="0" smtClean="0"/>
              <a:t>考核</a:t>
            </a:r>
            <a:r>
              <a:rPr lang="zh-CN" altLang="en-US" dirty="0"/>
              <a:t>方式</a:t>
            </a:r>
            <a:r>
              <a:rPr lang="zh-CN" altLang="en-US" dirty="0" smtClean="0"/>
              <a:t>：闭卷</a:t>
            </a:r>
            <a:endParaRPr lang="en-US" altLang="zh-CN" dirty="0"/>
          </a:p>
          <a:p>
            <a:pPr marL="0" indent="0">
              <a:buFont typeface="Wingdings" panose="05000000000000000000" pitchFamily="2" charset="2"/>
              <a:buNone/>
              <a:defRPr/>
            </a:pPr>
            <a:r>
              <a:rPr lang="zh-CN" altLang="en-US" dirty="0"/>
              <a:t>总成绩：</a:t>
            </a:r>
            <a:endParaRPr lang="en-US" altLang="zh-CN" dirty="0"/>
          </a:p>
          <a:p>
            <a:pPr>
              <a:defRPr/>
            </a:pPr>
            <a:r>
              <a:rPr lang="zh-CN" altLang="en-US" dirty="0" smtClean="0"/>
              <a:t>线上成绩：</a:t>
            </a:r>
            <a:r>
              <a:rPr lang="en-US" altLang="zh-CN" dirty="0" smtClean="0">
                <a:solidFill>
                  <a:srgbClr val="FF0000"/>
                </a:solidFill>
              </a:rPr>
              <a:t>20%</a:t>
            </a:r>
          </a:p>
          <a:p>
            <a:pPr>
              <a:defRPr/>
            </a:pPr>
            <a:r>
              <a:rPr lang="zh-CN" altLang="en-US" dirty="0"/>
              <a:t>平时作业：</a:t>
            </a:r>
            <a:r>
              <a:rPr lang="en-US" altLang="zh-CN" dirty="0"/>
              <a:t>20%</a:t>
            </a:r>
          </a:p>
          <a:p>
            <a:pPr>
              <a:defRPr/>
            </a:pPr>
            <a:r>
              <a:rPr lang="zh-CN" altLang="en-US" dirty="0" smtClean="0">
                <a:solidFill>
                  <a:srgbClr val="002060"/>
                </a:solidFill>
              </a:rPr>
              <a:t>上机作业：</a:t>
            </a:r>
            <a:r>
              <a:rPr lang="en-US" altLang="zh-CN" dirty="0" smtClean="0">
                <a:solidFill>
                  <a:srgbClr val="002060"/>
                </a:solidFill>
              </a:rPr>
              <a:t>10%</a:t>
            </a:r>
          </a:p>
          <a:p>
            <a:pPr>
              <a:defRPr/>
            </a:pPr>
            <a:r>
              <a:rPr lang="zh-CN" altLang="en-US" dirty="0" smtClean="0"/>
              <a:t>结</a:t>
            </a:r>
            <a:r>
              <a:rPr lang="zh-CN" altLang="en-US" dirty="0"/>
              <a:t>课作业</a:t>
            </a:r>
            <a:r>
              <a:rPr lang="zh-CN" altLang="en-US" dirty="0" smtClean="0"/>
              <a:t>：</a:t>
            </a:r>
            <a:r>
              <a:rPr lang="en-US" altLang="zh-CN" dirty="0" smtClean="0"/>
              <a:t>50%</a:t>
            </a:r>
          </a:p>
          <a:p>
            <a:pPr>
              <a:defRPr/>
            </a:pPr>
            <a:endParaRPr lang="en-US" altLang="zh-CN" sz="1800" dirty="0"/>
          </a:p>
          <a:p>
            <a:pPr indent="0">
              <a:buNone/>
              <a:defRPr/>
            </a:pPr>
            <a:r>
              <a:rPr lang="zh-CN" altLang="en-US" dirty="0" smtClean="0"/>
              <a:t>上机</a:t>
            </a:r>
            <a:r>
              <a:rPr lang="zh-CN" altLang="en-US" dirty="0"/>
              <a:t>安排：</a:t>
            </a:r>
            <a:r>
              <a:rPr lang="en-US" altLang="zh-CN" dirty="0"/>
              <a:t>7</a:t>
            </a:r>
            <a:r>
              <a:rPr lang="zh-CN" altLang="en-US" dirty="0"/>
              <a:t>，</a:t>
            </a:r>
            <a:r>
              <a:rPr lang="en-US" altLang="zh-CN" dirty="0"/>
              <a:t>8</a:t>
            </a:r>
            <a:r>
              <a:rPr lang="zh-CN" altLang="en-US" dirty="0"/>
              <a:t>周 周六</a:t>
            </a:r>
            <a:r>
              <a:rPr lang="en-US" altLang="zh-CN" dirty="0"/>
              <a:t>1-4</a:t>
            </a:r>
            <a:r>
              <a:rPr lang="zh-CN" altLang="en-US" dirty="0" smtClean="0"/>
              <a:t>节</a:t>
            </a:r>
            <a:endParaRPr lang="en-US" altLang="zh-CN" dirty="0" smtClean="0"/>
          </a:p>
          <a:p>
            <a:pPr indent="0">
              <a:buNone/>
              <a:defRPr/>
            </a:pPr>
            <a:r>
              <a:rPr lang="zh-CN" altLang="en-US" dirty="0" smtClean="0"/>
              <a:t>上机</a:t>
            </a:r>
            <a:r>
              <a:rPr lang="zh-CN" altLang="en-US" dirty="0"/>
              <a:t>地点： </a:t>
            </a:r>
            <a:r>
              <a:rPr lang="en-US" altLang="zh-CN" dirty="0"/>
              <a:t>B</a:t>
            </a:r>
            <a:r>
              <a:rPr lang="zh-CN" altLang="en-US" dirty="0"/>
              <a:t>馆</a:t>
            </a:r>
            <a:r>
              <a:rPr lang="en-US" altLang="zh-CN" dirty="0"/>
              <a:t>403</a:t>
            </a:r>
          </a:p>
          <a:p>
            <a:pPr>
              <a:defRPr/>
            </a:pPr>
            <a:endParaRPr lang="zh-CN" altLang="en-US" dirty="0"/>
          </a:p>
          <a:p>
            <a:pPr>
              <a:defRPr/>
            </a:pPr>
            <a:endParaRPr lang="zh-CN" altLang="en-US" dirty="0"/>
          </a:p>
        </p:txBody>
      </p:sp>
      <p:sp>
        <p:nvSpPr>
          <p:cNvPr id="17412" name="灯片编号占位符 3"/>
          <p:cNvSpPr>
            <a:spLocks noGrp="1"/>
          </p:cNvSpPr>
          <p:nvPr>
            <p:ph type="sldNum" sz="quarter" idx="4294967295"/>
          </p:nvPr>
        </p:nvSpPr>
        <p:spPr bwMode="auto">
          <a:xfrm>
            <a:off x="7204075" y="6500813"/>
            <a:ext cx="1905000" cy="35718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fld id="{8F93D703-E080-4AD8-B24B-3CABB230B402}" type="slidenum">
              <a:rPr lang="zh-CN" altLang="en-US"/>
              <a:pPr/>
              <a:t>4</a:t>
            </a:fld>
            <a:endParaRPr lang="zh-CN" altLang="en-US"/>
          </a:p>
        </p:txBody>
      </p:sp>
    </p:spTree>
    <p:extLst>
      <p:ext uri="{BB962C8B-B14F-4D97-AF65-F5344CB8AC3E}">
        <p14:creationId xmlns:p14="http://schemas.microsoft.com/office/powerpoint/2010/main" val="3580528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9A0DB2DC-4C9A-4742-B13C-FB6460FD3503}" type="slidenum">
              <a:rPr lang="zh-CN" altLang="en-US" smtClean="0"/>
              <a:pPr/>
              <a:t>40</a:t>
            </a:fld>
            <a:endParaRPr lang="zh-CN" altLang="en-US" dirty="0"/>
          </a:p>
        </p:txBody>
      </p:sp>
      <p:pic>
        <p:nvPicPr>
          <p:cNvPr id="5" name="Shape 481" descr="Shape 48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9263" y="998538"/>
            <a:ext cx="3419475" cy="4614862"/>
          </a:xfrm>
          <a:prstGeom prst="rect">
            <a:avLst/>
          </a:pr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pic>
      <p:pic>
        <p:nvPicPr>
          <p:cNvPr id="6" name="Shape 482" descr="Shape 482"/>
          <p:cNvPicPr>
            <a:picLocks noChangeAspect="1"/>
          </p:cNvPicPr>
          <p:nvPr/>
        </p:nvPicPr>
        <p:blipFill>
          <a:blip r:embed="rId3">
            <a:extLst>
              <a:ext uri="{28A0092B-C50C-407E-A947-70E740481C1C}">
                <a14:useLocalDpi xmlns:a14="http://schemas.microsoft.com/office/drawing/2010/main" val="0"/>
              </a:ext>
            </a:extLst>
          </a:blip>
          <a:srcRect l="2721" t="13518" r="3290"/>
          <a:stretch>
            <a:fillRect/>
          </a:stretch>
        </p:blipFill>
        <p:spPr bwMode="auto">
          <a:xfrm>
            <a:off x="107950" y="2919413"/>
            <a:ext cx="5221288" cy="3533775"/>
          </a:xfrm>
          <a:prstGeom prst="rect">
            <a:avLst/>
          </a:prstGeom>
          <a:solidFill>
            <a:schemeClr val="bg1"/>
          </a:solidFill>
          <a:ln>
            <a:noFill/>
          </a:ln>
          <a:extLst>
            <a:ext uri="{91240B29-F687-4F45-9708-019B960494DF}">
              <a14:hiddenLine xmlns:a14="http://schemas.microsoft.com/office/drawing/2010/main" w="12700">
                <a:solidFill>
                  <a:srgbClr val="000000"/>
                </a:solidFill>
                <a:miter lim="400000"/>
                <a:headEnd/>
                <a:tailEnd/>
              </a14:hiddenLine>
            </a:ext>
          </a:extLst>
        </p:spPr>
      </p:pic>
      <p:pic>
        <p:nvPicPr>
          <p:cNvPr id="7" name="Shape 483" descr="Shape 483"/>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63" y="115888"/>
            <a:ext cx="2351087" cy="608012"/>
          </a:xfrm>
          <a:prstGeom prst="rect">
            <a:avLst/>
          </a:prstGeom>
          <a:solidFill>
            <a:srgbClr val="00B0F0"/>
          </a:solidFill>
          <a:ln>
            <a:noFill/>
          </a:ln>
        </p:spPr>
      </p:pic>
    </p:spTree>
    <p:extLst>
      <p:ext uri="{BB962C8B-B14F-4D97-AF65-F5344CB8AC3E}">
        <p14:creationId xmlns:p14="http://schemas.microsoft.com/office/powerpoint/2010/main" val="7092509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vert="horz" wrap="square" lIns="91440" tIns="45720" rIns="91440" bIns="45720" anchor="ctr"/>
          <a:lstStyle/>
          <a:p>
            <a:endParaRPr lang="zh-CN" altLang="en-US" dirty="0"/>
          </a:p>
        </p:txBody>
      </p:sp>
      <p:sp>
        <p:nvSpPr>
          <p:cNvPr id="38915" name="内容占位符 2"/>
          <p:cNvSpPr>
            <a:spLocks noGrp="1"/>
          </p:cNvSpPr>
          <p:nvPr>
            <p:ph idx="1"/>
          </p:nvPr>
        </p:nvSpPr>
        <p:spPr>
          <a:xfrm>
            <a:off x="250825" y="4581128"/>
            <a:ext cx="8714105" cy="2204720"/>
          </a:xfrm>
        </p:spPr>
        <p:txBody>
          <a:bodyPr vert="horz" wrap="square" lIns="91440" tIns="45720" rIns="91440" bIns="45720" anchor="t"/>
          <a:lstStyle/>
          <a:p>
            <a:r>
              <a:rPr lang="en-US" altLang="zh-CN" sz="2000" dirty="0">
                <a:latin typeface="黑体" panose="02010609060101010101" pitchFamily="2" charset="-122"/>
                <a:ea typeface="黑体" panose="02010609060101010101" pitchFamily="2" charset="-122"/>
              </a:rPr>
              <a:t>2016</a:t>
            </a:r>
            <a:r>
              <a:rPr lang="zh-CN" altLang="zh-CN" sz="2000" dirty="0">
                <a:latin typeface="黑体" panose="02010609060101010101" pitchFamily="2" charset="-122"/>
                <a:ea typeface="黑体" panose="02010609060101010101" pitchFamily="2" charset="-122"/>
              </a:rPr>
              <a:t>年</a:t>
            </a:r>
            <a:r>
              <a:rPr lang="en-US" altLang="zh-CN" sz="2000" dirty="0">
                <a:latin typeface="黑体" panose="02010609060101010101" pitchFamily="2" charset="-122"/>
                <a:ea typeface="黑体" panose="02010609060101010101" pitchFamily="2" charset="-122"/>
              </a:rPr>
              <a:t>3</a:t>
            </a:r>
            <a:r>
              <a:rPr lang="zh-CN" altLang="zh-CN" sz="2000" dirty="0">
                <a:latin typeface="黑体" panose="02010609060101010101" pitchFamily="2" charset="-122"/>
                <a:ea typeface="黑体" panose="02010609060101010101" pitchFamily="2" charset="-122"/>
              </a:rPr>
              <a:t>月，人工智能围棋</a:t>
            </a:r>
            <a:r>
              <a:rPr lang="en-US" altLang="zh-CN" sz="2000" dirty="0">
                <a:solidFill>
                  <a:srgbClr val="FF0000"/>
                </a:solidFill>
                <a:latin typeface="黑体" panose="02010609060101010101" pitchFamily="2" charset="-122"/>
                <a:ea typeface="黑体" panose="02010609060101010101" pitchFamily="2" charset="-122"/>
              </a:rPr>
              <a:t>AlphaGo</a:t>
            </a:r>
            <a:r>
              <a:rPr lang="zh-CN" altLang="zh-CN" sz="2000" dirty="0">
                <a:latin typeface="黑体" panose="02010609060101010101" pitchFamily="2" charset="-122"/>
                <a:ea typeface="黑体" panose="02010609060101010101" pitchFamily="2" charset="-122"/>
              </a:rPr>
              <a:t>与韩国棋手</a:t>
            </a:r>
            <a:r>
              <a:rPr lang="zh-CN" altLang="zh-CN" sz="2000" dirty="0">
                <a:solidFill>
                  <a:srgbClr val="FF0000"/>
                </a:solidFill>
                <a:latin typeface="黑体" panose="02010609060101010101" pitchFamily="2" charset="-122"/>
                <a:ea typeface="黑体" panose="02010609060101010101" pitchFamily="2" charset="-122"/>
              </a:rPr>
              <a:t>李世石</a:t>
            </a:r>
            <a:r>
              <a:rPr lang="zh-CN" altLang="zh-CN" sz="2000" dirty="0">
                <a:latin typeface="黑体" panose="02010609060101010101" pitchFamily="2" charset="-122"/>
                <a:ea typeface="黑体" panose="02010609060101010101" pitchFamily="2" charset="-122"/>
              </a:rPr>
              <a:t>进行较量，最终人机大战总比分为</a:t>
            </a:r>
            <a:r>
              <a:rPr lang="en-US" altLang="zh-CN" sz="2000" dirty="0">
                <a:solidFill>
                  <a:srgbClr val="FF0000"/>
                </a:solidFill>
                <a:latin typeface="黑体" panose="02010609060101010101" pitchFamily="2" charset="-122"/>
                <a:ea typeface="黑体" panose="02010609060101010101" pitchFamily="2" charset="-122"/>
              </a:rPr>
              <a:t>1:4</a:t>
            </a:r>
            <a:r>
              <a:rPr lang="zh-CN" altLang="zh-CN" sz="2000" dirty="0">
                <a:latin typeface="黑体" panose="02010609060101010101" pitchFamily="2" charset="-122"/>
                <a:ea typeface="黑体" panose="02010609060101010101" pitchFamily="2" charset="-122"/>
              </a:rPr>
              <a:t>，李世石不敌</a:t>
            </a:r>
            <a:r>
              <a:rPr lang="en-US" altLang="zh-CN" sz="2000" dirty="0">
                <a:latin typeface="黑体" panose="02010609060101010101" pitchFamily="2" charset="-122"/>
                <a:ea typeface="黑体" panose="02010609060101010101" pitchFamily="2" charset="-122"/>
              </a:rPr>
              <a:t>AlphaGo</a:t>
            </a:r>
            <a:r>
              <a:rPr lang="zh-CN" altLang="zh-CN" sz="2000" dirty="0">
                <a:latin typeface="黑体" panose="02010609060101010101" pitchFamily="2" charset="-122"/>
                <a:ea typeface="黑体" panose="02010609060101010101" pitchFamily="2" charset="-122"/>
              </a:rPr>
              <a:t>。</a:t>
            </a:r>
            <a:r>
              <a:rPr lang="en-US" altLang="zh-CN" sz="2000" dirty="0">
                <a:latin typeface="黑体" panose="02010609060101010101" pitchFamily="2" charset="-122"/>
                <a:ea typeface="黑体" panose="02010609060101010101" pitchFamily="2" charset="-122"/>
              </a:rPr>
              <a:t>2017</a:t>
            </a:r>
            <a:r>
              <a:rPr lang="zh-CN" altLang="zh-CN" sz="2000" dirty="0">
                <a:latin typeface="黑体" panose="02010609060101010101" pitchFamily="2" charset="-122"/>
                <a:ea typeface="黑体" panose="02010609060101010101" pitchFamily="2" charset="-122"/>
              </a:rPr>
              <a:t>年</a:t>
            </a:r>
            <a:r>
              <a:rPr lang="en-US" altLang="zh-CN" sz="2000" dirty="0">
                <a:latin typeface="黑体" panose="02010609060101010101" pitchFamily="2" charset="-122"/>
                <a:ea typeface="黑体" panose="02010609060101010101" pitchFamily="2" charset="-122"/>
              </a:rPr>
              <a:t>5</a:t>
            </a:r>
            <a:r>
              <a:rPr lang="zh-CN" altLang="zh-CN" sz="2000" dirty="0">
                <a:latin typeface="黑体" panose="02010609060101010101" pitchFamily="2" charset="-122"/>
                <a:ea typeface="黑体" panose="02010609060101010101" pitchFamily="2" charset="-122"/>
              </a:rPr>
              <a:t>月，中国棋手</a:t>
            </a:r>
            <a:r>
              <a:rPr lang="zh-CN" altLang="zh-CN" sz="2000" dirty="0">
                <a:solidFill>
                  <a:srgbClr val="FF0000"/>
                </a:solidFill>
                <a:latin typeface="黑体" panose="02010609060101010101" pitchFamily="2" charset="-122"/>
                <a:ea typeface="黑体" panose="02010609060101010101" pitchFamily="2" charset="-122"/>
              </a:rPr>
              <a:t>柯洁九段</a:t>
            </a:r>
            <a:r>
              <a:rPr lang="zh-CN" altLang="zh-CN" sz="2000" dirty="0">
                <a:latin typeface="黑体" panose="02010609060101010101" pitchFamily="2" charset="-122"/>
                <a:ea typeface="黑体" panose="02010609060101010101" pitchFamily="2" charset="-122"/>
              </a:rPr>
              <a:t>（世界围棋等级分第一），与人工智能围棋</a:t>
            </a:r>
            <a:r>
              <a:rPr lang="en-US" altLang="zh-CN" sz="2000" dirty="0">
                <a:solidFill>
                  <a:srgbClr val="FF0000"/>
                </a:solidFill>
                <a:latin typeface="黑体" panose="02010609060101010101" pitchFamily="2" charset="-122"/>
                <a:ea typeface="黑体" panose="02010609060101010101" pitchFamily="2" charset="-122"/>
              </a:rPr>
              <a:t>AlphaGo</a:t>
            </a:r>
            <a:r>
              <a:rPr lang="zh-CN" altLang="zh-CN" sz="2000" dirty="0">
                <a:latin typeface="黑体" panose="02010609060101010101" pitchFamily="2" charset="-122"/>
                <a:ea typeface="黑体" panose="02010609060101010101" pitchFamily="2" charset="-122"/>
              </a:rPr>
              <a:t>进行了三番围棋大战，最终</a:t>
            </a:r>
            <a:r>
              <a:rPr lang="zh-CN" altLang="zh-CN" sz="2000" dirty="0">
                <a:solidFill>
                  <a:srgbClr val="FF0000"/>
                </a:solidFill>
                <a:latin typeface="黑体" panose="02010609060101010101" pitchFamily="2" charset="-122"/>
                <a:ea typeface="黑体" panose="02010609060101010101" pitchFamily="2" charset="-122"/>
              </a:rPr>
              <a:t>柯洁以</a:t>
            </a:r>
            <a:r>
              <a:rPr lang="en-US" altLang="zh-CN" sz="2000" dirty="0">
                <a:solidFill>
                  <a:srgbClr val="FF0000"/>
                </a:solidFill>
                <a:latin typeface="黑体" panose="02010609060101010101" pitchFamily="2" charset="-122"/>
                <a:ea typeface="黑体" panose="02010609060101010101" pitchFamily="2" charset="-122"/>
              </a:rPr>
              <a:t>0:3</a:t>
            </a:r>
            <a:r>
              <a:rPr lang="zh-CN" altLang="zh-CN" sz="2000" dirty="0">
                <a:solidFill>
                  <a:srgbClr val="FF0000"/>
                </a:solidFill>
                <a:latin typeface="黑体" panose="02010609060101010101" pitchFamily="2" charset="-122"/>
                <a:ea typeface="黑体" panose="02010609060101010101" pitchFamily="2" charset="-122"/>
              </a:rPr>
              <a:t>惨败于</a:t>
            </a:r>
            <a:r>
              <a:rPr lang="en-US" altLang="zh-CN" sz="2000" dirty="0">
                <a:solidFill>
                  <a:srgbClr val="FF0000"/>
                </a:solidFill>
                <a:latin typeface="黑体" panose="02010609060101010101" pitchFamily="2" charset="-122"/>
                <a:ea typeface="黑体" panose="02010609060101010101" pitchFamily="2" charset="-122"/>
              </a:rPr>
              <a:t>AlphaGo</a:t>
            </a:r>
            <a:r>
              <a:rPr lang="zh-CN" altLang="zh-CN" sz="2000" dirty="0">
                <a:latin typeface="黑体" panose="02010609060101010101" pitchFamily="2" charset="-122"/>
                <a:ea typeface="黑体" panose="02010609060101010101" pitchFamily="2" charset="-122"/>
              </a:rPr>
              <a:t>。</a:t>
            </a:r>
            <a:endParaRPr lang="en-US" altLang="zh-CN" sz="2000" dirty="0">
              <a:latin typeface="黑体" panose="02010609060101010101" pitchFamily="2" charset="-122"/>
              <a:ea typeface="黑体" panose="02010609060101010101" pitchFamily="2" charset="-122"/>
            </a:endParaRPr>
          </a:p>
          <a:p>
            <a:r>
              <a:rPr lang="en-US" altLang="zh-CN" sz="2000" dirty="0">
                <a:latin typeface="黑体" panose="02010609060101010101" pitchFamily="2" charset="-122"/>
                <a:ea typeface="黑体" panose="02010609060101010101" pitchFamily="2" charset="-122"/>
              </a:rPr>
              <a:t>2017</a:t>
            </a:r>
            <a:r>
              <a:rPr lang="zh-CN" altLang="zh-CN" sz="2000" dirty="0">
                <a:latin typeface="黑体" panose="02010609060101010101" pitchFamily="2" charset="-122"/>
                <a:ea typeface="黑体" panose="02010609060101010101" pitchFamily="2" charset="-122"/>
              </a:rPr>
              <a:t>年</a:t>
            </a:r>
            <a:r>
              <a:rPr lang="en-US" altLang="zh-CN" sz="2000" dirty="0">
                <a:latin typeface="黑体" panose="02010609060101010101" pitchFamily="2" charset="-122"/>
                <a:ea typeface="黑体" panose="02010609060101010101" pitchFamily="2" charset="-122"/>
              </a:rPr>
              <a:t>10</a:t>
            </a:r>
            <a:r>
              <a:rPr lang="zh-CN" altLang="zh-CN" sz="2000" dirty="0">
                <a:latin typeface="黑体" panose="02010609060101010101" pitchFamily="2" charset="-122"/>
                <a:ea typeface="黑体" panose="02010609060101010101" pitchFamily="2" charset="-122"/>
              </a:rPr>
              <a:t>月</a:t>
            </a:r>
            <a:r>
              <a:rPr lang="en-US" altLang="zh-CN" sz="2000" dirty="0">
                <a:latin typeface="黑体" panose="02010609060101010101" pitchFamily="2" charset="-122"/>
                <a:ea typeface="黑体" panose="02010609060101010101" pitchFamily="2" charset="-122"/>
              </a:rPr>
              <a:t>19</a:t>
            </a:r>
            <a:r>
              <a:rPr lang="zh-CN" altLang="zh-CN" sz="2000" dirty="0">
                <a:latin typeface="黑体" panose="02010609060101010101" pitchFamily="2" charset="-122"/>
                <a:ea typeface="黑体" panose="02010609060101010101" pitchFamily="2" charset="-122"/>
              </a:rPr>
              <a:t>日，谷歌旗下人工智能公司</a:t>
            </a:r>
            <a:r>
              <a:rPr lang="en-US" altLang="zh-CN" sz="2000" dirty="0">
                <a:latin typeface="黑体" panose="02010609060101010101" pitchFamily="2" charset="-122"/>
                <a:ea typeface="黑体" panose="02010609060101010101" pitchFamily="2" charset="-122"/>
              </a:rPr>
              <a:t>DeepMind</a:t>
            </a:r>
            <a:r>
              <a:rPr lang="zh-CN" altLang="zh-CN" sz="2000" dirty="0">
                <a:latin typeface="黑体" panose="02010609060101010101" pitchFamily="2" charset="-122"/>
                <a:ea typeface="黑体" panose="02010609060101010101" pitchFamily="2" charset="-122"/>
              </a:rPr>
              <a:t>在《自然》</a:t>
            </a:r>
            <a:r>
              <a:rPr lang="en-US" altLang="zh-CN" sz="2000" dirty="0">
                <a:latin typeface="黑体" panose="02010609060101010101" pitchFamily="2" charset="-122"/>
                <a:ea typeface="黑体" panose="02010609060101010101" pitchFamily="2" charset="-122"/>
              </a:rPr>
              <a:t>(Nature)</a:t>
            </a:r>
            <a:r>
              <a:rPr lang="zh-CN" altLang="zh-CN" sz="2000" dirty="0">
                <a:latin typeface="黑体" panose="02010609060101010101" pitchFamily="2" charset="-122"/>
                <a:ea typeface="黑体" panose="02010609060101010101" pitchFamily="2" charset="-122"/>
              </a:rPr>
              <a:t>上发表论文称，最新版本的</a:t>
            </a:r>
            <a:r>
              <a:rPr lang="en-US" altLang="zh-CN" sz="2000" dirty="0">
                <a:latin typeface="黑体" panose="02010609060101010101" pitchFamily="2" charset="-122"/>
                <a:ea typeface="黑体" panose="02010609060101010101" pitchFamily="2" charset="-122"/>
              </a:rPr>
              <a:t>AlphaGo Zero</a:t>
            </a:r>
            <a:r>
              <a:rPr lang="zh-CN" altLang="zh-CN" sz="2000" dirty="0">
                <a:latin typeface="黑体" panose="02010609060101010101" pitchFamily="2" charset="-122"/>
                <a:ea typeface="黑体" panose="02010609060101010101" pitchFamily="2" charset="-122"/>
              </a:rPr>
              <a:t>完全抛弃了人类棋谱，实现了从零开始学习。</a:t>
            </a:r>
          </a:p>
          <a:p>
            <a:endParaRPr lang="zh-CN" altLang="en-US" sz="2000" dirty="0"/>
          </a:p>
        </p:txBody>
      </p:sp>
      <p:pic>
        <p:nvPicPr>
          <p:cNvPr id="38917" name="图片 4" descr="http://img.mp.itc.cn/upload/20170222/f5459783797843d39c7e32029caa6ddc_th.jpeg"/>
          <p:cNvPicPr>
            <a:picLocks noChangeAspect="1"/>
          </p:cNvPicPr>
          <p:nvPr/>
        </p:nvPicPr>
        <p:blipFill rotWithShape="1">
          <a:blip r:embed="rId2"/>
          <a:srcRect t="5523"/>
          <a:stretch/>
        </p:blipFill>
        <p:spPr>
          <a:xfrm>
            <a:off x="900113" y="122138"/>
            <a:ext cx="7127875" cy="4458990"/>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41</a:t>
            </a:fld>
            <a:endParaRPr lang="zh-CN" alt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vert="horz" wrap="square" lIns="91440" tIns="45720" rIns="91440" bIns="45720" anchor="ctr"/>
          <a:lstStyle/>
          <a:p>
            <a:endParaRPr lang="zh-CN" altLang="en-US" dirty="0"/>
          </a:p>
        </p:txBody>
      </p:sp>
      <p:sp>
        <p:nvSpPr>
          <p:cNvPr id="39939" name="内容占位符 2"/>
          <p:cNvSpPr>
            <a:spLocks noGrp="1"/>
          </p:cNvSpPr>
          <p:nvPr>
            <p:ph idx="1"/>
          </p:nvPr>
        </p:nvSpPr>
        <p:spPr>
          <a:xfrm>
            <a:off x="520700" y="4437113"/>
            <a:ext cx="8228330" cy="2160538"/>
          </a:xfrm>
        </p:spPr>
        <p:txBody>
          <a:bodyPr vert="horz" wrap="square" lIns="91440" tIns="45720" rIns="91440" bIns="45720" anchor="t"/>
          <a:lstStyle/>
          <a:p>
            <a:r>
              <a:rPr lang="en-US" altLang="zh-CN" sz="2400" b="1" dirty="0">
                <a:latin typeface="黑体" panose="02010609060101010101" pitchFamily="2" charset="-122"/>
                <a:ea typeface="黑体" panose="02010609060101010101" pitchFamily="2" charset="-122"/>
              </a:rPr>
              <a:t>2017</a:t>
            </a:r>
            <a:r>
              <a:rPr lang="zh-CN" altLang="zh-CN" sz="2400" b="1" dirty="0">
                <a:latin typeface="黑体" panose="02010609060101010101" pitchFamily="2" charset="-122"/>
                <a:ea typeface="黑体" panose="02010609060101010101" pitchFamily="2" charset="-122"/>
              </a:rPr>
              <a:t>年初，卡内基梅隆大学人工智能系统</a:t>
            </a:r>
            <a:r>
              <a:rPr lang="en-US" altLang="zh-CN" sz="2400" b="1" dirty="0">
                <a:latin typeface="黑体" panose="02010609060101010101" pitchFamily="2" charset="-122"/>
                <a:ea typeface="黑体" panose="02010609060101010101" pitchFamily="2" charset="-122"/>
              </a:rPr>
              <a:t> </a:t>
            </a:r>
            <a:r>
              <a:rPr lang="en-US" altLang="zh-CN" sz="2400" b="1" dirty="0">
                <a:solidFill>
                  <a:srgbClr val="FF0000"/>
                </a:solidFill>
                <a:latin typeface="黑体" panose="02010609060101010101" pitchFamily="2" charset="-122"/>
                <a:ea typeface="黑体" panose="02010609060101010101" pitchFamily="2" charset="-122"/>
              </a:rPr>
              <a:t>Libratus </a:t>
            </a:r>
            <a:r>
              <a:rPr lang="zh-CN" altLang="zh-CN" sz="2400" b="1" dirty="0">
                <a:latin typeface="黑体" panose="02010609060101010101" pitchFamily="2" charset="-122"/>
                <a:ea typeface="黑体" panose="02010609060101010101" pitchFamily="2" charset="-122"/>
              </a:rPr>
              <a:t>在德州扑克的比赛中，大胜了</a:t>
            </a:r>
            <a:r>
              <a:rPr lang="en-US" altLang="zh-CN" sz="2400" b="1" dirty="0">
                <a:solidFill>
                  <a:srgbClr val="FF0000"/>
                </a:solidFill>
                <a:latin typeface="黑体" panose="02010609060101010101" pitchFamily="2" charset="-122"/>
                <a:ea typeface="黑体" panose="02010609060101010101" pitchFamily="2" charset="-122"/>
              </a:rPr>
              <a:t>4</a:t>
            </a:r>
            <a:r>
              <a:rPr lang="zh-CN" altLang="zh-CN" sz="2400" b="1" dirty="0">
                <a:solidFill>
                  <a:srgbClr val="FF0000"/>
                </a:solidFill>
                <a:latin typeface="黑体" panose="02010609060101010101" pitchFamily="2" charset="-122"/>
                <a:ea typeface="黑体" panose="02010609060101010101" pitchFamily="2" charset="-122"/>
              </a:rPr>
              <a:t>位人类选手</a:t>
            </a:r>
            <a:r>
              <a:rPr lang="zh-CN" altLang="zh-CN" sz="2400" b="1" dirty="0">
                <a:latin typeface="黑体" panose="02010609060101010101" pitchFamily="2" charset="-122"/>
                <a:ea typeface="黑体" panose="02010609060101010101" pitchFamily="2" charset="-122"/>
              </a:rPr>
              <a:t>。德州扑克是非完全信息博弈。相应的技术难度不同。</a:t>
            </a:r>
            <a:endParaRPr lang="en-US" altLang="zh-CN" sz="2400" b="1" dirty="0">
              <a:latin typeface="黑体" panose="02010609060101010101" pitchFamily="2" charset="-122"/>
              <a:ea typeface="黑体" panose="02010609060101010101" pitchFamily="2" charset="-122"/>
            </a:endParaRPr>
          </a:p>
          <a:p>
            <a:r>
              <a:rPr lang="zh-CN" altLang="zh-CN" sz="2400" b="1" dirty="0">
                <a:latin typeface="黑体" panose="02010609060101010101" pitchFamily="2" charset="-122"/>
                <a:ea typeface="黑体" panose="02010609060101010101" pitchFamily="2" charset="-122"/>
              </a:rPr>
              <a:t>在这两个领域里面，</a:t>
            </a:r>
            <a:r>
              <a:rPr lang="zh-CN" altLang="zh-CN" sz="2400" b="1" dirty="0">
                <a:solidFill>
                  <a:srgbClr val="FF0000"/>
                </a:solidFill>
                <a:latin typeface="黑体" panose="02010609060101010101" pitchFamily="2" charset="-122"/>
                <a:ea typeface="黑体" panose="02010609060101010101" pitchFamily="2" charset="-122"/>
              </a:rPr>
              <a:t>机器</a:t>
            </a:r>
            <a:r>
              <a:rPr lang="zh-CN" altLang="zh-CN" sz="2400" b="1" dirty="0">
                <a:latin typeface="黑体" panose="02010609060101010101" pitchFamily="2" charset="-122"/>
                <a:ea typeface="黑体" panose="02010609060101010101" pitchFamily="2" charset="-122"/>
              </a:rPr>
              <a:t>都已经</a:t>
            </a:r>
            <a:r>
              <a:rPr lang="zh-CN" altLang="zh-CN" sz="2400" b="1" dirty="0">
                <a:solidFill>
                  <a:srgbClr val="FF0000"/>
                </a:solidFill>
                <a:latin typeface="黑体" panose="02010609060101010101" pitchFamily="2" charset="-122"/>
                <a:ea typeface="黑体" panose="02010609060101010101" pitchFamily="2" charset="-122"/>
              </a:rPr>
              <a:t>战胜了人类</a:t>
            </a:r>
            <a:r>
              <a:rPr lang="zh-CN" altLang="zh-CN" sz="2400" b="1" dirty="0">
                <a:latin typeface="黑体" panose="02010609060101010101" pitchFamily="2" charset="-122"/>
                <a:ea typeface="黑体" panose="02010609060101010101" pitchFamily="2" charset="-122"/>
              </a:rPr>
              <a:t>。</a:t>
            </a:r>
          </a:p>
        </p:txBody>
      </p:sp>
      <p:pic>
        <p:nvPicPr>
          <p:cNvPr id="39941" name="图片 4" descr="http://img.mp.itc.cn/upload/20170222/c79d588c39084d1eb42058bbab1cde22_th.jpeg"/>
          <p:cNvPicPr>
            <a:picLocks noChangeAspect="1"/>
          </p:cNvPicPr>
          <p:nvPr/>
        </p:nvPicPr>
        <p:blipFill rotWithShape="1">
          <a:blip r:embed="rId2"/>
          <a:srcRect b="6129"/>
          <a:stretch/>
        </p:blipFill>
        <p:spPr>
          <a:xfrm>
            <a:off x="539750" y="1"/>
            <a:ext cx="7920355" cy="4365104"/>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42</a:t>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vert="horz" wrap="square" lIns="91440" tIns="45720" rIns="91440" bIns="45720" anchor="ctr"/>
          <a:lstStyle/>
          <a:p>
            <a:endParaRPr lang="zh-CN" altLang="en-US" dirty="0"/>
          </a:p>
        </p:txBody>
      </p:sp>
      <p:sp>
        <p:nvSpPr>
          <p:cNvPr id="40963" name="内容占位符 2"/>
          <p:cNvSpPr>
            <a:spLocks noGrp="1"/>
          </p:cNvSpPr>
          <p:nvPr>
            <p:ph idx="1"/>
          </p:nvPr>
        </p:nvSpPr>
        <p:spPr>
          <a:xfrm>
            <a:off x="685800" y="5229225"/>
            <a:ext cx="7772400" cy="1477010"/>
          </a:xfrm>
        </p:spPr>
        <p:txBody>
          <a:bodyPr vert="horz" wrap="square" lIns="91440" tIns="45720" rIns="91440" bIns="45720" anchor="t"/>
          <a:lstStyle/>
          <a:p>
            <a:r>
              <a:rPr lang="zh-CN" altLang="zh-CN" sz="2400" b="1" dirty="0">
                <a:solidFill>
                  <a:srgbClr val="FF0000"/>
                </a:solidFill>
                <a:latin typeface="黑体" panose="02010609060101010101" pitchFamily="2" charset="-122"/>
                <a:ea typeface="黑体" panose="02010609060101010101" pitchFamily="2" charset="-122"/>
              </a:rPr>
              <a:t>李飞飞</a:t>
            </a:r>
            <a:r>
              <a:rPr lang="zh-CN" altLang="zh-CN" sz="2400" b="1" dirty="0">
                <a:latin typeface="黑体" panose="02010609060101010101" pitchFamily="2" charset="-122"/>
                <a:ea typeface="黑体" panose="02010609060101010101" pitchFamily="2" charset="-122"/>
              </a:rPr>
              <a:t>在斯坦福做的</a:t>
            </a:r>
            <a:r>
              <a:rPr lang="zh-CN" altLang="zh-CN" sz="2400" b="1" dirty="0">
                <a:solidFill>
                  <a:srgbClr val="FF0000"/>
                </a:solidFill>
                <a:latin typeface="黑体" panose="02010609060101010101" pitchFamily="2" charset="-122"/>
                <a:ea typeface="黑体" panose="02010609060101010101" pitchFamily="2" charset="-122"/>
              </a:rPr>
              <a:t>自然图像分类项目</a:t>
            </a:r>
            <a:r>
              <a:rPr lang="zh-CN" altLang="zh-CN" sz="2400" b="1" dirty="0">
                <a:latin typeface="黑体" panose="02010609060101010101" pitchFamily="2" charset="-122"/>
                <a:ea typeface="黑体" panose="02010609060101010101" pitchFamily="2" charset="-122"/>
              </a:rPr>
              <a:t>。</a:t>
            </a:r>
            <a:r>
              <a:rPr lang="en-US" altLang="zh-CN" sz="2400" b="1" dirty="0">
                <a:latin typeface="黑体" panose="02010609060101010101" pitchFamily="2" charset="-122"/>
                <a:ea typeface="黑体" panose="02010609060101010101" pitchFamily="2" charset="-122"/>
              </a:rPr>
              <a:t>2011</a:t>
            </a:r>
            <a:r>
              <a:rPr lang="zh-CN" altLang="zh-CN" sz="2400" b="1" dirty="0">
                <a:latin typeface="黑体" panose="02010609060101010101" pitchFamily="2" charset="-122"/>
                <a:ea typeface="黑体" panose="02010609060101010101" pitchFamily="2" charset="-122"/>
              </a:rPr>
              <a:t>年，计算机对于图像的分类准确度</a:t>
            </a:r>
            <a:r>
              <a:rPr lang="zh-CN" altLang="zh-CN" sz="2400" b="1" dirty="0">
                <a:solidFill>
                  <a:srgbClr val="FF0000"/>
                </a:solidFill>
                <a:latin typeface="黑体" panose="02010609060101010101" pitchFamily="2" charset="-122"/>
                <a:ea typeface="黑体" panose="02010609060101010101" pitchFamily="2" charset="-122"/>
              </a:rPr>
              <a:t>只能</a:t>
            </a:r>
            <a:r>
              <a:rPr lang="zh-CN" altLang="zh-CN" sz="2400" b="1" dirty="0">
                <a:latin typeface="黑体" panose="02010609060101010101" pitchFamily="2" charset="-122"/>
                <a:ea typeface="黑体" panose="02010609060101010101" pitchFamily="2" charset="-122"/>
              </a:rPr>
              <a:t>达到</a:t>
            </a:r>
            <a:r>
              <a:rPr lang="en-US" altLang="zh-CN" sz="2400" b="1" dirty="0">
                <a:solidFill>
                  <a:srgbClr val="FF0000"/>
                </a:solidFill>
                <a:latin typeface="黑体" panose="02010609060101010101" pitchFamily="2" charset="-122"/>
                <a:ea typeface="黑体" panose="02010609060101010101" pitchFamily="2" charset="-122"/>
              </a:rPr>
              <a:t>75%</a:t>
            </a:r>
            <a:r>
              <a:rPr lang="zh-CN" altLang="zh-CN" sz="2400" b="1" dirty="0">
                <a:solidFill>
                  <a:srgbClr val="FF0000"/>
                </a:solidFill>
                <a:latin typeface="黑体" panose="02010609060101010101" pitchFamily="2" charset="-122"/>
                <a:ea typeface="黑体" panose="02010609060101010101" pitchFamily="2" charset="-122"/>
              </a:rPr>
              <a:t>左右</a:t>
            </a:r>
            <a:r>
              <a:rPr lang="zh-CN" altLang="en-US" sz="2400" b="1" dirty="0">
                <a:solidFill>
                  <a:srgbClr val="FF0000"/>
                </a:solidFill>
                <a:latin typeface="黑体" panose="02010609060101010101" pitchFamily="2" charset="-122"/>
                <a:ea typeface="黑体" panose="02010609060101010101" pitchFamily="2" charset="-122"/>
              </a:rPr>
              <a:t>。</a:t>
            </a:r>
            <a:endParaRPr lang="en-US" altLang="zh-CN" sz="2400" b="1" dirty="0">
              <a:latin typeface="黑体" panose="02010609060101010101" pitchFamily="2" charset="-122"/>
              <a:ea typeface="黑体" panose="02010609060101010101" pitchFamily="2" charset="-122"/>
            </a:endParaRPr>
          </a:p>
          <a:p>
            <a:r>
              <a:rPr lang="zh-CN" altLang="en-US" sz="2400" b="1" dirty="0">
                <a:latin typeface="黑体" panose="02010609060101010101" pitchFamily="2" charset="-122"/>
                <a:ea typeface="黑体" panose="02010609060101010101" pitchFamily="2" charset="-122"/>
              </a:rPr>
              <a:t>之后，</a:t>
            </a:r>
            <a:r>
              <a:rPr lang="zh-CN" altLang="zh-CN" sz="2400" b="1" dirty="0">
                <a:latin typeface="黑体" panose="02010609060101010101" pitchFamily="2" charset="-122"/>
                <a:ea typeface="黑体" panose="02010609060101010101" pitchFamily="2" charset="-122"/>
              </a:rPr>
              <a:t>谷歌</a:t>
            </a:r>
            <a:r>
              <a:rPr lang="zh-CN" altLang="en-US" sz="2400" b="1" dirty="0">
                <a:latin typeface="黑体" panose="02010609060101010101" pitchFamily="2" charset="-122"/>
                <a:ea typeface="黑体" panose="02010609060101010101" pitchFamily="2" charset="-122"/>
              </a:rPr>
              <a:t>、</a:t>
            </a:r>
            <a:r>
              <a:rPr lang="zh-CN" altLang="zh-CN" sz="2400" b="1" dirty="0">
                <a:latin typeface="黑体" panose="02010609060101010101" pitchFamily="2" charset="-122"/>
                <a:ea typeface="黑体" panose="02010609060101010101" pitchFamily="2" charset="-122"/>
              </a:rPr>
              <a:t>微软</a:t>
            </a:r>
            <a:r>
              <a:rPr lang="zh-CN" altLang="en-US" sz="2400" b="1" dirty="0">
                <a:latin typeface="黑体" panose="02010609060101010101" pitchFamily="2" charset="-122"/>
                <a:ea typeface="黑体" panose="02010609060101010101" pitchFamily="2" charset="-122"/>
              </a:rPr>
              <a:t>、</a:t>
            </a:r>
            <a:r>
              <a:rPr lang="zh-CN" altLang="zh-CN" sz="2400" b="1" dirty="0">
                <a:latin typeface="黑体" panose="02010609060101010101" pitchFamily="2" charset="-122"/>
                <a:ea typeface="黑体" panose="02010609060101010101" pitchFamily="2" charset="-122"/>
              </a:rPr>
              <a:t>百度</a:t>
            </a:r>
            <a:r>
              <a:rPr lang="zh-CN" altLang="en-US" sz="2400" b="1" dirty="0">
                <a:latin typeface="黑体" panose="02010609060101010101" pitchFamily="2" charset="-122"/>
                <a:ea typeface="黑体" panose="02010609060101010101" pitchFamily="2" charset="-122"/>
              </a:rPr>
              <a:t>均在</a:t>
            </a:r>
            <a:r>
              <a:rPr lang="zh-CN" altLang="en-US" sz="2400" b="1" dirty="0" smtClean="0">
                <a:latin typeface="黑体" panose="02010609060101010101" pitchFamily="2" charset="-122"/>
                <a:ea typeface="黑体" panose="02010609060101010101" pitchFamily="2" charset="-122"/>
              </a:rPr>
              <a:t>进步。</a:t>
            </a:r>
            <a:endParaRPr lang="zh-CN" altLang="en-US" sz="2400" b="1" dirty="0">
              <a:latin typeface="黑体" panose="02010609060101010101" pitchFamily="2" charset="-122"/>
              <a:ea typeface="黑体" panose="02010609060101010101" pitchFamily="2" charset="-122"/>
            </a:endParaRPr>
          </a:p>
        </p:txBody>
      </p:sp>
      <p:pic>
        <p:nvPicPr>
          <p:cNvPr id="40965" name="图片 4" descr="http://img.mp.itc.cn/upload/20170222/e82130a0576943c0bab20a9927a1d196_th.jpeg"/>
          <p:cNvPicPr>
            <a:picLocks noChangeAspect="1"/>
          </p:cNvPicPr>
          <p:nvPr/>
        </p:nvPicPr>
        <p:blipFill>
          <a:blip r:embed="rId2"/>
          <a:stretch>
            <a:fillRect/>
          </a:stretch>
        </p:blipFill>
        <p:spPr>
          <a:xfrm>
            <a:off x="684213" y="0"/>
            <a:ext cx="7775575" cy="5229225"/>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43</a:t>
            </a:fld>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vert="horz" wrap="square" lIns="91440" tIns="45720" rIns="91440" bIns="45720" anchor="ctr"/>
          <a:lstStyle/>
          <a:p>
            <a:endParaRPr lang="zh-CN" altLang="en-US" dirty="0"/>
          </a:p>
        </p:txBody>
      </p:sp>
      <p:sp>
        <p:nvSpPr>
          <p:cNvPr id="41987" name="内容占位符 2"/>
          <p:cNvSpPr>
            <a:spLocks noGrp="1"/>
          </p:cNvSpPr>
          <p:nvPr>
            <p:ph idx="1"/>
          </p:nvPr>
        </p:nvSpPr>
        <p:spPr/>
        <p:txBody>
          <a:bodyPr vert="horz" wrap="square" lIns="91440" tIns="45720" rIns="91440" bIns="45720" anchor="t"/>
          <a:lstStyle/>
          <a:p>
            <a:endParaRPr lang="zh-CN" altLang="en-US" dirty="0"/>
          </a:p>
        </p:txBody>
      </p:sp>
      <p:pic>
        <p:nvPicPr>
          <p:cNvPr id="41989" name="图片 4" descr="http://img.mp.itc.cn/upload/20170222/5449492167fd4c65bf7859cab8ba6076_th.jpeg"/>
          <p:cNvPicPr>
            <a:picLocks noChangeAspect="1"/>
          </p:cNvPicPr>
          <p:nvPr/>
        </p:nvPicPr>
        <p:blipFill>
          <a:blip r:embed="rId2"/>
          <a:stretch>
            <a:fillRect/>
          </a:stretch>
        </p:blipFill>
        <p:spPr>
          <a:xfrm>
            <a:off x="468313" y="298450"/>
            <a:ext cx="8207375" cy="6049963"/>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44</a:t>
            </a:fld>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vert="horz" wrap="square" lIns="91440" tIns="45720" rIns="91440" bIns="45720" anchor="ctr"/>
          <a:lstStyle/>
          <a:p>
            <a:endParaRPr lang="zh-CN" altLang="en-US" dirty="0"/>
          </a:p>
        </p:txBody>
      </p:sp>
      <p:sp>
        <p:nvSpPr>
          <p:cNvPr id="43011" name="内容占位符 2"/>
          <p:cNvSpPr>
            <a:spLocks noGrp="1"/>
          </p:cNvSpPr>
          <p:nvPr>
            <p:ph idx="1"/>
          </p:nvPr>
        </p:nvSpPr>
        <p:spPr/>
        <p:txBody>
          <a:bodyPr vert="horz" wrap="square" lIns="91440" tIns="45720" rIns="91440" bIns="45720" anchor="t"/>
          <a:lstStyle/>
          <a:p>
            <a:endParaRPr lang="zh-CN" altLang="en-US" dirty="0"/>
          </a:p>
        </p:txBody>
      </p:sp>
      <p:pic>
        <p:nvPicPr>
          <p:cNvPr id="43013" name="图片 4" descr="http://img.mp.itc.cn/upload/20170222/7ab829fdb9f7421a9101b029b7908264_th.jpeg"/>
          <p:cNvPicPr>
            <a:picLocks noChangeAspect="1"/>
          </p:cNvPicPr>
          <p:nvPr/>
        </p:nvPicPr>
        <p:blipFill>
          <a:blip r:embed="rId2"/>
          <a:stretch>
            <a:fillRect/>
          </a:stretch>
        </p:blipFill>
        <p:spPr>
          <a:xfrm>
            <a:off x="611188" y="404813"/>
            <a:ext cx="8064500" cy="5976937"/>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45</a:t>
            </a:fld>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a:xfrm>
            <a:off x="395536" y="307340"/>
            <a:ext cx="8062664" cy="1143000"/>
          </a:xfrm>
        </p:spPr>
        <p:txBody>
          <a:bodyPr vert="horz" wrap="square" lIns="91440" tIns="45720" rIns="91440" bIns="45720" anchor="ctr"/>
          <a:lstStyle/>
          <a:p>
            <a:pPr eaLnBrk="1" hangingPunct="1"/>
            <a:r>
              <a:rPr lang="en-US" altLang="zh-CN" dirty="0">
                <a:latin typeface="微软雅黑" panose="020B0503020204020204" pitchFamily="34" charset="-122"/>
                <a:ea typeface="微软雅黑" panose="020B0503020204020204" pitchFamily="34" charset="-122"/>
              </a:rPr>
              <a:t>1.2.3  </a:t>
            </a:r>
            <a:r>
              <a:rPr lang="zh-CN" altLang="zh-CN" dirty="0">
                <a:latin typeface="微软雅黑" panose="020B0503020204020204" pitchFamily="34" charset="-122"/>
                <a:ea typeface="微软雅黑" panose="020B0503020204020204" pitchFamily="34" charset="-122"/>
              </a:rPr>
              <a:t>弱人工智能和强人工智能</a:t>
            </a:r>
            <a:endParaRPr lang="zh-CN" altLang="en-US" dirty="0">
              <a:latin typeface="微软雅黑" panose="020B0503020204020204" pitchFamily="34" charset="-122"/>
              <a:ea typeface="微软雅黑" panose="020B0503020204020204" pitchFamily="34" charset="-122"/>
            </a:endParaRPr>
          </a:p>
        </p:txBody>
      </p:sp>
      <p:sp>
        <p:nvSpPr>
          <p:cNvPr id="44035" name="内容占位符 2"/>
          <p:cNvSpPr>
            <a:spLocks noGrp="1"/>
          </p:cNvSpPr>
          <p:nvPr>
            <p:ph idx="1"/>
          </p:nvPr>
        </p:nvSpPr>
        <p:spPr>
          <a:xfrm>
            <a:off x="321945" y="1450340"/>
            <a:ext cx="8426519" cy="5147012"/>
          </a:xfrm>
        </p:spPr>
        <p:txBody>
          <a:bodyPr vert="horz" wrap="square" lIns="91440" tIns="45720" rIns="91440" bIns="45720" anchor="t"/>
          <a:lstStyle/>
          <a:p>
            <a:r>
              <a:rPr lang="zh-CN" altLang="zh-CN" sz="2800" dirty="0">
                <a:latin typeface="黑体" panose="02010609060101010101" pitchFamily="2" charset="-122"/>
                <a:ea typeface="黑体" panose="02010609060101010101" pitchFamily="2" charset="-122"/>
              </a:rPr>
              <a:t>一种是希望</a:t>
            </a:r>
            <a:r>
              <a:rPr lang="zh-CN" altLang="zh-CN" sz="2800" dirty="0">
                <a:solidFill>
                  <a:srgbClr val="FF0000"/>
                </a:solidFill>
                <a:latin typeface="黑体" panose="02010609060101010101" pitchFamily="2" charset="-122"/>
                <a:ea typeface="黑体" panose="02010609060101010101" pitchFamily="2" charset="-122"/>
              </a:rPr>
              <a:t>借鉴</a:t>
            </a:r>
            <a:r>
              <a:rPr lang="zh-CN" altLang="zh-CN" sz="2800" dirty="0">
                <a:latin typeface="黑体" panose="02010609060101010101" pitchFamily="2" charset="-122"/>
                <a:ea typeface="黑体" panose="02010609060101010101" pitchFamily="2" charset="-122"/>
              </a:rPr>
              <a:t>人类的</a:t>
            </a:r>
            <a:r>
              <a:rPr lang="zh-CN" altLang="zh-CN" sz="2800" dirty="0">
                <a:solidFill>
                  <a:srgbClr val="FF0000"/>
                </a:solidFill>
                <a:latin typeface="黑体" panose="02010609060101010101" pitchFamily="2" charset="-122"/>
                <a:ea typeface="黑体" panose="02010609060101010101" pitchFamily="2" charset="-122"/>
              </a:rPr>
              <a:t>智能行为</a:t>
            </a:r>
            <a:r>
              <a:rPr lang="zh-CN" altLang="zh-CN" sz="2800" dirty="0">
                <a:latin typeface="黑体" panose="02010609060101010101" pitchFamily="2" charset="-122"/>
                <a:ea typeface="黑体" panose="02010609060101010101" pitchFamily="2" charset="-122"/>
              </a:rPr>
              <a:t>，研制出更好的工具以</a:t>
            </a:r>
            <a:r>
              <a:rPr lang="zh-CN" altLang="zh-CN" sz="2800" dirty="0">
                <a:solidFill>
                  <a:srgbClr val="FF0000"/>
                </a:solidFill>
                <a:latin typeface="黑体" panose="02010609060101010101" pitchFamily="2" charset="-122"/>
                <a:ea typeface="黑体" panose="02010609060101010101" pitchFamily="2" charset="-122"/>
              </a:rPr>
              <a:t>减轻</a:t>
            </a:r>
            <a:r>
              <a:rPr lang="zh-CN" altLang="zh-CN" sz="2800" dirty="0">
                <a:latin typeface="黑体" panose="02010609060101010101" pitchFamily="2" charset="-122"/>
                <a:ea typeface="黑体" panose="02010609060101010101" pitchFamily="2" charset="-122"/>
              </a:rPr>
              <a:t>人类智力劳动，一般称为</a:t>
            </a:r>
            <a:r>
              <a:rPr lang="zh-CN" altLang="zh-CN" sz="2800" dirty="0">
                <a:solidFill>
                  <a:srgbClr val="FF0000"/>
                </a:solidFill>
                <a:latin typeface="黑体" panose="02010609060101010101" pitchFamily="2" charset="-122"/>
                <a:ea typeface="黑体" panose="02010609060101010101" pitchFamily="2" charset="-122"/>
              </a:rPr>
              <a:t>“</a:t>
            </a:r>
            <a:r>
              <a:rPr lang="zh-CN" altLang="zh-CN" sz="2800" dirty="0">
                <a:solidFill>
                  <a:srgbClr val="FF00FF"/>
                </a:solidFill>
                <a:latin typeface="黑体" panose="02010609060101010101" pitchFamily="2" charset="-122"/>
                <a:ea typeface="黑体" panose="02010609060101010101" pitchFamily="2" charset="-122"/>
              </a:rPr>
              <a:t>弱</a:t>
            </a:r>
            <a:r>
              <a:rPr lang="zh-CN" altLang="zh-CN" sz="2800" dirty="0">
                <a:solidFill>
                  <a:srgbClr val="FF0000"/>
                </a:solidFill>
                <a:latin typeface="黑体" panose="02010609060101010101" pitchFamily="2" charset="-122"/>
                <a:ea typeface="黑体" panose="02010609060101010101" pitchFamily="2" charset="-122"/>
              </a:rPr>
              <a:t>人工智能”</a:t>
            </a:r>
            <a:r>
              <a:rPr lang="zh-CN" altLang="zh-CN" sz="2800" dirty="0">
                <a:latin typeface="黑体" panose="02010609060101010101" pitchFamily="2" charset="-122"/>
                <a:ea typeface="黑体" panose="02010609060101010101" pitchFamily="2" charset="-122"/>
              </a:rPr>
              <a:t>，类似于</a:t>
            </a:r>
            <a:r>
              <a:rPr lang="zh-CN" altLang="zh-CN" sz="2800" dirty="0">
                <a:solidFill>
                  <a:srgbClr val="FF0000"/>
                </a:solidFill>
                <a:latin typeface="黑体" panose="02010609060101010101" pitchFamily="2" charset="-122"/>
                <a:ea typeface="黑体" panose="02010609060101010101" pitchFamily="2" charset="-122"/>
              </a:rPr>
              <a:t>“高级仿生学”</a:t>
            </a:r>
            <a:r>
              <a:rPr lang="zh-CN"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r>
              <a:rPr lang="zh-CN" altLang="zh-CN" sz="2800" dirty="0">
                <a:latin typeface="黑体" panose="02010609060101010101" pitchFamily="2" charset="-122"/>
                <a:ea typeface="黑体" panose="02010609060101010101" pitchFamily="2" charset="-122"/>
              </a:rPr>
              <a:t>另一种是希望</a:t>
            </a:r>
            <a:r>
              <a:rPr lang="zh-CN" altLang="zh-CN" sz="2800" dirty="0">
                <a:solidFill>
                  <a:srgbClr val="FF0000"/>
                </a:solidFill>
                <a:latin typeface="黑体" panose="02010609060101010101" pitchFamily="2" charset="-122"/>
                <a:ea typeface="黑体" panose="02010609060101010101" pitchFamily="2" charset="-122"/>
              </a:rPr>
              <a:t>研制</a:t>
            </a:r>
            <a:r>
              <a:rPr lang="zh-CN" altLang="zh-CN" sz="2800" dirty="0">
                <a:latin typeface="黑体" panose="02010609060101010101" pitchFamily="2" charset="-122"/>
                <a:ea typeface="黑体" panose="02010609060101010101" pitchFamily="2" charset="-122"/>
              </a:rPr>
              <a:t>出</a:t>
            </a:r>
            <a:r>
              <a:rPr lang="zh-CN" altLang="zh-CN" sz="2800" dirty="0">
                <a:solidFill>
                  <a:srgbClr val="FF0000"/>
                </a:solidFill>
                <a:latin typeface="黑体" panose="02010609060101010101" pitchFamily="2" charset="-122"/>
                <a:ea typeface="黑体" panose="02010609060101010101" pitchFamily="2" charset="-122"/>
              </a:rPr>
              <a:t>达到甚至超越</a:t>
            </a:r>
            <a:r>
              <a:rPr lang="zh-CN" altLang="zh-CN" sz="2800" dirty="0">
                <a:latin typeface="黑体" panose="02010609060101010101" pitchFamily="2" charset="-122"/>
                <a:ea typeface="黑体" panose="02010609060101010101" pitchFamily="2" charset="-122"/>
              </a:rPr>
              <a:t>人类智慧水平的</a:t>
            </a:r>
            <a:r>
              <a:rPr lang="zh-CN" altLang="zh-CN" sz="2800" dirty="0">
                <a:solidFill>
                  <a:srgbClr val="FF0000"/>
                </a:solidFill>
                <a:latin typeface="黑体" panose="02010609060101010101" pitchFamily="2" charset="-122"/>
                <a:ea typeface="黑体" panose="02010609060101010101" pitchFamily="2" charset="-122"/>
              </a:rPr>
              <a:t>人造物</a:t>
            </a:r>
            <a:r>
              <a:rPr lang="zh-CN" altLang="zh-CN" sz="2800" dirty="0">
                <a:latin typeface="黑体" panose="02010609060101010101" pitchFamily="2" charset="-122"/>
                <a:ea typeface="黑体" panose="02010609060101010101" pitchFamily="2" charset="-122"/>
              </a:rPr>
              <a:t>，具有</a:t>
            </a:r>
            <a:r>
              <a:rPr lang="zh-CN" altLang="zh-CN" sz="2800" dirty="0">
                <a:solidFill>
                  <a:srgbClr val="FF0000"/>
                </a:solidFill>
                <a:latin typeface="黑体" panose="02010609060101010101" pitchFamily="2" charset="-122"/>
                <a:ea typeface="黑体" panose="02010609060101010101" pitchFamily="2" charset="-122"/>
              </a:rPr>
              <a:t>心智和意识</a:t>
            </a:r>
            <a:r>
              <a:rPr lang="zh-CN" altLang="zh-CN" sz="2800" dirty="0">
                <a:latin typeface="黑体" panose="02010609060101010101" pitchFamily="2" charset="-122"/>
                <a:ea typeface="黑体" panose="02010609060101010101" pitchFamily="2" charset="-122"/>
              </a:rPr>
              <a:t>、能根据自己的</a:t>
            </a:r>
            <a:r>
              <a:rPr lang="zh-CN" altLang="zh-CN" sz="2800" dirty="0">
                <a:solidFill>
                  <a:srgbClr val="FF0000"/>
                </a:solidFill>
                <a:latin typeface="黑体" panose="02010609060101010101" pitchFamily="2" charset="-122"/>
                <a:ea typeface="黑体" panose="02010609060101010101" pitchFamily="2" charset="-122"/>
              </a:rPr>
              <a:t>意图</a:t>
            </a:r>
            <a:r>
              <a:rPr lang="zh-CN" altLang="zh-CN" sz="2800" dirty="0">
                <a:latin typeface="黑体" panose="02010609060101010101" pitchFamily="2" charset="-122"/>
                <a:ea typeface="黑体" panose="02010609060101010101" pitchFamily="2" charset="-122"/>
              </a:rPr>
              <a:t>开展行动，一般称为</a:t>
            </a:r>
            <a:r>
              <a:rPr lang="zh-CN" altLang="zh-CN" sz="2800" dirty="0">
                <a:solidFill>
                  <a:srgbClr val="FF0000"/>
                </a:solidFill>
                <a:latin typeface="黑体" panose="02010609060101010101" pitchFamily="2" charset="-122"/>
                <a:ea typeface="黑体" panose="02010609060101010101" pitchFamily="2" charset="-122"/>
              </a:rPr>
              <a:t>“</a:t>
            </a:r>
            <a:r>
              <a:rPr lang="zh-CN" altLang="zh-CN" sz="2800" dirty="0">
                <a:solidFill>
                  <a:srgbClr val="FF00FF"/>
                </a:solidFill>
                <a:latin typeface="黑体" panose="02010609060101010101" pitchFamily="2" charset="-122"/>
                <a:ea typeface="黑体" panose="02010609060101010101" pitchFamily="2" charset="-122"/>
              </a:rPr>
              <a:t>强</a:t>
            </a:r>
            <a:r>
              <a:rPr lang="zh-CN" altLang="zh-CN" sz="2800" dirty="0">
                <a:solidFill>
                  <a:srgbClr val="FF0000"/>
                </a:solidFill>
                <a:latin typeface="黑体" panose="02010609060101010101" pitchFamily="2" charset="-122"/>
                <a:ea typeface="黑体" panose="02010609060101010101" pitchFamily="2" charset="-122"/>
              </a:rPr>
              <a:t>人工智能”</a:t>
            </a:r>
            <a:r>
              <a:rPr lang="zh-CN" altLang="zh-CN" sz="2800" dirty="0">
                <a:latin typeface="黑体" panose="02010609060101010101" pitchFamily="2" charset="-122"/>
                <a:ea typeface="黑体" panose="02010609060101010101" pitchFamily="2" charset="-122"/>
              </a:rPr>
              <a:t>，实则可谓</a:t>
            </a:r>
            <a:r>
              <a:rPr lang="zh-CN" altLang="zh-CN" sz="2800" dirty="0">
                <a:solidFill>
                  <a:srgbClr val="FF0000"/>
                </a:solidFill>
                <a:latin typeface="黑体" panose="02010609060101010101" pitchFamily="2" charset="-122"/>
                <a:ea typeface="黑体" panose="02010609060101010101" pitchFamily="2" charset="-122"/>
              </a:rPr>
              <a:t>“人造智能”</a:t>
            </a:r>
            <a:r>
              <a:rPr lang="zh-CN" altLang="zh-CN"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r>
              <a:rPr lang="zh-CN" altLang="zh-CN" sz="2800" dirty="0">
                <a:latin typeface="黑体" panose="02010609060101010101" pitchFamily="2" charset="-122"/>
                <a:ea typeface="黑体" panose="02010609060101010101" pitchFamily="2" charset="-122"/>
              </a:rPr>
              <a:t>人工智能技术现在所取得的进展和成功，是缘于</a:t>
            </a:r>
            <a:r>
              <a:rPr lang="zh-CN" altLang="zh-CN" sz="2800" dirty="0">
                <a:solidFill>
                  <a:srgbClr val="FF0000"/>
                </a:solidFill>
                <a:latin typeface="黑体" panose="02010609060101010101" pitchFamily="2" charset="-122"/>
                <a:ea typeface="黑体" panose="02010609060101010101" pitchFamily="2" charset="-122"/>
              </a:rPr>
              <a:t>“弱人工智能”</a:t>
            </a:r>
            <a:r>
              <a:rPr lang="zh-CN" altLang="zh-CN" sz="2800" dirty="0">
                <a:latin typeface="黑体" panose="02010609060101010101" pitchFamily="2" charset="-122"/>
                <a:ea typeface="黑体" panose="02010609060101010101" pitchFamily="2" charset="-122"/>
              </a:rPr>
              <a:t>而不是“强人工智能”的研究。</a:t>
            </a:r>
          </a:p>
          <a:p>
            <a:r>
              <a:rPr lang="zh-CN" altLang="zh-CN" sz="2800" dirty="0">
                <a:latin typeface="黑体" panose="02010609060101010101" pitchFamily="2" charset="-122"/>
                <a:ea typeface="黑体" panose="02010609060101010101" pitchFamily="2" charset="-122"/>
              </a:rPr>
              <a:t>强人工智能“几乎没有进展”，甚至“几乎没有严肃的活动”。</a:t>
            </a:r>
          </a:p>
          <a:p>
            <a:endParaRPr lang="zh-CN" altLang="zh-CN" sz="28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46</a:t>
            </a:fld>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1.3 人工智能各学派的认知观</a:t>
            </a:r>
          </a:p>
        </p:txBody>
      </p:sp>
      <p:sp>
        <p:nvSpPr>
          <p:cNvPr id="45060" name="Rectangle 3"/>
          <p:cNvSpPr>
            <a:spLocks noGrp="1"/>
          </p:cNvSpPr>
          <p:nvPr>
            <p:ph idx="1"/>
          </p:nvPr>
        </p:nvSpPr>
        <p:spPr>
          <a:xfrm>
            <a:off x="1018540" y="1484784"/>
            <a:ext cx="7439660" cy="4343881"/>
          </a:xfrm>
        </p:spPr>
        <p:txBody>
          <a:bodyPr vert="horz" wrap="square" lIns="91440" tIns="45720" rIns="91440" bIns="45720" anchor="t"/>
          <a:lstStyle/>
          <a:p>
            <a:pPr algn="just" eaLnBrk="1" hangingPunct="1">
              <a:lnSpc>
                <a:spcPct val="150000"/>
              </a:lnSpc>
              <a:buNone/>
            </a:pPr>
            <a:r>
              <a:rPr lang="zh-CN" altLang="en-US" dirty="0">
                <a:latin typeface="黑体" panose="02010609060101010101" pitchFamily="2" charset="-122"/>
                <a:ea typeface="黑体" panose="02010609060101010101" pitchFamily="2" charset="-122"/>
              </a:rPr>
              <a:t> </a:t>
            </a:r>
            <a:r>
              <a:rPr lang="en-US" altLang="zh-CN" dirty="0">
                <a:solidFill>
                  <a:srgbClr val="FF0000"/>
                </a:solidFill>
                <a:latin typeface="黑体" panose="02010609060101010101" pitchFamily="2" charset="-122"/>
                <a:ea typeface="黑体" panose="02010609060101010101" pitchFamily="2" charset="-122"/>
              </a:rPr>
              <a:t>AI</a:t>
            </a:r>
            <a:r>
              <a:rPr lang="zh-CN" altLang="en-US" dirty="0">
                <a:solidFill>
                  <a:srgbClr val="FF0000"/>
                </a:solidFill>
                <a:latin typeface="黑体" panose="02010609060101010101" pitchFamily="2" charset="-122"/>
                <a:ea typeface="黑体" panose="02010609060101010101" pitchFamily="2" charset="-122"/>
              </a:rPr>
              <a:t>的主要学派：</a:t>
            </a:r>
          </a:p>
          <a:p>
            <a:pPr marL="914400" indent="0" algn="just" eaLnBrk="1" latinLnBrk="0" hangingPunct="1">
              <a:lnSpc>
                <a:spcPct val="150000"/>
              </a:lnSpc>
              <a:spcBef>
                <a:spcPts val="1200"/>
              </a:spcBef>
              <a:spcAft>
                <a:spcPts val="1200"/>
              </a:spcAft>
              <a:buNone/>
              <a:extLst>
                <a:ext uri="{35155182-B16C-46BC-9424-99874614C6A1}">
                  <wpsdc:marlchars xmlns:wpsdc="http://www.wps.cn/officeDocument/2017/drawingmlCustomData" xmlns="" val="200" checksum="1645423262"/>
                </a:ext>
              </a:extLst>
            </a:pPr>
            <a:r>
              <a:rPr lang="zh-CN" altLang="en-US" dirty="0">
                <a:latin typeface="黑体" panose="02010609060101010101" pitchFamily="2" charset="-122"/>
                <a:ea typeface="黑体" panose="02010609060101010101" pitchFamily="2" charset="-122"/>
              </a:rPr>
              <a:t>(</a:t>
            </a:r>
            <a:r>
              <a:rPr lang="en-US" altLang="zh-CN" dirty="0">
                <a:latin typeface="黑体" panose="02010609060101010101" pitchFamily="2" charset="-122"/>
                <a:ea typeface="黑体" panose="02010609060101010101" pitchFamily="2" charset="-122"/>
              </a:rPr>
              <a:t>l)</a:t>
            </a:r>
            <a:r>
              <a:rPr lang="zh-CN" altLang="en-US" dirty="0">
                <a:latin typeface="黑体" panose="02010609060101010101" pitchFamily="2" charset="-122"/>
                <a:ea typeface="黑体" panose="02010609060101010101" pitchFamily="2" charset="-122"/>
              </a:rPr>
              <a:t>符号主义</a:t>
            </a:r>
          </a:p>
          <a:p>
            <a:pPr marL="914400" indent="0" algn="just" eaLnBrk="1" latinLnBrk="0" hangingPunct="1">
              <a:lnSpc>
                <a:spcPct val="150000"/>
              </a:lnSpc>
              <a:spcBef>
                <a:spcPts val="1200"/>
              </a:spcBef>
              <a:spcAft>
                <a:spcPts val="1200"/>
              </a:spcAft>
              <a:buNone/>
              <a:extLst>
                <a:ext uri="{35155182-B16C-46BC-9424-99874614C6A1}">
                  <wpsdc:marlchars xmlns:wpsdc="http://www.wps.cn/officeDocument/2017/drawingmlCustomData" xmlns="" val="200" checksum="1645423262"/>
                </a:ext>
              </a:extLst>
            </a:pPr>
            <a:r>
              <a:rPr lang="zh-CN" altLang="en-US" dirty="0">
                <a:latin typeface="黑体" panose="02010609060101010101" pitchFamily="2" charset="-122"/>
                <a:ea typeface="黑体" panose="02010609060101010101" pitchFamily="2" charset="-122"/>
              </a:rPr>
              <a:t>(2)连接主义</a:t>
            </a:r>
          </a:p>
          <a:p>
            <a:pPr marL="914400" indent="0" eaLnBrk="1" latinLnBrk="0" hangingPunct="1">
              <a:lnSpc>
                <a:spcPct val="150000"/>
              </a:lnSpc>
              <a:spcBef>
                <a:spcPts val="1200"/>
              </a:spcBef>
              <a:spcAft>
                <a:spcPts val="1200"/>
              </a:spcAft>
              <a:buNone/>
              <a:extLst>
                <a:ext uri="{35155182-B16C-46BC-9424-99874614C6A1}">
                  <wpsdc:marlchars xmlns:wpsdc="http://www.wps.cn/officeDocument/2017/drawingmlCustomData" xmlns="" val="200" checksum="1645423262"/>
                </a:ext>
              </a:extLst>
            </a:pPr>
            <a:r>
              <a:rPr lang="zh-CN" altLang="en-US" dirty="0">
                <a:latin typeface="黑体" panose="02010609060101010101" pitchFamily="2" charset="-122"/>
                <a:ea typeface="黑体" panose="02010609060101010101" pitchFamily="2" charset="-122"/>
              </a:rPr>
              <a:t>(3)行为主义</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47</a:t>
            </a:fld>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2"/>
          <p:cNvSpPr>
            <a:spLocks noGrp="1"/>
          </p:cNvSpPr>
          <p:nvPr>
            <p:ph type="title"/>
          </p:nvPr>
        </p:nvSpPr>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1.符号主义学派</a:t>
            </a:r>
          </a:p>
        </p:txBody>
      </p:sp>
      <p:sp>
        <p:nvSpPr>
          <p:cNvPr id="46084" name="Rectangle 3"/>
          <p:cNvSpPr>
            <a:spLocks noGrp="1"/>
          </p:cNvSpPr>
          <p:nvPr>
            <p:ph idx="1"/>
          </p:nvPr>
        </p:nvSpPr>
        <p:spPr>
          <a:xfrm>
            <a:off x="179512" y="1728102"/>
            <a:ext cx="8568952" cy="4772089"/>
          </a:xfrm>
        </p:spPr>
        <p:txBody>
          <a:bodyPr vert="horz" wrap="square" lIns="91440" tIns="45720" rIns="91440" bIns="45720" anchor="t"/>
          <a:lstStyle/>
          <a:p>
            <a:pPr>
              <a:spcBef>
                <a:spcPts val="600"/>
              </a:spcBef>
              <a:spcAft>
                <a:spcPts val="600"/>
              </a:spcAft>
            </a:pPr>
            <a:r>
              <a:rPr lang="zh-CN" altLang="en-US" dirty="0"/>
              <a:t>又称：逻辑主义、心理学派或计算机</a:t>
            </a:r>
            <a:r>
              <a:rPr lang="zh-CN" altLang="en-US" dirty="0" smtClean="0"/>
              <a:t>学派。</a:t>
            </a:r>
            <a:endParaRPr lang="en-US" altLang="zh-CN" sz="3200" dirty="0" smtClean="0">
              <a:latin typeface="黑体" panose="02010609060101010101" pitchFamily="2" charset="-122"/>
              <a:ea typeface="黑体" panose="02010609060101010101" pitchFamily="2" charset="-122"/>
            </a:endParaRPr>
          </a:p>
          <a:p>
            <a:pPr eaLnBrk="1" latinLnBrk="0" hangingPunct="1">
              <a:spcBef>
                <a:spcPts val="600"/>
              </a:spcBef>
              <a:spcAft>
                <a:spcPts val="600"/>
              </a:spcAft>
            </a:pPr>
            <a:r>
              <a:rPr lang="zh-CN" altLang="en-US" sz="3200" dirty="0" smtClean="0">
                <a:latin typeface="黑体" panose="02010609060101010101" pitchFamily="2" charset="-122"/>
                <a:ea typeface="黑体" panose="02010609060101010101" pitchFamily="2" charset="-122"/>
              </a:rPr>
              <a:t>认知</a:t>
            </a:r>
            <a:r>
              <a:rPr lang="zh-CN" altLang="en-US" sz="3200" dirty="0">
                <a:latin typeface="黑体" panose="02010609060101010101" pitchFamily="2" charset="-122"/>
                <a:ea typeface="黑体" panose="02010609060101010101" pitchFamily="2" charset="-122"/>
              </a:rPr>
              <a:t>基元是</a:t>
            </a:r>
            <a:r>
              <a:rPr lang="zh-CN" altLang="en-US" sz="3200" dirty="0">
                <a:solidFill>
                  <a:srgbClr val="FF0000"/>
                </a:solidFill>
                <a:latin typeface="黑体" panose="02010609060101010101" pitchFamily="2" charset="-122"/>
                <a:ea typeface="黑体" panose="02010609060101010101" pitchFamily="2" charset="-122"/>
              </a:rPr>
              <a:t>符号</a:t>
            </a:r>
            <a:r>
              <a:rPr lang="zh-CN" altLang="en-US" sz="3200" dirty="0">
                <a:latin typeface="黑体" panose="02010609060101010101" pitchFamily="2" charset="-122"/>
                <a:ea typeface="黑体" panose="02010609060101010101" pitchFamily="2" charset="-122"/>
              </a:rPr>
              <a:t>，智能行为通过符</a:t>
            </a:r>
            <a:r>
              <a:rPr lang="zh-CN" altLang="en-US" sz="3200" dirty="0">
                <a:solidFill>
                  <a:srgbClr val="FF0000"/>
                </a:solidFill>
                <a:latin typeface="黑体" panose="02010609060101010101" pitchFamily="2" charset="-122"/>
                <a:ea typeface="黑体" panose="02010609060101010101" pitchFamily="2" charset="-122"/>
              </a:rPr>
              <a:t>号操作</a:t>
            </a:r>
            <a:r>
              <a:rPr lang="zh-CN" altLang="en-US" sz="3200" dirty="0">
                <a:latin typeface="黑体" panose="02010609060101010101" pitchFamily="2" charset="-122"/>
                <a:ea typeface="黑体" panose="02010609060101010101" pitchFamily="2" charset="-122"/>
              </a:rPr>
              <a:t>来实现,以</a:t>
            </a:r>
            <a:r>
              <a:rPr lang="en-US" altLang="zh-CN" sz="3200" dirty="0">
                <a:latin typeface="黑体" panose="02010609060101010101" pitchFamily="2" charset="-122"/>
                <a:ea typeface="黑体" panose="02010609060101010101" pitchFamily="2" charset="-122"/>
              </a:rPr>
              <a:t>Robinson</a:t>
            </a:r>
            <a:r>
              <a:rPr lang="zh-CN" altLang="en-US" sz="3200" dirty="0">
                <a:latin typeface="黑体" panose="02010609060101010101" pitchFamily="2" charset="-122"/>
                <a:ea typeface="黑体" panose="02010609060101010101" pitchFamily="2" charset="-122"/>
              </a:rPr>
              <a:t>提出的</a:t>
            </a:r>
            <a:r>
              <a:rPr lang="zh-CN" altLang="en-US" sz="3200" dirty="0">
                <a:solidFill>
                  <a:srgbClr val="FF0000"/>
                </a:solidFill>
                <a:latin typeface="黑体" panose="02010609060101010101" pitchFamily="2" charset="-122"/>
                <a:ea typeface="黑体" panose="02010609060101010101" pitchFamily="2" charset="-122"/>
              </a:rPr>
              <a:t>归结原理</a:t>
            </a:r>
            <a:r>
              <a:rPr lang="zh-CN" altLang="en-US" sz="3200" dirty="0">
                <a:latin typeface="黑体" panose="02010609060101010101" pitchFamily="2" charset="-122"/>
                <a:ea typeface="黑体" panose="02010609060101010101" pitchFamily="2" charset="-122"/>
              </a:rPr>
              <a:t>为基础，以</a:t>
            </a:r>
            <a:r>
              <a:rPr lang="en-US" altLang="zh-CN" sz="3200" dirty="0">
                <a:solidFill>
                  <a:srgbClr val="FF0000"/>
                </a:solidFill>
                <a:latin typeface="黑体" panose="02010609060101010101" pitchFamily="2" charset="-122"/>
                <a:ea typeface="黑体" panose="02010609060101010101" pitchFamily="2" charset="-122"/>
              </a:rPr>
              <a:t>LISP</a:t>
            </a:r>
            <a:r>
              <a:rPr lang="zh-CN" altLang="en-US" sz="3200" dirty="0">
                <a:solidFill>
                  <a:srgbClr val="FF0000"/>
                </a:solidFill>
                <a:latin typeface="黑体" panose="02010609060101010101" pitchFamily="2" charset="-122"/>
                <a:ea typeface="黑体" panose="02010609060101010101" pitchFamily="2" charset="-122"/>
              </a:rPr>
              <a:t>和</a:t>
            </a:r>
            <a:r>
              <a:rPr lang="en-US" altLang="zh-CN" sz="3200" dirty="0">
                <a:solidFill>
                  <a:srgbClr val="FF0000"/>
                </a:solidFill>
                <a:latin typeface="黑体" panose="02010609060101010101" pitchFamily="2" charset="-122"/>
                <a:ea typeface="黑体" panose="02010609060101010101" pitchFamily="2" charset="-122"/>
              </a:rPr>
              <a:t>Prolog</a:t>
            </a:r>
            <a:r>
              <a:rPr lang="zh-CN" altLang="en-US" sz="3200" dirty="0">
                <a:solidFill>
                  <a:srgbClr val="FF0000"/>
                </a:solidFill>
                <a:latin typeface="黑体" panose="02010609060101010101" pitchFamily="2" charset="-122"/>
                <a:ea typeface="黑体" panose="02010609060101010101" pitchFamily="2" charset="-122"/>
              </a:rPr>
              <a:t>语言</a:t>
            </a:r>
            <a:r>
              <a:rPr lang="zh-CN" altLang="en-US" sz="3200" dirty="0">
                <a:latin typeface="黑体" panose="02010609060101010101" pitchFamily="2" charset="-122"/>
                <a:ea typeface="黑体" panose="02010609060101010101" pitchFamily="2" charset="-122"/>
              </a:rPr>
              <a:t>为</a:t>
            </a:r>
            <a:r>
              <a:rPr lang="zh-CN" altLang="en-US" sz="3200" dirty="0" smtClean="0">
                <a:latin typeface="黑体" panose="02010609060101010101" pitchFamily="2" charset="-122"/>
                <a:ea typeface="黑体" panose="02010609060101010101" pitchFamily="2" charset="-122"/>
              </a:rPr>
              <a:t>代表。</a:t>
            </a:r>
            <a:endParaRPr lang="zh-CN" altLang="en-US" sz="3200" dirty="0">
              <a:latin typeface="黑体" panose="02010609060101010101" pitchFamily="2" charset="-122"/>
              <a:ea typeface="黑体" panose="02010609060101010101" pitchFamily="2" charset="-122"/>
            </a:endParaRPr>
          </a:p>
          <a:p>
            <a:pPr eaLnBrk="1" latinLnBrk="0" hangingPunct="1">
              <a:spcBef>
                <a:spcPts val="600"/>
              </a:spcBef>
              <a:spcAft>
                <a:spcPts val="600"/>
              </a:spcAft>
            </a:pPr>
            <a:r>
              <a:rPr lang="zh-CN" altLang="en-US" sz="3200" dirty="0">
                <a:latin typeface="黑体" panose="02010609060101010101" pitchFamily="2" charset="-122"/>
                <a:ea typeface="黑体" panose="02010609060101010101" pitchFamily="2" charset="-122"/>
              </a:rPr>
              <a:t>着重问题求解中</a:t>
            </a:r>
            <a:r>
              <a:rPr lang="zh-CN" altLang="en-US" sz="3200" dirty="0">
                <a:solidFill>
                  <a:srgbClr val="FF0000"/>
                </a:solidFill>
                <a:latin typeface="黑体" panose="02010609060101010101" pitchFamily="2" charset="-122"/>
                <a:ea typeface="黑体" panose="02010609060101010101" pitchFamily="2" charset="-122"/>
              </a:rPr>
              <a:t>启发式搜索</a:t>
            </a:r>
            <a:r>
              <a:rPr lang="zh-CN" altLang="en-US" sz="3200" dirty="0">
                <a:latin typeface="黑体" panose="02010609060101010101" pitchFamily="2" charset="-122"/>
                <a:ea typeface="黑体" panose="02010609060101010101" pitchFamily="2" charset="-122"/>
              </a:rPr>
              <a:t>和</a:t>
            </a:r>
            <a:r>
              <a:rPr lang="zh-CN" altLang="en-US" sz="3200" dirty="0">
                <a:solidFill>
                  <a:srgbClr val="FF0000"/>
                </a:solidFill>
                <a:latin typeface="黑体" panose="02010609060101010101" pitchFamily="2" charset="-122"/>
                <a:ea typeface="黑体" panose="02010609060101010101" pitchFamily="2" charset="-122"/>
              </a:rPr>
              <a:t>推理过程</a:t>
            </a:r>
            <a:r>
              <a:rPr lang="zh-CN" altLang="en-US" sz="3200" dirty="0">
                <a:latin typeface="黑体" panose="02010609060101010101" pitchFamily="2" charset="-122"/>
                <a:ea typeface="黑体" panose="02010609060101010101" pitchFamily="2" charset="-122"/>
              </a:rPr>
              <a:t>，在逻辑思维的模拟方面取得成功，如</a:t>
            </a:r>
            <a:r>
              <a:rPr lang="zh-CN" altLang="en-US" sz="3200" dirty="0">
                <a:solidFill>
                  <a:srgbClr val="FF0000"/>
                </a:solidFill>
                <a:latin typeface="黑体" panose="02010609060101010101" pitchFamily="2" charset="-122"/>
                <a:ea typeface="黑体" panose="02010609060101010101" pitchFamily="2" charset="-122"/>
              </a:rPr>
              <a:t>自动定理证明</a:t>
            </a:r>
            <a:r>
              <a:rPr lang="zh-CN" altLang="en-US" sz="3200" dirty="0">
                <a:latin typeface="黑体" panose="02010609060101010101" pitchFamily="2" charset="-122"/>
                <a:ea typeface="黑体" panose="02010609060101010101" pitchFamily="2" charset="-122"/>
              </a:rPr>
              <a:t>和</a:t>
            </a:r>
            <a:r>
              <a:rPr lang="zh-CN" altLang="en-US" sz="3200" dirty="0">
                <a:solidFill>
                  <a:srgbClr val="FF0000"/>
                </a:solidFill>
                <a:latin typeface="黑体" panose="02010609060101010101" pitchFamily="2" charset="-122"/>
                <a:ea typeface="黑体" panose="02010609060101010101" pitchFamily="2" charset="-122"/>
              </a:rPr>
              <a:t>专家系统</a:t>
            </a:r>
            <a:r>
              <a:rPr lang="zh-CN" altLang="en-US" sz="3200" dirty="0" smtClean="0">
                <a:latin typeface="黑体" panose="02010609060101010101" pitchFamily="2" charset="-122"/>
                <a:ea typeface="黑体" panose="02010609060101010101" pitchFamily="2" charset="-122"/>
              </a:rPr>
              <a:t>。</a:t>
            </a:r>
            <a:endParaRPr lang="en-US" altLang="zh-CN" sz="3200" dirty="0" smtClean="0">
              <a:latin typeface="黑体" panose="02010609060101010101" pitchFamily="2" charset="-122"/>
              <a:ea typeface="黑体" panose="02010609060101010101" pitchFamily="2" charset="-122"/>
            </a:endParaRPr>
          </a:p>
          <a:p>
            <a:pPr>
              <a:spcBef>
                <a:spcPts val="600"/>
              </a:spcBef>
              <a:spcAft>
                <a:spcPts val="600"/>
              </a:spcAft>
            </a:pPr>
            <a:r>
              <a:rPr lang="zh-CN" altLang="en-US" dirty="0"/>
              <a:t>学派代表：纽厄尔、肖、西蒙和尼尔逊</a:t>
            </a:r>
            <a:r>
              <a:rPr lang="zh-CN" altLang="en-US" dirty="0" smtClean="0"/>
              <a:t>等。</a:t>
            </a:r>
            <a:endParaRPr lang="zh-CN" altLang="en-US" sz="3200" dirty="0">
              <a:latin typeface="黑体" panose="02010609060101010101" pitchFamily="2" charset="-122"/>
              <a:ea typeface="黑体" panose="02010609060101010101" pitchFamily="2" charset="-122"/>
            </a:endParaRPr>
          </a:p>
          <a:p>
            <a:pPr eaLnBrk="1" hangingPunct="1">
              <a:spcBef>
                <a:spcPts val="600"/>
              </a:spcBef>
              <a:spcAft>
                <a:spcPts val="600"/>
              </a:spcAft>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48</a:t>
            </a:fld>
            <a:endParaRPr lang="zh-CN" altLang="en-US" dirty="0"/>
          </a:p>
        </p:txBody>
      </p:sp>
      <p:sp>
        <p:nvSpPr>
          <p:cNvPr id="3" name="矩形 2"/>
          <p:cNvSpPr/>
          <p:nvPr/>
        </p:nvSpPr>
        <p:spPr>
          <a:xfrm>
            <a:off x="4116572" y="332656"/>
            <a:ext cx="4045801" cy="1323439"/>
          </a:xfrm>
          <a:prstGeom prst="rect">
            <a:avLst/>
          </a:prstGeom>
          <a:solidFill>
            <a:srgbClr val="CCECFF"/>
          </a:solidFill>
        </p:spPr>
        <p:txBody>
          <a:bodyPr wrap="square">
            <a:spAutoFit/>
          </a:bodyPr>
          <a:lstStyle/>
          <a:p>
            <a:r>
              <a:rPr lang="en-US" altLang="zh-CN" sz="2000" b="1" dirty="0">
                <a:solidFill>
                  <a:schemeClr val="accent2">
                    <a:lumMod val="90000"/>
                    <a:lumOff val="10000"/>
                  </a:schemeClr>
                </a:solidFill>
                <a:latin typeface="+mn-lt"/>
                <a:ea typeface="黑体" panose="02010609060101010101" pitchFamily="49" charset="-122"/>
              </a:rPr>
              <a:t>1234567890       </a:t>
            </a:r>
            <a:r>
              <a:rPr lang="en-US" altLang="zh-CN" sz="2000" b="1" dirty="0" smtClean="0">
                <a:solidFill>
                  <a:schemeClr val="accent2">
                    <a:lumMod val="90000"/>
                    <a:lumOff val="10000"/>
                  </a:schemeClr>
                </a:solidFill>
                <a:latin typeface="+mn-lt"/>
                <a:ea typeface="黑体" panose="02010609060101010101" pitchFamily="49" charset="-122"/>
              </a:rPr>
              <a:t>0010110010110001                                  ABCDEFG…LMNOPQS…WXYZ                                  </a:t>
            </a:r>
            <a:r>
              <a:rPr lang="en-US" altLang="zh-CN" sz="2000" b="1" dirty="0" err="1" smtClean="0">
                <a:solidFill>
                  <a:schemeClr val="accent2">
                    <a:lumMod val="90000"/>
                    <a:lumOff val="10000"/>
                  </a:schemeClr>
                </a:solidFill>
                <a:latin typeface="+mn-lt"/>
                <a:ea typeface="黑体" panose="02010609060101010101" pitchFamily="49" charset="-122"/>
              </a:rPr>
              <a:t>abcdefghijklmnopqrstuvwxyz</a:t>
            </a:r>
            <a:r>
              <a:rPr lang="en-US" altLang="zh-CN" sz="2000" b="1" dirty="0" smtClean="0">
                <a:solidFill>
                  <a:schemeClr val="accent2">
                    <a:lumMod val="90000"/>
                    <a:lumOff val="10000"/>
                  </a:schemeClr>
                </a:solidFill>
                <a:latin typeface="+mn-lt"/>
                <a:ea typeface="黑体" panose="02010609060101010101" pitchFamily="49" charset="-122"/>
              </a:rPr>
              <a:t>                                  </a:t>
            </a:r>
            <a:r>
              <a:rPr lang="en-US" altLang="zh-CN" sz="2000" b="1" dirty="0">
                <a:solidFill>
                  <a:schemeClr val="accent2">
                    <a:lumMod val="90000"/>
                    <a:lumOff val="10000"/>
                  </a:schemeClr>
                </a:solidFill>
                <a:latin typeface="+mn-lt"/>
                <a:ea typeface="黑体" panose="02010609060101010101" pitchFamily="49" charset="-122"/>
              </a:rPr>
              <a:t>+</a:t>
            </a:r>
            <a:r>
              <a:rPr lang="zh-CN" altLang="en-US" sz="2000" b="1" dirty="0">
                <a:solidFill>
                  <a:schemeClr val="accent2">
                    <a:lumMod val="90000"/>
                    <a:lumOff val="10000"/>
                  </a:schemeClr>
                </a:solidFill>
                <a:latin typeface="+mn-lt"/>
                <a:ea typeface="黑体" panose="02010609060101010101" pitchFamily="49" charset="-122"/>
              </a:rPr>
              <a:t>－</a:t>
            </a:r>
            <a:r>
              <a:rPr lang="en-US" altLang="zh-CN" sz="2000" b="1" dirty="0">
                <a:solidFill>
                  <a:schemeClr val="accent2">
                    <a:lumMod val="90000"/>
                    <a:lumOff val="10000"/>
                  </a:schemeClr>
                </a:solidFill>
                <a:latin typeface="+mn-lt"/>
                <a:ea typeface="黑体" panose="02010609060101010101" pitchFamily="49" charset="-122"/>
              </a:rPr>
              <a:t>×÷</a:t>
            </a:r>
            <a:r>
              <a:rPr lang="zh-CN" altLang="en-US" sz="2000" b="1" dirty="0">
                <a:solidFill>
                  <a:schemeClr val="accent2">
                    <a:lumMod val="90000"/>
                    <a:lumOff val="10000"/>
                  </a:schemeClr>
                </a:solidFill>
                <a:latin typeface="+mn-lt"/>
                <a:ea typeface="黑体" panose="02010609060101010101" pitchFamily="49" charset="-122"/>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p:cNvSpPr>
          <p:nvPr>
            <p:ph idx="1"/>
          </p:nvPr>
        </p:nvSpPr>
        <p:spPr>
          <a:xfrm>
            <a:off x="395536" y="1234131"/>
            <a:ext cx="8148836" cy="5638800"/>
          </a:xfrm>
        </p:spPr>
        <p:txBody>
          <a:bodyPr vert="horz" wrap="square" lIns="91440" tIns="45720" rIns="91440" bIns="45720" anchor="t"/>
          <a:lstStyle/>
          <a:p>
            <a:pPr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人工智能</a:t>
            </a:r>
            <a:r>
              <a:rPr lang="zh-CN" altLang="en-US" sz="3200" dirty="0">
                <a:latin typeface="黑体" panose="02010609060101010101" pitchFamily="2" charset="-122"/>
                <a:ea typeface="黑体" panose="02010609060101010101" pitchFamily="2" charset="-122"/>
              </a:rPr>
              <a:t>源于</a:t>
            </a:r>
            <a:r>
              <a:rPr lang="zh-CN" altLang="en-US" sz="3200" dirty="0">
                <a:solidFill>
                  <a:srgbClr val="FF0000"/>
                </a:solidFill>
                <a:latin typeface="黑体" panose="02010609060101010101" pitchFamily="2" charset="-122"/>
                <a:ea typeface="黑体" panose="02010609060101010101" pitchFamily="2" charset="-122"/>
              </a:rPr>
              <a:t>数理逻辑</a:t>
            </a:r>
            <a:r>
              <a:rPr lang="zh-CN" altLang="en-US" sz="3200" dirty="0">
                <a:latin typeface="黑体" panose="02010609060101010101" pitchFamily="2" charset="-122"/>
                <a:ea typeface="黑体" panose="02010609060101010101" pitchFamily="2" charset="-122"/>
              </a:rPr>
              <a:t>。</a:t>
            </a:r>
          </a:p>
          <a:p>
            <a:pPr eaLnBrk="1" hangingPunct="1">
              <a:lnSpc>
                <a:spcPct val="90000"/>
              </a:lnSpc>
            </a:pPr>
            <a:r>
              <a:rPr lang="zh-CN" altLang="en-US" sz="3200" dirty="0">
                <a:latin typeface="黑体" panose="02010609060101010101" pitchFamily="2" charset="-122"/>
                <a:ea typeface="黑体" panose="02010609060101010101" pitchFamily="2" charset="-122"/>
              </a:rPr>
              <a:t>数理逻辑和计算机科学具有完全相同的宗旨：</a:t>
            </a:r>
            <a:r>
              <a:rPr lang="zh-CN" altLang="en-US" sz="3200" dirty="0">
                <a:solidFill>
                  <a:srgbClr val="FF0000"/>
                </a:solidFill>
                <a:latin typeface="黑体" panose="02010609060101010101" pitchFamily="2" charset="-122"/>
                <a:ea typeface="黑体" panose="02010609060101010101" pitchFamily="2" charset="-122"/>
              </a:rPr>
              <a:t>扩展人类大脑的功能，帮助人脑正确、高效地思维</a:t>
            </a:r>
            <a:r>
              <a:rPr lang="zh-CN" altLang="en-US" sz="3200" dirty="0">
                <a:latin typeface="黑体" panose="02010609060101010101" pitchFamily="2" charset="-122"/>
                <a:ea typeface="黑体" panose="02010609060101010101" pitchFamily="2" charset="-122"/>
              </a:rPr>
              <a:t>。</a:t>
            </a:r>
          </a:p>
          <a:p>
            <a:pPr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数理逻辑</a:t>
            </a:r>
            <a:r>
              <a:rPr lang="zh-CN" altLang="en-US" sz="3200" dirty="0">
                <a:latin typeface="黑体" panose="02010609060101010101" pitchFamily="2" charset="-122"/>
                <a:ea typeface="黑体" panose="02010609060101010101" pitchFamily="2" charset="-122"/>
              </a:rPr>
              <a:t>试图找出构成人类思维或计算的最基础的机制，例如推理中的代换、匹配、分离，计算中的运算、迭代、递归。</a:t>
            </a:r>
          </a:p>
          <a:p>
            <a:pPr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计算机程序设计</a:t>
            </a:r>
            <a:r>
              <a:rPr lang="zh-CN" altLang="en-US" sz="3200" dirty="0">
                <a:latin typeface="黑体" panose="02010609060101010101" pitchFamily="2" charset="-122"/>
                <a:ea typeface="黑体" panose="02010609060101010101" pitchFamily="2" charset="-122"/>
              </a:rPr>
              <a:t>则是要把问题的求解归结于程序设计语言的几条基本语句，甚至归结于一些极其简单的机器操作指令</a:t>
            </a:r>
            <a:r>
              <a:rPr lang="zh-CN" altLang="en-US" sz="3200" dirty="0" smtClean="0">
                <a:latin typeface="黑体" panose="02010609060101010101" pitchFamily="2" charset="-122"/>
                <a:ea typeface="黑体" panose="02010609060101010101" pitchFamily="2" charset="-122"/>
              </a:rPr>
              <a:t>。</a:t>
            </a: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49</a:t>
            </a:fld>
            <a:endParaRPr lang="zh-CN" altLang="en-US" dirty="0"/>
          </a:p>
        </p:txBody>
      </p:sp>
      <p:sp>
        <p:nvSpPr>
          <p:cNvPr id="5" name="Rectangle 2"/>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1.符号主义学派</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主要授课内容</a:t>
            </a:r>
            <a:r>
              <a:rPr lang="zh-CN" altLang="en-US" dirty="0"/>
              <a:t>：</a:t>
            </a:r>
          </a:p>
        </p:txBody>
      </p:sp>
      <p:sp>
        <p:nvSpPr>
          <p:cNvPr id="6" name="内容占位符 5"/>
          <p:cNvSpPr>
            <a:spLocks noGrp="1"/>
          </p:cNvSpPr>
          <p:nvPr>
            <p:ph idx="1"/>
          </p:nvPr>
        </p:nvSpPr>
        <p:spPr>
          <a:xfrm>
            <a:off x="179512" y="1268760"/>
            <a:ext cx="8964488" cy="5231432"/>
          </a:xfrm>
        </p:spPr>
        <p:txBody>
          <a:bodyPr/>
          <a:lstStyle/>
          <a:p>
            <a:pPr eaLnBrk="1" hangingPunct="1">
              <a:defRPr/>
            </a:pPr>
            <a:r>
              <a:rPr lang="zh-CN" altLang="en-US" dirty="0"/>
              <a:t>第一</a:t>
            </a:r>
            <a:r>
              <a:rPr lang="zh-CN" altLang="en-US" dirty="0" smtClean="0"/>
              <a:t>章  绪论</a:t>
            </a:r>
            <a:endParaRPr lang="zh-CN" altLang="en-US" dirty="0"/>
          </a:p>
          <a:p>
            <a:pPr eaLnBrk="1" hangingPunct="1">
              <a:defRPr/>
            </a:pPr>
            <a:r>
              <a:rPr lang="zh-CN" altLang="en-US" dirty="0">
                <a:solidFill>
                  <a:srgbClr val="FF0000"/>
                </a:solidFill>
              </a:rPr>
              <a:t>第二</a:t>
            </a:r>
            <a:r>
              <a:rPr lang="zh-CN" altLang="en-US" dirty="0" smtClean="0">
                <a:solidFill>
                  <a:srgbClr val="FF0000"/>
                </a:solidFill>
              </a:rPr>
              <a:t>章  </a:t>
            </a:r>
            <a:r>
              <a:rPr lang="zh-CN" altLang="en-US" dirty="0" smtClean="0"/>
              <a:t>知识表示</a:t>
            </a:r>
            <a:r>
              <a:rPr lang="zh-CN" altLang="en-US" dirty="0"/>
              <a:t>和推理</a:t>
            </a:r>
          </a:p>
          <a:p>
            <a:pPr eaLnBrk="1" hangingPunct="1">
              <a:defRPr/>
            </a:pPr>
            <a:r>
              <a:rPr lang="zh-CN" altLang="en-US" dirty="0">
                <a:solidFill>
                  <a:srgbClr val="FF0000"/>
                </a:solidFill>
              </a:rPr>
              <a:t>第三</a:t>
            </a:r>
            <a:r>
              <a:rPr lang="zh-CN" altLang="en-US" dirty="0" smtClean="0">
                <a:solidFill>
                  <a:srgbClr val="FF0000"/>
                </a:solidFill>
              </a:rPr>
              <a:t>章  </a:t>
            </a:r>
            <a:r>
              <a:rPr lang="zh-CN" altLang="en-US" dirty="0" smtClean="0"/>
              <a:t>搜索技术（课堂</a:t>
            </a:r>
            <a:r>
              <a:rPr lang="en-US" altLang="zh-CN" dirty="0" smtClean="0"/>
              <a:t>/</a:t>
            </a:r>
            <a:r>
              <a:rPr lang="zh-CN" altLang="en-US" dirty="0" smtClean="0"/>
              <a:t>线上）</a:t>
            </a:r>
            <a:endParaRPr lang="zh-CN" altLang="en-US" dirty="0"/>
          </a:p>
          <a:p>
            <a:pPr eaLnBrk="1" hangingPunct="1">
              <a:defRPr/>
            </a:pPr>
            <a:r>
              <a:rPr lang="zh-CN" altLang="en-US" dirty="0"/>
              <a:t>第四</a:t>
            </a:r>
            <a:r>
              <a:rPr lang="zh-CN" altLang="en-US" dirty="0" smtClean="0"/>
              <a:t>章  高级</a:t>
            </a:r>
            <a:r>
              <a:rPr lang="zh-CN" altLang="en-US" dirty="0"/>
              <a:t>搜索</a:t>
            </a:r>
          </a:p>
          <a:p>
            <a:pPr>
              <a:defRPr/>
            </a:pPr>
            <a:r>
              <a:rPr lang="zh-CN" altLang="en-US" dirty="0">
                <a:solidFill>
                  <a:srgbClr val="FF0000"/>
                </a:solidFill>
              </a:rPr>
              <a:t>第五</a:t>
            </a:r>
            <a:r>
              <a:rPr lang="zh-CN" altLang="en-US" dirty="0" smtClean="0">
                <a:solidFill>
                  <a:srgbClr val="FF0000"/>
                </a:solidFill>
              </a:rPr>
              <a:t>章  </a:t>
            </a:r>
            <a:r>
              <a:rPr lang="zh-CN" altLang="en-US" dirty="0" smtClean="0"/>
              <a:t>不确定</a:t>
            </a:r>
            <a:r>
              <a:rPr lang="zh-CN" altLang="en-US" dirty="0"/>
              <a:t>知识表示和推理（课堂</a:t>
            </a:r>
            <a:r>
              <a:rPr lang="en-US" altLang="zh-CN" dirty="0"/>
              <a:t>/</a:t>
            </a:r>
            <a:r>
              <a:rPr lang="zh-CN" altLang="en-US" dirty="0"/>
              <a:t>线上）</a:t>
            </a:r>
          </a:p>
          <a:p>
            <a:pPr>
              <a:defRPr/>
            </a:pPr>
            <a:r>
              <a:rPr lang="zh-CN" altLang="en-US" dirty="0">
                <a:solidFill>
                  <a:srgbClr val="FF0000"/>
                </a:solidFill>
              </a:rPr>
              <a:t>第六</a:t>
            </a:r>
            <a:r>
              <a:rPr lang="zh-CN" altLang="en-US" dirty="0" smtClean="0">
                <a:solidFill>
                  <a:srgbClr val="FF0000"/>
                </a:solidFill>
              </a:rPr>
              <a:t>章  </a:t>
            </a:r>
            <a:r>
              <a:rPr lang="zh-CN" altLang="en-US" dirty="0"/>
              <a:t>机器学习（课堂</a:t>
            </a:r>
            <a:r>
              <a:rPr lang="en-US" altLang="zh-CN" dirty="0"/>
              <a:t>/</a:t>
            </a:r>
            <a:r>
              <a:rPr lang="zh-CN" altLang="en-US" dirty="0"/>
              <a:t>线上）</a:t>
            </a:r>
          </a:p>
          <a:p>
            <a:pPr eaLnBrk="1" hangingPunct="1">
              <a:defRPr/>
            </a:pPr>
            <a:r>
              <a:rPr lang="zh-CN" altLang="en-US" dirty="0"/>
              <a:t>第七</a:t>
            </a:r>
            <a:r>
              <a:rPr lang="zh-CN" altLang="en-US" dirty="0" smtClean="0"/>
              <a:t>章  自然语言处理</a:t>
            </a:r>
            <a:r>
              <a:rPr lang="zh-CN" altLang="en-US" dirty="0"/>
              <a:t>技术</a:t>
            </a:r>
          </a:p>
          <a:p>
            <a:pPr eaLnBrk="1" hangingPunct="1">
              <a:defRPr/>
            </a:pPr>
            <a:r>
              <a:rPr lang="zh-CN" altLang="en-US" dirty="0"/>
              <a:t>第八</a:t>
            </a:r>
            <a:r>
              <a:rPr lang="zh-CN" altLang="en-US" dirty="0" smtClean="0"/>
              <a:t>章  机器人学</a:t>
            </a:r>
            <a:endParaRPr lang="zh-CN" altLang="en-US" dirty="0"/>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a:t>
            </a:fld>
            <a:endParaRPr lang="zh-CN" altLang="en-US" dirty="0"/>
          </a:p>
        </p:txBody>
      </p:sp>
    </p:spTree>
    <p:extLst>
      <p:ext uri="{BB962C8B-B14F-4D97-AF65-F5344CB8AC3E}">
        <p14:creationId xmlns:p14="http://schemas.microsoft.com/office/powerpoint/2010/main" val="27847723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1027"/>
          <p:cNvSpPr>
            <a:spLocks noGrp="1"/>
          </p:cNvSpPr>
          <p:nvPr>
            <p:ph idx="1"/>
          </p:nvPr>
        </p:nvSpPr>
        <p:spPr>
          <a:xfrm>
            <a:off x="467544" y="1160240"/>
            <a:ext cx="7920880" cy="5562600"/>
          </a:xfrm>
        </p:spPr>
        <p:txBody>
          <a:bodyPr vert="horz" wrap="square" lIns="91440" tIns="45720" rIns="91440" bIns="45720" anchor="t"/>
          <a:lstStyle/>
          <a:p>
            <a:pPr indent="0" eaLnBrk="1" latinLnBrk="0" hangingPunct="1">
              <a:lnSpc>
                <a:spcPct val="90000"/>
              </a:lnSpc>
              <a:spcBef>
                <a:spcPts val="600"/>
              </a:spcBef>
              <a:spcAft>
                <a:spcPts val="600"/>
              </a:spcAft>
              <a:buNone/>
            </a:pPr>
            <a:r>
              <a:rPr lang="zh-CN" altLang="en-US" dirty="0">
                <a:solidFill>
                  <a:srgbClr val="FF0000"/>
                </a:solidFill>
                <a:latin typeface="黑体" panose="02010609060101010101" pitchFamily="2" charset="-122"/>
                <a:ea typeface="黑体" panose="02010609060101010101" pitchFamily="2" charset="-122"/>
              </a:rPr>
              <a:t>数理逻辑的形式化方法又和计算机科学不谋而合。</a:t>
            </a:r>
          </a:p>
          <a:p>
            <a:pPr eaLnBrk="1" hangingPunct="1">
              <a:lnSpc>
                <a:spcPct val="90000"/>
              </a:lnSpc>
            </a:pPr>
            <a:r>
              <a:rPr lang="zh-CN" altLang="en-US" dirty="0">
                <a:latin typeface="黑体" panose="02010609060101010101" pitchFamily="2" charset="-122"/>
                <a:ea typeface="黑体" panose="02010609060101010101" pitchFamily="2" charset="-122"/>
              </a:rPr>
              <a:t>计算机系统本身，它的硬件、软件都是一种形式系统，它们的结构都可以</a:t>
            </a:r>
            <a:r>
              <a:rPr lang="zh-CN" altLang="en-US" dirty="0">
                <a:solidFill>
                  <a:srgbClr val="FF0000"/>
                </a:solidFill>
                <a:latin typeface="黑体" panose="02010609060101010101" pitchFamily="2" charset="-122"/>
                <a:ea typeface="黑体" panose="02010609060101010101" pitchFamily="2" charset="-122"/>
              </a:rPr>
              <a:t>形式地</a:t>
            </a:r>
            <a:r>
              <a:rPr lang="zh-CN" altLang="en-US" dirty="0" smtClean="0">
                <a:solidFill>
                  <a:srgbClr val="FF0000"/>
                </a:solidFill>
                <a:latin typeface="黑体" panose="02010609060101010101" pitchFamily="2" charset="-122"/>
                <a:ea typeface="黑体" panose="02010609060101010101" pitchFamily="2" charset="-122"/>
              </a:rPr>
              <a:t>描述。</a:t>
            </a:r>
            <a:endParaRPr lang="zh-CN" altLang="en-US" dirty="0">
              <a:latin typeface="黑体" panose="02010609060101010101" pitchFamily="2" charset="-122"/>
              <a:ea typeface="黑体" panose="02010609060101010101" pitchFamily="2" charset="-122"/>
            </a:endParaRPr>
          </a:p>
          <a:p>
            <a:pPr eaLnBrk="1" hangingPunct="1">
              <a:lnSpc>
                <a:spcPct val="90000"/>
              </a:lnSpc>
            </a:pPr>
            <a:r>
              <a:rPr lang="zh-CN" altLang="en-US" dirty="0">
                <a:latin typeface="黑体" panose="02010609060101010101" pitchFamily="2" charset="-122"/>
                <a:ea typeface="黑体" panose="02010609060101010101" pitchFamily="2" charset="-122"/>
              </a:rPr>
              <a:t>程序设计语言更是不折不扣的</a:t>
            </a:r>
            <a:r>
              <a:rPr lang="zh-CN" altLang="en-US" dirty="0">
                <a:solidFill>
                  <a:srgbClr val="FF0000"/>
                </a:solidFill>
                <a:latin typeface="黑体" panose="02010609060101010101" pitchFamily="2" charset="-122"/>
                <a:ea typeface="黑体" panose="02010609060101010101" pitchFamily="2" charset="-122"/>
              </a:rPr>
              <a:t>形式语言系统</a:t>
            </a:r>
            <a:r>
              <a:rPr lang="zh-CN" altLang="en-US" dirty="0">
                <a:latin typeface="黑体" panose="02010609060101010101" pitchFamily="2" charset="-122"/>
                <a:ea typeface="黑体" panose="02010609060101010101" pitchFamily="2" charset="-122"/>
              </a:rPr>
              <a:t>。</a:t>
            </a:r>
          </a:p>
          <a:p>
            <a:pPr eaLnBrk="1" hangingPunct="1">
              <a:lnSpc>
                <a:spcPct val="90000"/>
              </a:lnSpc>
            </a:pPr>
            <a:r>
              <a:rPr lang="zh-CN" altLang="en-US" dirty="0">
                <a:latin typeface="黑体" panose="02010609060101010101" pitchFamily="2" charset="-122"/>
                <a:ea typeface="黑体" panose="02010609060101010101" pitchFamily="2" charset="-122"/>
              </a:rPr>
              <a:t>要研究计算机、开发种种程序设计语言，没有</a:t>
            </a:r>
            <a:r>
              <a:rPr lang="zh-CN" altLang="en-US" dirty="0">
                <a:solidFill>
                  <a:srgbClr val="FF0000"/>
                </a:solidFill>
                <a:latin typeface="黑体" panose="02010609060101010101" pitchFamily="2" charset="-122"/>
                <a:ea typeface="黑体" panose="02010609060101010101" pitchFamily="2" charset="-122"/>
              </a:rPr>
              <a:t>形式化知识</a:t>
            </a:r>
            <a:r>
              <a:rPr lang="zh-CN" altLang="en-US" dirty="0">
                <a:latin typeface="黑体" panose="02010609060101010101" pitchFamily="2" charset="-122"/>
                <a:ea typeface="黑体" panose="02010609060101010101" pitchFamily="2" charset="-122"/>
              </a:rPr>
              <a:t>和</a:t>
            </a:r>
            <a:r>
              <a:rPr lang="zh-CN" altLang="en-US" dirty="0">
                <a:solidFill>
                  <a:srgbClr val="FF0000"/>
                </a:solidFill>
                <a:latin typeface="黑体" panose="02010609060101010101" pitchFamily="2" charset="-122"/>
                <a:ea typeface="黑体" panose="02010609060101010101" pitchFamily="2" charset="-122"/>
              </a:rPr>
              <a:t>形式化能力</a:t>
            </a:r>
            <a:r>
              <a:rPr lang="zh-CN" altLang="en-US" dirty="0">
                <a:latin typeface="黑体" panose="02010609060101010101" pitchFamily="2" charset="-122"/>
                <a:ea typeface="黑体" panose="02010609060101010101" pitchFamily="2" charset="-122"/>
              </a:rPr>
              <a:t>是难以取得出色的成果的。</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50</a:t>
            </a:fld>
            <a:endParaRPr lang="zh-CN" altLang="en-US" dirty="0"/>
          </a:p>
        </p:txBody>
      </p:sp>
      <p:sp>
        <p:nvSpPr>
          <p:cNvPr id="5" name="Rectangle 2"/>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1.符号主义学派</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1027"/>
          <p:cNvSpPr>
            <a:spLocks noGrp="1"/>
          </p:cNvSpPr>
          <p:nvPr>
            <p:ph idx="1"/>
          </p:nvPr>
        </p:nvSpPr>
        <p:spPr>
          <a:xfrm>
            <a:off x="685800" y="1257300"/>
            <a:ext cx="7772400" cy="4114800"/>
          </a:xfrm>
        </p:spPr>
        <p:txBody>
          <a:bodyPr vert="horz" wrap="square" lIns="91440" tIns="45720" rIns="91440" bIns="45720" anchor="t"/>
          <a:lstStyle/>
          <a:p>
            <a:pPr marL="800100" indent="-457200">
              <a:spcBef>
                <a:spcPts val="1200"/>
              </a:spcBef>
              <a:spcAft>
                <a:spcPts val="1200"/>
              </a:spcAft>
            </a:pPr>
            <a:r>
              <a:rPr lang="zh-CN" altLang="en-US" dirty="0">
                <a:latin typeface="黑体" panose="02010609060101010101" pitchFamily="2" charset="-122"/>
                <a:ea typeface="黑体" panose="02010609060101010101" pitchFamily="2" charset="-122"/>
              </a:rPr>
              <a:t>人们必须用计算机懂得的</a:t>
            </a:r>
            <a:r>
              <a:rPr lang="zh-CN" altLang="en-US" dirty="0">
                <a:solidFill>
                  <a:srgbClr val="FF0000"/>
                </a:solidFill>
                <a:latin typeface="黑体" panose="02010609060101010101" pitchFamily="2" charset="-122"/>
                <a:ea typeface="黑体" panose="02010609060101010101" pitchFamily="2" charset="-122"/>
              </a:rPr>
              <a:t>形式语言</a:t>
            </a:r>
            <a:r>
              <a:rPr lang="zh-CN" altLang="en-US" dirty="0">
                <a:latin typeface="黑体" panose="02010609060101010101" pitchFamily="2" charset="-122"/>
                <a:ea typeface="黑体" panose="02010609060101010101" pitchFamily="2" charset="-122"/>
              </a:rPr>
              <a:t>告诉它</a:t>
            </a:r>
            <a:r>
              <a:rPr lang="zh-CN" altLang="en-US" dirty="0">
                <a:solidFill>
                  <a:srgbClr val="FF0000"/>
                </a:solidFill>
                <a:latin typeface="黑体" panose="02010609060101010101" pitchFamily="2" charset="-122"/>
                <a:ea typeface="黑体" panose="02010609060101010101" pitchFamily="2" charset="-122"/>
              </a:rPr>
              <a:t>怎么做</a:t>
            </a:r>
            <a:r>
              <a:rPr lang="zh-CN" altLang="en-US" dirty="0">
                <a:latin typeface="黑体" panose="02010609060101010101" pitchFamily="2" charset="-122"/>
                <a:ea typeface="黑体" panose="02010609060101010101" pitchFamily="2" charset="-122"/>
              </a:rPr>
              <a:t>或者</a:t>
            </a:r>
            <a:r>
              <a:rPr lang="zh-CN" altLang="en-US" dirty="0">
                <a:solidFill>
                  <a:srgbClr val="FF0000"/>
                </a:solidFill>
                <a:latin typeface="黑体" panose="02010609060101010101" pitchFamily="2" charset="-122"/>
                <a:ea typeface="黑体" panose="02010609060101010101" pitchFamily="2" charset="-122"/>
              </a:rPr>
              <a:t>做</a:t>
            </a:r>
            <a:r>
              <a:rPr lang="zh-CN" altLang="en-US" dirty="0" smtClean="0">
                <a:solidFill>
                  <a:srgbClr val="FF0000"/>
                </a:solidFill>
                <a:latin typeface="黑体" panose="02010609060101010101" pitchFamily="2" charset="-122"/>
                <a:ea typeface="黑体" panose="02010609060101010101" pitchFamily="2" charset="-122"/>
              </a:rPr>
              <a:t>什么。</a:t>
            </a:r>
            <a:endParaRPr lang="zh-CN" altLang="en-US" dirty="0">
              <a:latin typeface="黑体" panose="02010609060101010101" pitchFamily="2" charset="-122"/>
              <a:ea typeface="黑体" panose="02010609060101010101" pitchFamily="2" charset="-122"/>
            </a:endParaRPr>
          </a:p>
          <a:p>
            <a:pPr marL="800100" indent="-457200">
              <a:spcBef>
                <a:spcPts val="1200"/>
              </a:spcBef>
              <a:spcAft>
                <a:spcPts val="1200"/>
              </a:spcAft>
            </a:pPr>
            <a:r>
              <a:rPr lang="zh-CN" altLang="en-US" dirty="0" smtClean="0">
                <a:latin typeface="黑体" panose="02010609060101010101" pitchFamily="2" charset="-122"/>
                <a:ea typeface="黑体" panose="02010609060101010101" pitchFamily="2" charset="-122"/>
              </a:rPr>
              <a:t>计算机</a:t>
            </a:r>
            <a:r>
              <a:rPr lang="zh-CN" altLang="en-US" dirty="0">
                <a:latin typeface="黑体" panose="02010609060101010101" pitchFamily="2" charset="-122"/>
                <a:ea typeface="黑体" panose="02010609060101010101" pitchFamily="2" charset="-122"/>
              </a:rPr>
              <a:t>理解这些语言的过程，又正是按照人赋予它的</a:t>
            </a:r>
            <a:r>
              <a:rPr lang="zh-CN" altLang="en-US" dirty="0">
                <a:solidFill>
                  <a:srgbClr val="FF0000"/>
                </a:solidFill>
                <a:latin typeface="黑体" panose="02010609060101010101" pitchFamily="2" charset="-122"/>
                <a:ea typeface="黑体" panose="02010609060101010101" pitchFamily="2" charset="-122"/>
              </a:rPr>
              <a:t>形式化规程(编译程序，</a:t>
            </a:r>
            <a:r>
              <a:rPr lang="en-US" altLang="zh-CN" dirty="0">
                <a:solidFill>
                  <a:srgbClr val="FF0000"/>
                </a:solidFill>
                <a:latin typeface="黑体" panose="02010609060101010101" pitchFamily="2" charset="-122"/>
                <a:ea typeface="黑体" panose="02010609060101010101" pitchFamily="2" charset="-122"/>
              </a:rPr>
              <a:t>compiler)</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将它们归约为自己的基本操作。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51</a:t>
            </a:fld>
            <a:endParaRPr lang="zh-CN" altLang="en-US" dirty="0"/>
          </a:p>
        </p:txBody>
      </p:sp>
      <p:sp>
        <p:nvSpPr>
          <p:cNvPr id="5" name="Rectangle 2"/>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1.符号主义学派</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1027"/>
          <p:cNvSpPr>
            <a:spLocks noGrp="1"/>
          </p:cNvSpPr>
          <p:nvPr>
            <p:ph idx="1"/>
          </p:nvPr>
        </p:nvSpPr>
        <p:spPr>
          <a:xfrm>
            <a:off x="405486" y="1258270"/>
            <a:ext cx="8198962" cy="5187950"/>
          </a:xfrm>
        </p:spPr>
        <p:txBody>
          <a:bodyPr vert="horz" wrap="square" lIns="91440" tIns="45720" rIns="91440" bIns="45720" anchor="t"/>
          <a:lstStyle/>
          <a:p>
            <a:pPr indent="342265" eaLnBrk="1" latinLnBrk="0" hangingPunct="1">
              <a:lnSpc>
                <a:spcPct val="90000"/>
              </a:lnSpc>
              <a:spcBef>
                <a:spcPts val="1200"/>
              </a:spcBef>
              <a:spcAft>
                <a:spcPts val="1200"/>
              </a:spcAft>
            </a:pPr>
            <a:r>
              <a:rPr lang="zh-CN" altLang="en-US" sz="3200" dirty="0">
                <a:latin typeface="黑体" panose="02010609060101010101" pitchFamily="2" charset="-122"/>
                <a:ea typeface="黑体" panose="02010609060101010101" pitchFamily="2" charset="-122"/>
              </a:rPr>
              <a:t>正是数理逻辑对</a:t>
            </a:r>
            <a:r>
              <a:rPr lang="zh-CN" altLang="en-US" sz="3200" dirty="0">
                <a:solidFill>
                  <a:srgbClr val="FF0000"/>
                </a:solidFill>
                <a:latin typeface="黑体" panose="02010609060101010101" pitchFamily="2" charset="-122"/>
                <a:ea typeface="黑体" panose="02010609060101010101" pitchFamily="2" charset="-122"/>
              </a:rPr>
              <a:t>计算</a:t>
            </a:r>
            <a:r>
              <a:rPr lang="zh-CN" altLang="en-US" sz="3200" dirty="0">
                <a:latin typeface="黑体" panose="02010609060101010101" pitchFamily="2" charset="-122"/>
                <a:ea typeface="黑体" panose="02010609060101010101" pitchFamily="2" charset="-122"/>
              </a:rPr>
              <a:t>的追根寻源，导致了第一个计算的数学模型</a:t>
            </a:r>
            <a:r>
              <a:rPr lang="zh-CN" altLang="en-US" sz="3200" dirty="0">
                <a:solidFill>
                  <a:srgbClr val="FF0000"/>
                </a:solidFill>
                <a:latin typeface="黑体" panose="02010609060101010101" pitchFamily="2" charset="-122"/>
                <a:ea typeface="黑体" panose="02010609060101010101" pitchFamily="2" charset="-122"/>
              </a:rPr>
              <a:t>图灵机(</a:t>
            </a:r>
            <a:r>
              <a:rPr lang="en-US" altLang="zh-CN" sz="3200" dirty="0">
                <a:solidFill>
                  <a:srgbClr val="FF0000"/>
                </a:solidFill>
                <a:latin typeface="黑体" panose="02010609060101010101" pitchFamily="2" charset="-122"/>
                <a:ea typeface="黑体" panose="02010609060101010101" pitchFamily="2" charset="-122"/>
              </a:rPr>
              <a:t>Turing machines)</a:t>
            </a:r>
            <a:r>
              <a:rPr lang="zh-CN" altLang="en-US" sz="3200" dirty="0">
                <a:latin typeface="黑体" panose="02010609060101010101" pitchFamily="2" charset="-122"/>
                <a:ea typeface="黑体" panose="02010609060101010101" pitchFamily="2" charset="-122"/>
              </a:rPr>
              <a:t>的诞生，它被公认为现代数字计算机的</a:t>
            </a:r>
            <a:r>
              <a:rPr lang="zh-CN" altLang="en-US" sz="3200" dirty="0" smtClean="0">
                <a:latin typeface="黑体" panose="02010609060101010101" pitchFamily="2" charset="-122"/>
                <a:ea typeface="黑体" panose="02010609060101010101" pitchFamily="2" charset="-122"/>
              </a:rPr>
              <a:t>祖先。</a:t>
            </a:r>
            <a:endParaRPr lang="zh-CN" altLang="en-US" sz="3200" dirty="0">
              <a:latin typeface="黑体" panose="02010609060101010101" pitchFamily="2" charset="-122"/>
              <a:ea typeface="黑体" panose="02010609060101010101" pitchFamily="2" charset="-122"/>
            </a:endParaRPr>
          </a:p>
          <a:p>
            <a:pPr indent="342265" eaLnBrk="1" latinLnBrk="0" hangingPunct="1">
              <a:lnSpc>
                <a:spcPct val="90000"/>
              </a:lnSpc>
              <a:spcBef>
                <a:spcPts val="1200"/>
              </a:spcBef>
              <a:spcAft>
                <a:spcPts val="1200"/>
              </a:spcAft>
            </a:pPr>
            <a:r>
              <a:rPr lang="en-US" altLang="zh-CN" sz="3200" dirty="0">
                <a:solidFill>
                  <a:srgbClr val="FF0000"/>
                </a:solidFill>
                <a:latin typeface="黑体" panose="02010609060101010101" pitchFamily="2" charset="-122"/>
                <a:ea typeface="黑体" panose="02010609060101010101" pitchFamily="2" charset="-122"/>
              </a:rPr>
              <a:t>λ-</a:t>
            </a:r>
            <a:r>
              <a:rPr lang="zh-CN" altLang="en-US" sz="3200" dirty="0">
                <a:solidFill>
                  <a:srgbClr val="FF0000"/>
                </a:solidFill>
                <a:latin typeface="黑体" panose="02010609060101010101" pitchFamily="2" charset="-122"/>
                <a:ea typeface="黑体" panose="02010609060101010101" pitchFamily="2" charset="-122"/>
              </a:rPr>
              <a:t>演算系统</a:t>
            </a:r>
            <a:r>
              <a:rPr lang="zh-CN" altLang="en-US" sz="3200" dirty="0">
                <a:latin typeface="黑体" panose="02010609060101010101" pitchFamily="2" charset="-122"/>
                <a:ea typeface="黑体" panose="02010609060101010101" pitchFamily="2" charset="-122"/>
              </a:rPr>
              <a:t>为第一个人工智能语言</a:t>
            </a:r>
            <a:r>
              <a:rPr lang="en-US" altLang="zh-CN" sz="3200" dirty="0">
                <a:latin typeface="黑体" panose="02010609060101010101" pitchFamily="2" charset="-122"/>
                <a:ea typeface="黑体" panose="02010609060101010101" pitchFamily="2" charset="-122"/>
              </a:rPr>
              <a:t>LISP</a:t>
            </a:r>
            <a:r>
              <a:rPr lang="zh-CN" altLang="en-US" sz="3200" dirty="0">
                <a:latin typeface="黑体" panose="02010609060101010101" pitchFamily="2" charset="-122"/>
                <a:ea typeface="黑体" panose="02010609060101010101" pitchFamily="2" charset="-122"/>
              </a:rPr>
              <a:t>奠定了</a:t>
            </a:r>
            <a:r>
              <a:rPr lang="zh-CN" altLang="en-US" sz="3200" dirty="0" smtClean="0">
                <a:latin typeface="黑体" panose="02010609060101010101" pitchFamily="2" charset="-122"/>
                <a:ea typeface="黑体" panose="02010609060101010101" pitchFamily="2" charset="-122"/>
              </a:rPr>
              <a:t>基础。</a:t>
            </a:r>
            <a:endParaRPr lang="zh-CN" altLang="en-US" sz="3200" dirty="0">
              <a:latin typeface="黑体" panose="02010609060101010101" pitchFamily="2" charset="-122"/>
              <a:ea typeface="黑体" panose="02010609060101010101" pitchFamily="2" charset="-122"/>
            </a:endParaRPr>
          </a:p>
          <a:p>
            <a:pPr indent="342265" eaLnBrk="1" latinLnBrk="0" hangingPunct="1">
              <a:lnSpc>
                <a:spcPct val="90000"/>
              </a:lnSpc>
              <a:spcBef>
                <a:spcPts val="1200"/>
              </a:spcBef>
              <a:spcAft>
                <a:spcPts val="1200"/>
              </a:spcAft>
            </a:pPr>
            <a:r>
              <a:rPr lang="zh-CN" altLang="en-US" sz="3200" dirty="0">
                <a:solidFill>
                  <a:srgbClr val="FF0000"/>
                </a:solidFill>
                <a:latin typeface="黑体" panose="02010609060101010101" pitchFamily="2" charset="-122"/>
                <a:ea typeface="黑体" panose="02010609060101010101" pitchFamily="2" charset="-122"/>
              </a:rPr>
              <a:t>一阶谓词演算系统</a:t>
            </a:r>
            <a:r>
              <a:rPr lang="zh-CN" altLang="en-US" sz="3200" dirty="0">
                <a:latin typeface="黑体" panose="02010609060101010101" pitchFamily="2" charset="-122"/>
                <a:ea typeface="黑体" panose="02010609060101010101" pitchFamily="2" charset="-122"/>
              </a:rPr>
              <a:t>为计算机的知识表示及定理证明铺平了道路。逻辑程序设计语言</a:t>
            </a:r>
            <a:r>
              <a:rPr lang="en-US" altLang="zh-CN" sz="3200" dirty="0">
                <a:latin typeface="黑体" panose="02010609060101010101" pitchFamily="2" charset="-122"/>
                <a:ea typeface="黑体" panose="02010609060101010101" pitchFamily="2" charset="-122"/>
              </a:rPr>
              <a:t>Prolog</a:t>
            </a:r>
            <a:r>
              <a:rPr lang="zh-CN" altLang="en-US" sz="3200" dirty="0">
                <a:latin typeface="黑体" panose="02010609060101010101" pitchFamily="2" charset="-122"/>
                <a:ea typeface="黑体" panose="02010609060101010101" pitchFamily="2" charset="-122"/>
              </a:rPr>
              <a:t>以其为根本。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52</a:t>
            </a:fld>
            <a:endParaRPr lang="zh-CN" altLang="en-US" dirty="0"/>
          </a:p>
        </p:txBody>
      </p:sp>
      <p:sp>
        <p:nvSpPr>
          <p:cNvPr id="5" name="Rectangle 2"/>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1.符号主义学派</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p:cNvSpPr>
          <p:nvPr>
            <p:ph type="title"/>
          </p:nvPr>
        </p:nvSpPr>
        <p:spPr>
          <a:xfrm>
            <a:off x="383604" y="260648"/>
            <a:ext cx="7772400" cy="1143000"/>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2.连接主义学派</a:t>
            </a:r>
          </a:p>
        </p:txBody>
      </p:sp>
      <p:sp>
        <p:nvSpPr>
          <p:cNvPr id="51204" name="Rectangle 3"/>
          <p:cNvSpPr>
            <a:spLocks noGrp="1"/>
          </p:cNvSpPr>
          <p:nvPr>
            <p:ph idx="1"/>
          </p:nvPr>
        </p:nvSpPr>
        <p:spPr>
          <a:xfrm>
            <a:off x="251520" y="1340768"/>
            <a:ext cx="8436868" cy="4977462"/>
          </a:xfrm>
        </p:spPr>
        <p:txBody>
          <a:bodyPr vert="horz" wrap="square" lIns="91440" tIns="45720" rIns="91440" bIns="45720" anchor="t"/>
          <a:lstStyle/>
          <a:p>
            <a:pPr indent="0">
              <a:lnSpc>
                <a:spcPct val="80000"/>
              </a:lnSpc>
              <a:spcBef>
                <a:spcPts val="600"/>
              </a:spcBef>
              <a:spcAft>
                <a:spcPts val="600"/>
              </a:spcAft>
            </a:pPr>
            <a:r>
              <a:rPr lang="zh-CN" altLang="en-US" dirty="0"/>
              <a:t>又称：仿生学派或生理</a:t>
            </a:r>
            <a:r>
              <a:rPr lang="zh-CN" altLang="en-US" dirty="0" smtClean="0"/>
              <a:t>学派。</a:t>
            </a:r>
            <a:endParaRPr lang="en-US" altLang="zh-CN" sz="3200" dirty="0" smtClean="0">
              <a:latin typeface="黑体" panose="02010609060101010101" pitchFamily="2" charset="-122"/>
              <a:ea typeface="黑体" panose="02010609060101010101" pitchFamily="2" charset="-122"/>
            </a:endParaRPr>
          </a:p>
          <a:p>
            <a:pPr indent="0" algn="just" eaLnBrk="1" latinLnBrk="0" hangingPunct="1">
              <a:lnSpc>
                <a:spcPct val="80000"/>
              </a:lnSpc>
              <a:spcBef>
                <a:spcPts val="600"/>
              </a:spcBef>
              <a:spcAft>
                <a:spcPts val="600"/>
              </a:spcAft>
            </a:pPr>
            <a:r>
              <a:rPr lang="zh-CN" altLang="en-US" sz="3200" dirty="0" smtClean="0">
                <a:latin typeface="黑体" panose="02010609060101010101" pitchFamily="2" charset="-122"/>
                <a:ea typeface="黑体" panose="02010609060101010101" pitchFamily="2" charset="-122"/>
              </a:rPr>
              <a:t>人</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思维基元</a:t>
            </a:r>
            <a:r>
              <a:rPr lang="zh-CN" altLang="en-US" sz="3200" dirty="0">
                <a:latin typeface="黑体" panose="02010609060101010101" pitchFamily="2" charset="-122"/>
                <a:ea typeface="黑体" panose="02010609060101010101" pitchFamily="2" charset="-122"/>
              </a:rPr>
              <a:t>是</a:t>
            </a:r>
            <a:r>
              <a:rPr lang="zh-CN" altLang="en-US" sz="3200" dirty="0">
                <a:solidFill>
                  <a:srgbClr val="FF0000"/>
                </a:solidFill>
                <a:latin typeface="黑体" panose="02010609060101010101" pitchFamily="2" charset="-122"/>
                <a:ea typeface="黑体" panose="02010609060101010101" pitchFamily="2" charset="-122"/>
              </a:rPr>
              <a:t>神经元</a:t>
            </a:r>
            <a:r>
              <a:rPr lang="zh-CN" altLang="en-US" sz="3200" dirty="0">
                <a:latin typeface="黑体" panose="02010609060101010101" pitchFamily="2" charset="-122"/>
                <a:ea typeface="黑体" panose="02010609060101010101" pitchFamily="2" charset="-122"/>
              </a:rPr>
              <a:t>，把</a:t>
            </a:r>
            <a:r>
              <a:rPr lang="zh-CN" altLang="en-US" sz="3200" dirty="0">
                <a:solidFill>
                  <a:srgbClr val="FF0000"/>
                </a:solidFill>
                <a:latin typeface="黑体" panose="02010609060101010101" pitchFamily="2" charset="-122"/>
                <a:ea typeface="黑体" panose="02010609060101010101" pitchFamily="2" charset="-122"/>
              </a:rPr>
              <a:t>智能</a:t>
            </a:r>
            <a:r>
              <a:rPr lang="zh-CN" altLang="en-US" sz="3200" dirty="0">
                <a:latin typeface="黑体" panose="02010609060101010101" pitchFamily="2" charset="-122"/>
                <a:ea typeface="黑体" panose="02010609060101010101" pitchFamily="2" charset="-122"/>
              </a:rPr>
              <a:t>理解为</a:t>
            </a:r>
            <a:r>
              <a:rPr lang="zh-CN" altLang="en-US" sz="3200" dirty="0">
                <a:solidFill>
                  <a:srgbClr val="FF0000"/>
                </a:solidFill>
                <a:latin typeface="黑体" panose="02010609060101010101" pitchFamily="2" charset="-122"/>
                <a:ea typeface="黑体" panose="02010609060101010101" pitchFamily="2" charset="-122"/>
              </a:rPr>
              <a:t>相互联结的神经元</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竞争与协作</a:t>
            </a:r>
            <a:r>
              <a:rPr lang="zh-CN" altLang="en-US" sz="3200" dirty="0">
                <a:latin typeface="黑体" panose="02010609060101010101" pitchFamily="2" charset="-122"/>
                <a:ea typeface="黑体" panose="02010609060101010101" pitchFamily="2" charset="-122"/>
              </a:rPr>
              <a:t>的结果,以</a:t>
            </a:r>
            <a:r>
              <a:rPr lang="zh-CN" altLang="en-US" sz="3200" dirty="0">
                <a:solidFill>
                  <a:srgbClr val="FF0000"/>
                </a:solidFill>
                <a:latin typeface="黑体" panose="02010609060101010101" pitchFamily="2" charset="-122"/>
                <a:ea typeface="黑体" panose="02010609060101010101" pitchFamily="2" charset="-122"/>
              </a:rPr>
              <a:t>人工神经网络</a:t>
            </a:r>
            <a:r>
              <a:rPr lang="zh-CN" altLang="en-US" sz="3200" dirty="0">
                <a:latin typeface="黑体" panose="02010609060101010101" pitchFamily="2" charset="-122"/>
                <a:ea typeface="黑体" panose="02010609060101010101" pitchFamily="2" charset="-122"/>
              </a:rPr>
              <a:t>为</a:t>
            </a:r>
            <a:r>
              <a:rPr lang="zh-CN" altLang="en-US" sz="3200" dirty="0" smtClean="0">
                <a:latin typeface="黑体" panose="02010609060101010101" pitchFamily="2" charset="-122"/>
                <a:ea typeface="黑体" panose="02010609060101010101" pitchFamily="2" charset="-122"/>
              </a:rPr>
              <a:t>代表。</a:t>
            </a:r>
            <a:endParaRPr lang="zh-CN" altLang="en-US" sz="3200" dirty="0">
              <a:latin typeface="黑体" panose="02010609060101010101" pitchFamily="2" charset="-122"/>
              <a:ea typeface="黑体" panose="02010609060101010101" pitchFamily="2" charset="-122"/>
            </a:endParaRPr>
          </a:p>
          <a:p>
            <a:pPr indent="0" algn="just" eaLnBrk="1" latinLnBrk="0" hangingPunct="1">
              <a:lnSpc>
                <a:spcPct val="80000"/>
              </a:lnSpc>
              <a:spcBef>
                <a:spcPts val="600"/>
              </a:spcBef>
              <a:spcAft>
                <a:spcPts val="600"/>
              </a:spcAft>
            </a:pPr>
            <a:r>
              <a:rPr lang="zh-CN" altLang="en-US" sz="3200" dirty="0">
                <a:latin typeface="黑体" panose="02010609060101010101" pitchFamily="2" charset="-122"/>
                <a:ea typeface="黑体" panose="02010609060101010101" pitchFamily="2" charset="-122"/>
              </a:rPr>
              <a:t>其中,</a:t>
            </a:r>
            <a:r>
              <a:rPr lang="zh-CN" altLang="en-US" sz="3200" dirty="0">
                <a:solidFill>
                  <a:srgbClr val="FF0000"/>
                </a:solidFill>
                <a:latin typeface="黑体" panose="02010609060101010101" pitchFamily="2" charset="-122"/>
                <a:ea typeface="黑体" panose="02010609060101010101" pitchFamily="2" charset="-122"/>
              </a:rPr>
              <a:t>反向传播网络模型</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BP）</a:t>
            </a:r>
            <a:r>
              <a:rPr lang="zh-CN" altLang="en-US" sz="3200" dirty="0">
                <a:latin typeface="黑体" panose="02010609060101010101" pitchFamily="2" charset="-122"/>
                <a:ea typeface="黑体" panose="02010609060101010101" pitchFamily="2" charset="-122"/>
              </a:rPr>
              <a:t>和</a:t>
            </a:r>
            <a:r>
              <a:rPr lang="en-US" altLang="zh-CN" sz="3200" dirty="0">
                <a:solidFill>
                  <a:srgbClr val="FF0000"/>
                </a:solidFill>
                <a:latin typeface="黑体" panose="02010609060101010101" pitchFamily="2" charset="-122"/>
                <a:ea typeface="黑体" panose="02010609060101010101" pitchFamily="2" charset="-122"/>
              </a:rPr>
              <a:t>Hopfield</a:t>
            </a:r>
            <a:r>
              <a:rPr lang="zh-CN" altLang="en-US" sz="3200" dirty="0">
                <a:solidFill>
                  <a:srgbClr val="FF0000"/>
                </a:solidFill>
                <a:latin typeface="黑体" panose="02010609060101010101" pitchFamily="2" charset="-122"/>
                <a:ea typeface="黑体" panose="02010609060101010101" pitchFamily="2" charset="-122"/>
              </a:rPr>
              <a:t>网络模型</a:t>
            </a:r>
            <a:r>
              <a:rPr lang="zh-CN" altLang="en-US" sz="3200" dirty="0">
                <a:latin typeface="黑体" panose="02010609060101010101" pitchFamily="2" charset="-122"/>
                <a:ea typeface="黑体" panose="02010609060101010101" pitchFamily="2" charset="-122"/>
              </a:rPr>
              <a:t>更为</a:t>
            </a:r>
            <a:r>
              <a:rPr lang="zh-CN" altLang="en-US" sz="3200" dirty="0" smtClean="0">
                <a:latin typeface="黑体" panose="02010609060101010101" pitchFamily="2" charset="-122"/>
                <a:ea typeface="黑体" panose="02010609060101010101" pitchFamily="2" charset="-122"/>
              </a:rPr>
              <a:t>突出。</a:t>
            </a:r>
            <a:endParaRPr lang="zh-CN" altLang="en-US" sz="3200" dirty="0">
              <a:latin typeface="黑体" panose="02010609060101010101" pitchFamily="2" charset="-122"/>
              <a:ea typeface="黑体" panose="02010609060101010101" pitchFamily="2" charset="-122"/>
            </a:endParaRPr>
          </a:p>
          <a:p>
            <a:pPr indent="0" algn="just" eaLnBrk="1" latinLnBrk="0" hangingPunct="1">
              <a:lnSpc>
                <a:spcPct val="80000"/>
              </a:lnSpc>
              <a:spcBef>
                <a:spcPts val="600"/>
              </a:spcBef>
              <a:spcAft>
                <a:spcPts val="600"/>
              </a:spcAft>
            </a:pPr>
            <a:r>
              <a:rPr lang="zh-CN" altLang="en-US" sz="3200" dirty="0">
                <a:latin typeface="黑体" panose="02010609060101010101" pitchFamily="2" charset="-122"/>
                <a:ea typeface="黑体" panose="02010609060101010101" pitchFamily="2" charset="-122"/>
              </a:rPr>
              <a:t>着重结构模拟，研究神经元特征、神经元网络拓朴、学习规则、网络的非线性动力学性质和自适应的协同行为</a:t>
            </a:r>
            <a:r>
              <a:rPr lang="zh-CN" altLang="en-US" sz="3200" dirty="0" smtClean="0">
                <a:latin typeface="黑体" panose="02010609060101010101" pitchFamily="2" charset="-122"/>
                <a:ea typeface="黑体" panose="02010609060101010101" pitchFamily="2" charset="-122"/>
              </a:rPr>
              <a:t>。</a:t>
            </a:r>
            <a:endParaRPr lang="en-US" altLang="zh-CN" sz="3200" dirty="0" smtClean="0">
              <a:latin typeface="黑体" panose="02010609060101010101" pitchFamily="2" charset="-122"/>
              <a:ea typeface="黑体" panose="02010609060101010101" pitchFamily="2" charset="-122"/>
            </a:endParaRPr>
          </a:p>
          <a:p>
            <a:pPr indent="0">
              <a:lnSpc>
                <a:spcPct val="80000"/>
              </a:lnSpc>
              <a:spcBef>
                <a:spcPts val="600"/>
              </a:spcBef>
              <a:spcAft>
                <a:spcPts val="600"/>
              </a:spcAft>
            </a:pPr>
            <a:r>
              <a:rPr lang="zh-CN" altLang="en-US" dirty="0"/>
              <a:t>学派代表：麦卡洛克、皮茨、 霍普菲尔德、鲁梅尔哈特等</a:t>
            </a:r>
            <a:r>
              <a:rPr lang="zh-CN" altLang="en-US" dirty="0" smtClean="0"/>
              <a:t>。</a:t>
            </a: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53</a:t>
            </a:fld>
            <a:endParaRPr lang="zh-CN" alt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p:cNvSpPr>
          <p:nvPr>
            <p:ph idx="1"/>
          </p:nvPr>
        </p:nvSpPr>
        <p:spPr>
          <a:xfrm>
            <a:off x="584200" y="541188"/>
            <a:ext cx="7948240" cy="4471988"/>
          </a:xfrm>
        </p:spPr>
        <p:txBody>
          <a:bodyPr vert="horz" wrap="square" lIns="91440" tIns="45720" rIns="91440" bIns="45720" anchor="t"/>
          <a:lstStyle/>
          <a:p>
            <a:pPr indent="0" eaLnBrk="1" latinLnBrk="0" hangingPunct="1">
              <a:lnSpc>
                <a:spcPct val="80000"/>
              </a:lnSpc>
              <a:spcBef>
                <a:spcPts val="1200"/>
              </a:spcBef>
              <a:spcAft>
                <a:spcPts val="1200"/>
              </a:spcAft>
            </a:pPr>
            <a:r>
              <a:rPr lang="zh-CN" altLang="en-US" sz="3200" dirty="0">
                <a:latin typeface="黑体" panose="02010609060101010101" pitchFamily="2" charset="-122"/>
                <a:ea typeface="黑体" panose="02010609060101010101" pitchFamily="2" charset="-122"/>
              </a:rPr>
              <a:t>认为</a:t>
            </a:r>
            <a:r>
              <a:rPr lang="zh-CN" altLang="en-US" sz="3200" dirty="0">
                <a:solidFill>
                  <a:srgbClr val="FF0000"/>
                </a:solidFill>
                <a:latin typeface="黑体" panose="02010609060101010101" pitchFamily="2" charset="-122"/>
                <a:ea typeface="黑体" panose="02010609060101010101" pitchFamily="2" charset="-122"/>
              </a:rPr>
              <a:t>人工智能</a:t>
            </a:r>
            <a:r>
              <a:rPr lang="zh-CN" altLang="en-US" sz="3200" dirty="0">
                <a:latin typeface="黑体" panose="02010609060101010101" pitchFamily="2" charset="-122"/>
                <a:ea typeface="黑体" panose="02010609060101010101" pitchFamily="2" charset="-122"/>
              </a:rPr>
              <a:t>源于</a:t>
            </a:r>
            <a:r>
              <a:rPr lang="zh-CN" altLang="en-US" sz="3200" dirty="0">
                <a:solidFill>
                  <a:srgbClr val="FF0000"/>
                </a:solidFill>
                <a:latin typeface="黑体" panose="02010609060101010101" pitchFamily="2" charset="-122"/>
                <a:ea typeface="黑体" panose="02010609060101010101" pitchFamily="2" charset="-122"/>
              </a:rPr>
              <a:t>仿生学</a:t>
            </a:r>
            <a:r>
              <a:rPr lang="zh-CN" altLang="en-US" sz="3200" dirty="0">
                <a:latin typeface="黑体" panose="02010609060101010101" pitchFamily="2" charset="-122"/>
                <a:ea typeface="黑体" panose="02010609060101010101" pitchFamily="2" charset="-122"/>
              </a:rPr>
              <a:t>，特别是对</a:t>
            </a:r>
            <a:r>
              <a:rPr lang="zh-CN" altLang="en-US" sz="3200" dirty="0">
                <a:solidFill>
                  <a:srgbClr val="FF0000"/>
                </a:solidFill>
                <a:latin typeface="黑体" panose="02010609060101010101" pitchFamily="2" charset="-122"/>
                <a:ea typeface="黑体" panose="02010609060101010101" pitchFamily="2" charset="-122"/>
              </a:rPr>
              <a:t>人脑模型</a:t>
            </a:r>
            <a:r>
              <a:rPr lang="zh-CN" altLang="en-US" sz="3200" dirty="0">
                <a:latin typeface="黑体" panose="02010609060101010101" pitchFamily="2" charset="-122"/>
                <a:ea typeface="黑体" panose="02010609060101010101" pitchFamily="2" charset="-122"/>
              </a:rPr>
              <a:t>的研究。</a:t>
            </a:r>
          </a:p>
          <a:p>
            <a:pPr indent="0" eaLnBrk="1" latinLnBrk="0" hangingPunct="1">
              <a:lnSpc>
                <a:spcPct val="80000"/>
              </a:lnSpc>
              <a:spcBef>
                <a:spcPts val="1200"/>
              </a:spcBef>
              <a:spcAft>
                <a:spcPts val="1200"/>
              </a:spcAft>
            </a:pPr>
            <a:r>
              <a:rPr lang="zh-CN" altLang="en-US" sz="3200" dirty="0">
                <a:latin typeface="黑体" panose="02010609060101010101" pitchFamily="2" charset="-122"/>
                <a:ea typeface="黑体" panose="02010609060101010101" pitchFamily="2" charset="-122"/>
              </a:rPr>
              <a:t>它的代表性成果是1943年由生理学家</a:t>
            </a:r>
            <a:r>
              <a:rPr lang="en-US" altLang="zh-CN" sz="3200" dirty="0">
                <a:latin typeface="黑体" panose="02010609060101010101" pitchFamily="2" charset="-122"/>
                <a:ea typeface="黑体" panose="02010609060101010101" pitchFamily="2" charset="-122"/>
              </a:rPr>
              <a:t>McCulloch</a:t>
            </a:r>
            <a:r>
              <a:rPr lang="zh-CN" altLang="en-US" sz="3200" dirty="0">
                <a:latin typeface="黑体" panose="02010609060101010101" pitchFamily="2" charset="-122"/>
                <a:ea typeface="黑体" panose="02010609060101010101" pitchFamily="2" charset="-122"/>
              </a:rPr>
              <a:t>和数理逻辑学家</a:t>
            </a:r>
            <a:r>
              <a:rPr lang="en-US" altLang="zh-CN" sz="3200" dirty="0">
                <a:latin typeface="黑体" panose="02010609060101010101" pitchFamily="2" charset="-122"/>
                <a:ea typeface="黑体" panose="02010609060101010101" pitchFamily="2" charset="-122"/>
              </a:rPr>
              <a:t>Pitts</a:t>
            </a:r>
            <a:r>
              <a:rPr lang="zh-CN" altLang="en-US" sz="3200" dirty="0">
                <a:latin typeface="黑体" panose="02010609060101010101" pitchFamily="2" charset="-122"/>
                <a:ea typeface="黑体" panose="02010609060101010101" pitchFamily="2" charset="-122"/>
              </a:rPr>
              <a:t>创立的</a:t>
            </a:r>
            <a:r>
              <a:rPr lang="zh-CN" altLang="en-US" sz="3200" dirty="0" smtClean="0">
                <a:solidFill>
                  <a:srgbClr val="FF0000"/>
                </a:solidFill>
                <a:latin typeface="黑体" panose="02010609060101010101" pitchFamily="2" charset="-122"/>
                <a:ea typeface="黑体" panose="02010609060101010101" pitchFamily="2" charset="-122"/>
              </a:rPr>
              <a:t>脑模型。</a:t>
            </a:r>
            <a:endParaRPr lang="zh-CN" altLang="en-US" sz="3200" dirty="0">
              <a:latin typeface="黑体" panose="02010609060101010101" pitchFamily="2" charset="-122"/>
              <a:ea typeface="黑体" panose="02010609060101010101" pitchFamily="2" charset="-122"/>
            </a:endParaRPr>
          </a:p>
          <a:p>
            <a:pPr indent="0" eaLnBrk="1" latinLnBrk="0" hangingPunct="1">
              <a:lnSpc>
                <a:spcPct val="80000"/>
              </a:lnSpc>
              <a:spcBef>
                <a:spcPts val="1200"/>
              </a:spcBef>
              <a:spcAft>
                <a:spcPts val="1200"/>
              </a:spcAft>
            </a:pPr>
            <a:r>
              <a:rPr lang="en-US" altLang="zh-CN" sz="3200" dirty="0" smtClean="0">
                <a:solidFill>
                  <a:srgbClr val="FF0000"/>
                </a:solidFill>
                <a:latin typeface="黑体" panose="02010609060101010101" pitchFamily="2" charset="-122"/>
                <a:ea typeface="黑体" panose="02010609060101010101" pitchFamily="2" charset="-122"/>
              </a:rPr>
              <a:t>MP</a:t>
            </a:r>
            <a:r>
              <a:rPr lang="zh-CN" altLang="en-US" sz="3200" dirty="0">
                <a:solidFill>
                  <a:srgbClr val="FF0000"/>
                </a:solidFill>
                <a:latin typeface="黑体" panose="02010609060101010101" pitchFamily="2" charset="-122"/>
                <a:ea typeface="黑体" panose="02010609060101010101" pitchFamily="2" charset="-122"/>
              </a:rPr>
              <a:t>模型</a:t>
            </a:r>
            <a:r>
              <a:rPr lang="zh-CN" altLang="en-US" sz="3200" dirty="0">
                <a:latin typeface="黑体" panose="02010609060101010101" pitchFamily="2" charset="-122"/>
                <a:ea typeface="黑体" panose="02010609060101010101" pitchFamily="2" charset="-122"/>
              </a:rPr>
              <a:t>，开创了用电子装置模仿人脑结构和功能的新途径。</a:t>
            </a:r>
          </a:p>
          <a:p>
            <a:pPr indent="0" eaLnBrk="1" latinLnBrk="0" hangingPunct="1">
              <a:lnSpc>
                <a:spcPct val="80000"/>
              </a:lnSpc>
              <a:spcBef>
                <a:spcPts val="1200"/>
              </a:spcBef>
              <a:spcAft>
                <a:spcPts val="1200"/>
              </a:spcAft>
            </a:pPr>
            <a:r>
              <a:rPr lang="zh-CN" altLang="en-US" sz="3200" dirty="0">
                <a:latin typeface="黑体" panose="02010609060101010101" pitchFamily="2" charset="-122"/>
                <a:ea typeface="黑体" panose="02010609060101010101" pitchFamily="2" charset="-122"/>
              </a:rPr>
              <a:t>它从</a:t>
            </a:r>
            <a:r>
              <a:rPr lang="zh-CN" altLang="en-US" sz="3200" dirty="0">
                <a:solidFill>
                  <a:srgbClr val="FF0000"/>
                </a:solidFill>
                <a:latin typeface="黑体" panose="02010609060101010101" pitchFamily="2" charset="-122"/>
                <a:ea typeface="黑体" panose="02010609060101010101" pitchFamily="2" charset="-122"/>
              </a:rPr>
              <a:t>神经元</a:t>
            </a:r>
            <a:r>
              <a:rPr lang="zh-CN" altLang="en-US" sz="3200" dirty="0">
                <a:latin typeface="黑体" panose="02010609060101010101" pitchFamily="2" charset="-122"/>
                <a:ea typeface="黑体" panose="02010609060101010101" pitchFamily="2" charset="-122"/>
              </a:rPr>
              <a:t>开始进而研究</a:t>
            </a:r>
            <a:r>
              <a:rPr lang="zh-CN" altLang="en-US" sz="3200" dirty="0">
                <a:solidFill>
                  <a:srgbClr val="FF0000"/>
                </a:solidFill>
                <a:latin typeface="黑体" panose="02010609060101010101" pitchFamily="2" charset="-122"/>
                <a:ea typeface="黑体" panose="02010609060101010101" pitchFamily="2" charset="-122"/>
              </a:rPr>
              <a:t>神经网络模型</a:t>
            </a:r>
            <a:r>
              <a:rPr lang="zh-CN" altLang="en-US" sz="3200" dirty="0">
                <a:latin typeface="黑体" panose="02010609060101010101" pitchFamily="2" charset="-122"/>
                <a:ea typeface="黑体" panose="02010609060101010101" pitchFamily="2" charset="-122"/>
              </a:rPr>
              <a:t>和</a:t>
            </a:r>
            <a:r>
              <a:rPr lang="zh-CN" altLang="en-US" sz="3200" dirty="0">
                <a:solidFill>
                  <a:srgbClr val="FF0000"/>
                </a:solidFill>
                <a:latin typeface="黑体" panose="02010609060101010101" pitchFamily="2" charset="-122"/>
                <a:ea typeface="黑体" panose="02010609060101010101" pitchFamily="2" charset="-122"/>
              </a:rPr>
              <a:t>脑模型</a:t>
            </a:r>
            <a:r>
              <a:rPr lang="zh-CN" altLang="en-US" sz="3200" dirty="0">
                <a:latin typeface="黑体" panose="02010609060101010101" pitchFamily="2" charset="-122"/>
                <a:ea typeface="黑体" panose="02010609060101010101" pitchFamily="2" charset="-122"/>
              </a:rPr>
              <a:t>，开辟了人工智能的又一发展道路。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54</a:t>
            </a:fld>
            <a:endParaRPr lang="zh-CN" altLang="en-US" dirty="0"/>
          </a:p>
        </p:txBody>
      </p:sp>
      <p:pic>
        <p:nvPicPr>
          <p:cNvPr id="5" name="Picture 4" descr="ANd9GcTNUScE8BKrGoMccmn37_EUscBrtx5wEzPYXikEnFVSdX8D_FZ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9874" y="5206530"/>
            <a:ext cx="2164677" cy="154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4ldlm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088" y="5206530"/>
            <a:ext cx="2060582" cy="154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p:cNvSpPr>
          <p:nvPr>
            <p:ph idx="1"/>
          </p:nvPr>
        </p:nvSpPr>
        <p:spPr>
          <a:xfrm>
            <a:off x="251520" y="1318430"/>
            <a:ext cx="8352928" cy="5259387"/>
          </a:xfrm>
        </p:spPr>
        <p:txBody>
          <a:bodyPr vert="horz" wrap="square" lIns="91440" tIns="45720" rIns="91440" bIns="45720" anchor="t"/>
          <a:lstStyle/>
          <a:p>
            <a:pPr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20世纪60-70年代</a:t>
            </a:r>
            <a:r>
              <a:rPr lang="zh-CN" altLang="en-US"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连接主义</a:t>
            </a:r>
            <a:r>
              <a:rPr lang="zh-CN" altLang="en-US" sz="3200" dirty="0">
                <a:latin typeface="黑体" panose="02010609060101010101" pitchFamily="2" charset="-122"/>
                <a:ea typeface="黑体" panose="02010609060101010101" pitchFamily="2" charset="-122"/>
              </a:rPr>
              <a:t>，尤其是对以</a:t>
            </a:r>
            <a:r>
              <a:rPr lang="zh-CN" altLang="en-US" sz="3200" dirty="0">
                <a:solidFill>
                  <a:srgbClr val="FF0000"/>
                </a:solidFill>
                <a:latin typeface="黑体" panose="02010609060101010101" pitchFamily="2" charset="-122"/>
                <a:ea typeface="黑体" panose="02010609060101010101" pitchFamily="2" charset="-122"/>
              </a:rPr>
              <a:t>感知器</a:t>
            </a:r>
            <a:r>
              <a:rPr lang="zh-CN" altLang="en-US"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perceptron)</a:t>
            </a:r>
            <a:r>
              <a:rPr lang="zh-CN" altLang="en-US" sz="3200" dirty="0">
                <a:latin typeface="黑体" panose="02010609060101010101" pitchFamily="2" charset="-122"/>
                <a:ea typeface="黑体" panose="02010609060101010101" pitchFamily="2" charset="-122"/>
              </a:rPr>
              <a:t>为代表的</a:t>
            </a:r>
            <a:r>
              <a:rPr lang="zh-CN" altLang="en-US" sz="3200" dirty="0">
                <a:solidFill>
                  <a:srgbClr val="FF0000"/>
                </a:solidFill>
                <a:latin typeface="黑体" panose="02010609060101010101" pitchFamily="2" charset="-122"/>
                <a:ea typeface="黑体" panose="02010609060101010101" pitchFamily="2" charset="-122"/>
              </a:rPr>
              <a:t>脑模型</a:t>
            </a:r>
            <a:r>
              <a:rPr lang="zh-CN" altLang="en-US" sz="3200" dirty="0">
                <a:latin typeface="黑体" panose="02010609060101010101" pitchFamily="2" charset="-122"/>
                <a:ea typeface="黑体" panose="02010609060101010101" pitchFamily="2" charset="-122"/>
              </a:rPr>
              <a:t>的研究曾出现过</a:t>
            </a:r>
            <a:r>
              <a:rPr lang="zh-CN" altLang="en-US" sz="3200" dirty="0">
                <a:solidFill>
                  <a:srgbClr val="FF0000"/>
                </a:solidFill>
                <a:latin typeface="黑体" panose="02010609060101010101" pitchFamily="2" charset="-122"/>
                <a:ea typeface="黑体" panose="02010609060101010101" pitchFamily="2" charset="-122"/>
              </a:rPr>
              <a:t>热潮</a:t>
            </a:r>
            <a:r>
              <a:rPr lang="zh-CN" altLang="en-US" sz="3200" dirty="0">
                <a:latin typeface="黑体" panose="02010609060101010101" pitchFamily="2" charset="-122"/>
                <a:ea typeface="黑体" panose="02010609060101010101" pitchFamily="2" charset="-122"/>
              </a:rPr>
              <a:t>，由于受到当时的理论模型、生物原型和技术条件的限制，脑模型研究在20世纪70年代后期至80年代初期落入</a:t>
            </a:r>
            <a:r>
              <a:rPr lang="zh-CN" altLang="en-US" sz="3200" dirty="0">
                <a:solidFill>
                  <a:srgbClr val="FF0000"/>
                </a:solidFill>
                <a:latin typeface="黑体" panose="02010609060101010101" pitchFamily="2" charset="-122"/>
                <a:ea typeface="黑体" panose="02010609060101010101" pitchFamily="2" charset="-122"/>
              </a:rPr>
              <a:t>低潮</a:t>
            </a:r>
            <a:r>
              <a:rPr lang="zh-CN" altLang="en-US" sz="3200" dirty="0">
                <a:latin typeface="黑体" panose="02010609060101010101" pitchFamily="2" charset="-122"/>
                <a:ea typeface="黑体" panose="02010609060101010101" pitchFamily="2" charset="-122"/>
              </a:rPr>
              <a:t>。</a:t>
            </a:r>
          </a:p>
          <a:p>
            <a:pPr eaLnBrk="1" hangingPunct="1">
              <a:lnSpc>
                <a:spcPct val="90000"/>
              </a:lnSpc>
            </a:pPr>
            <a:r>
              <a:rPr lang="en-US" altLang="zh-CN" sz="3200" dirty="0">
                <a:solidFill>
                  <a:srgbClr val="FF0000"/>
                </a:solidFill>
                <a:latin typeface="黑体" panose="02010609060101010101" pitchFamily="2" charset="-122"/>
                <a:ea typeface="黑体" panose="02010609060101010101" pitchFamily="2" charset="-122"/>
              </a:rPr>
              <a:t>Hopfield</a:t>
            </a:r>
            <a:r>
              <a:rPr lang="zh-CN" altLang="en-US" sz="3200" dirty="0">
                <a:latin typeface="黑体" panose="02010609060101010101" pitchFamily="2" charset="-122"/>
                <a:ea typeface="黑体" panose="02010609060101010101" pitchFamily="2" charset="-122"/>
              </a:rPr>
              <a:t>在1982年和1984年发表两篇重要论文，提出</a:t>
            </a:r>
            <a:r>
              <a:rPr lang="zh-CN" altLang="en-US" sz="3200" dirty="0">
                <a:solidFill>
                  <a:srgbClr val="FF0000"/>
                </a:solidFill>
                <a:latin typeface="黑体" panose="02010609060101010101" pitchFamily="2" charset="-122"/>
                <a:ea typeface="黑体" panose="02010609060101010101" pitchFamily="2" charset="-122"/>
              </a:rPr>
              <a:t>用硬件模拟神经网络</a:t>
            </a:r>
            <a:r>
              <a:rPr lang="zh-CN" altLang="en-US" sz="3200" dirty="0">
                <a:latin typeface="黑体" panose="02010609060101010101" pitchFamily="2" charset="-122"/>
                <a:ea typeface="黑体" panose="02010609060101010101" pitchFamily="2" charset="-122"/>
              </a:rPr>
              <a:t>以后，连接主义才又</a:t>
            </a:r>
            <a:r>
              <a:rPr lang="zh-CN" altLang="en-US" sz="3200" dirty="0">
                <a:solidFill>
                  <a:srgbClr val="FF0000"/>
                </a:solidFill>
                <a:latin typeface="黑体" panose="02010609060101010101" pitchFamily="2" charset="-122"/>
                <a:ea typeface="黑体" panose="02010609060101010101" pitchFamily="2" charset="-122"/>
              </a:rPr>
              <a:t>重新抬头</a:t>
            </a:r>
            <a:r>
              <a:rPr lang="zh-CN" altLang="en-US" sz="3200" dirty="0">
                <a:latin typeface="黑体" panose="02010609060101010101" pitchFamily="2" charset="-122"/>
                <a:ea typeface="黑体" panose="02010609060101010101" pitchFamily="2" charset="-122"/>
              </a:rPr>
              <a:t>。</a:t>
            </a:r>
          </a:p>
          <a:p>
            <a:pPr>
              <a:lnSpc>
                <a:spcPct val="90000"/>
              </a:lnSpc>
            </a:pPr>
            <a:r>
              <a:rPr lang="zh-CN" altLang="en-US" sz="3200" dirty="0">
                <a:latin typeface="黑体" panose="02010609060101010101" pitchFamily="2" charset="-122"/>
                <a:ea typeface="黑体" panose="02010609060101010101" pitchFamily="2" charset="-122"/>
              </a:rPr>
              <a:t>1986年，</a:t>
            </a:r>
            <a:r>
              <a:rPr lang="en-US" altLang="zh-CN" sz="3200" dirty="0" err="1" smtClean="0">
                <a:latin typeface="黑体" panose="02010609060101010101" pitchFamily="2" charset="-122"/>
                <a:ea typeface="黑体" panose="02010609060101010101" pitchFamily="2" charset="-122"/>
              </a:rPr>
              <a:t>Rumelhart</a:t>
            </a:r>
            <a:r>
              <a:rPr lang="zh-CN" altLang="en-US" dirty="0">
                <a:latin typeface="黑体" panose="02010609060101010101" pitchFamily="2" charset="-122"/>
                <a:ea typeface="黑体" panose="02010609060101010101" pitchFamily="2" charset="-122"/>
              </a:rPr>
              <a:t>（鲁梅尔哈特）等</a:t>
            </a:r>
            <a:r>
              <a:rPr lang="zh-CN" altLang="en-US" sz="3200" dirty="0">
                <a:latin typeface="黑体" panose="02010609060101010101" pitchFamily="2" charset="-122"/>
                <a:ea typeface="黑体" panose="02010609060101010101" pitchFamily="2" charset="-122"/>
              </a:rPr>
              <a:t>人提出</a:t>
            </a:r>
            <a:r>
              <a:rPr lang="zh-CN" altLang="en-US" sz="3200" dirty="0">
                <a:solidFill>
                  <a:srgbClr val="FF0000"/>
                </a:solidFill>
                <a:latin typeface="黑体" panose="02010609060101010101" pitchFamily="2" charset="-122"/>
                <a:ea typeface="黑体" panose="02010609060101010101" pitchFamily="2" charset="-122"/>
              </a:rPr>
              <a:t>多层网络</a:t>
            </a:r>
            <a:r>
              <a:rPr lang="zh-CN" altLang="en-US" sz="3200" dirty="0">
                <a:latin typeface="黑体" panose="02010609060101010101" pitchFamily="2" charset="-122"/>
                <a:ea typeface="黑体" panose="02010609060101010101" pitchFamily="2" charset="-122"/>
              </a:rPr>
              <a:t>中的</a:t>
            </a:r>
            <a:r>
              <a:rPr lang="zh-CN" altLang="en-US" sz="3200" dirty="0">
                <a:solidFill>
                  <a:srgbClr val="FF0000"/>
                </a:solidFill>
                <a:latin typeface="黑体" panose="02010609060101010101" pitchFamily="2" charset="-122"/>
                <a:ea typeface="黑体" panose="02010609060101010101" pitchFamily="2" charset="-122"/>
              </a:rPr>
              <a:t>反向传播(</a:t>
            </a:r>
            <a:r>
              <a:rPr lang="en-US" altLang="zh-CN" sz="3200" dirty="0">
                <a:solidFill>
                  <a:srgbClr val="FF0000"/>
                </a:solidFill>
                <a:latin typeface="黑体" panose="02010609060101010101" pitchFamily="2" charset="-122"/>
                <a:ea typeface="黑体" panose="02010609060101010101" pitchFamily="2" charset="-122"/>
              </a:rPr>
              <a:t>BP)</a:t>
            </a:r>
            <a:r>
              <a:rPr lang="zh-CN" altLang="en-US" sz="3200" dirty="0">
                <a:solidFill>
                  <a:srgbClr val="FF0000"/>
                </a:solidFill>
                <a:latin typeface="黑体" panose="02010609060101010101" pitchFamily="2" charset="-122"/>
                <a:ea typeface="黑体" panose="02010609060101010101" pitchFamily="2" charset="-122"/>
              </a:rPr>
              <a:t>算法</a:t>
            </a:r>
            <a:r>
              <a:rPr lang="zh-CN" altLang="en-US" sz="3200" dirty="0">
                <a:latin typeface="黑体" panose="02010609060101010101" pitchFamily="2" charset="-122"/>
                <a:ea typeface="黑体" panose="02010609060101010101" pitchFamily="2" charset="-122"/>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55</a:t>
            </a:fld>
            <a:endParaRPr lang="zh-CN" altLang="en-US" dirty="0"/>
          </a:p>
        </p:txBody>
      </p:sp>
      <p:sp>
        <p:nvSpPr>
          <p:cNvPr id="5" name="Rectangle 2"/>
          <p:cNvSpPr>
            <a:spLocks noGrp="1"/>
          </p:cNvSpPr>
          <p:nvPr>
            <p:ph type="title"/>
          </p:nvPr>
        </p:nvSpPr>
        <p:spPr>
          <a:xfrm>
            <a:off x="383604" y="260648"/>
            <a:ext cx="7772400" cy="1143000"/>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2.连接主义学派</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p:cNvSpPr>
          <p:nvPr>
            <p:ph type="title"/>
          </p:nvPr>
        </p:nvSpPr>
        <p:spPr>
          <a:xfrm>
            <a:off x="408795" y="269776"/>
            <a:ext cx="7772400" cy="1143000"/>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3.行为主义学派</a:t>
            </a:r>
          </a:p>
        </p:txBody>
      </p:sp>
      <p:sp>
        <p:nvSpPr>
          <p:cNvPr id="54276" name="Rectangle 3"/>
          <p:cNvSpPr>
            <a:spLocks noGrp="1"/>
          </p:cNvSpPr>
          <p:nvPr>
            <p:ph idx="1"/>
          </p:nvPr>
        </p:nvSpPr>
        <p:spPr>
          <a:xfrm>
            <a:off x="179512" y="1412776"/>
            <a:ext cx="8352927" cy="4967605"/>
          </a:xfrm>
        </p:spPr>
        <p:txBody>
          <a:bodyPr vert="horz" wrap="square" lIns="91440" tIns="45720" rIns="91440" bIns="45720" anchor="t"/>
          <a:lstStyle/>
          <a:p>
            <a:pPr>
              <a:lnSpc>
                <a:spcPct val="90000"/>
              </a:lnSpc>
            </a:pPr>
            <a:r>
              <a:rPr lang="zh-CN" altLang="en-US" dirty="0"/>
              <a:t>又称：进化主义或控制论</a:t>
            </a:r>
            <a:r>
              <a:rPr lang="zh-CN" altLang="en-US" dirty="0" smtClean="0"/>
              <a:t>学派。</a:t>
            </a:r>
            <a:endParaRPr lang="en-US" altLang="zh-CN" sz="3200" dirty="0" smtClean="0">
              <a:latin typeface="黑体" panose="02010609060101010101" pitchFamily="2" charset="-122"/>
              <a:ea typeface="黑体" panose="02010609060101010101" pitchFamily="2" charset="-122"/>
            </a:endParaRPr>
          </a:p>
          <a:p>
            <a:pPr algn="just" eaLnBrk="1" hangingPunct="1">
              <a:lnSpc>
                <a:spcPct val="90000"/>
              </a:lnSpc>
            </a:pPr>
            <a:r>
              <a:rPr lang="zh-CN" altLang="en-US" sz="3200" dirty="0" smtClean="0">
                <a:latin typeface="黑体" panose="02010609060101010101" pitchFamily="2" charset="-122"/>
                <a:ea typeface="黑体" panose="02010609060101010101" pitchFamily="2" charset="-122"/>
              </a:rPr>
              <a:t>认为</a:t>
            </a:r>
            <a:r>
              <a:rPr lang="zh-CN" altLang="en-US" sz="3200" dirty="0">
                <a:solidFill>
                  <a:srgbClr val="FF0000"/>
                </a:solidFill>
                <a:latin typeface="黑体" panose="02010609060101010101" pitchFamily="2" charset="-122"/>
                <a:ea typeface="黑体" panose="02010609060101010101" pitchFamily="2" charset="-122"/>
              </a:rPr>
              <a:t>人工智能</a:t>
            </a:r>
            <a:r>
              <a:rPr lang="zh-CN" altLang="en-US" sz="3200" dirty="0">
                <a:latin typeface="黑体" panose="02010609060101010101" pitchFamily="2" charset="-122"/>
                <a:ea typeface="黑体" panose="02010609060101010101" pitchFamily="2" charset="-122"/>
              </a:rPr>
              <a:t>源于</a:t>
            </a:r>
            <a:r>
              <a:rPr lang="zh-CN" altLang="en-US" sz="3200" dirty="0">
                <a:solidFill>
                  <a:srgbClr val="FF0000"/>
                </a:solidFill>
                <a:latin typeface="黑体" panose="02010609060101010101" pitchFamily="2" charset="-122"/>
                <a:ea typeface="黑体" panose="02010609060101010101" pitchFamily="2" charset="-122"/>
              </a:rPr>
              <a:t>控制论</a:t>
            </a:r>
            <a:r>
              <a:rPr lang="zh-CN" altLang="en-US" sz="3200" dirty="0">
                <a:latin typeface="黑体" panose="02010609060101010101" pitchFamily="2" charset="-122"/>
                <a:ea typeface="黑体" panose="02010609060101010101" pitchFamily="2" charset="-122"/>
              </a:rPr>
              <a:t>。控制论把神经系统的工作原理与信息理论、控制理论、逻辑以及计算机联系起来。</a:t>
            </a:r>
          </a:p>
          <a:p>
            <a:pPr algn="just" eaLnBrk="1" hangingPunct="1">
              <a:lnSpc>
                <a:spcPct val="90000"/>
              </a:lnSpc>
            </a:pPr>
            <a:r>
              <a:rPr lang="zh-CN" altLang="en-US" sz="3200" dirty="0">
                <a:latin typeface="黑体" panose="02010609060101010101" pitchFamily="2" charset="-122"/>
                <a:ea typeface="黑体" panose="02010609060101010101" pitchFamily="2" charset="-122"/>
              </a:rPr>
              <a:t>早期的研究工作重点是</a:t>
            </a:r>
            <a:r>
              <a:rPr lang="zh-CN" altLang="en-US" sz="3200" dirty="0">
                <a:solidFill>
                  <a:srgbClr val="FF0000"/>
                </a:solidFill>
                <a:latin typeface="黑体" panose="02010609060101010101" pitchFamily="2" charset="-122"/>
                <a:ea typeface="黑体" panose="02010609060101010101" pitchFamily="2" charset="-122"/>
              </a:rPr>
              <a:t>模拟</a:t>
            </a:r>
            <a:r>
              <a:rPr lang="zh-CN" altLang="en-US" sz="3200" dirty="0">
                <a:latin typeface="黑体" panose="02010609060101010101" pitchFamily="2" charset="-122"/>
                <a:ea typeface="黑体" panose="02010609060101010101" pitchFamily="2" charset="-122"/>
              </a:rPr>
              <a:t>人在控制过程中的</a:t>
            </a:r>
            <a:r>
              <a:rPr lang="zh-CN" altLang="en-US" sz="3200" dirty="0">
                <a:solidFill>
                  <a:srgbClr val="FF0000"/>
                </a:solidFill>
                <a:latin typeface="黑体" panose="02010609060101010101" pitchFamily="2" charset="-122"/>
                <a:ea typeface="黑体" panose="02010609060101010101" pitchFamily="2" charset="-122"/>
              </a:rPr>
              <a:t>智能行为和作用</a:t>
            </a:r>
            <a:r>
              <a:rPr lang="zh-CN" altLang="en-US" sz="3200" dirty="0">
                <a:latin typeface="黑体" panose="02010609060101010101" pitchFamily="2" charset="-122"/>
                <a:ea typeface="黑体" panose="02010609060101010101" pitchFamily="2" charset="-122"/>
              </a:rPr>
              <a:t>，如对</a:t>
            </a:r>
            <a:r>
              <a:rPr lang="zh-CN" altLang="en-US" sz="3200" dirty="0">
                <a:solidFill>
                  <a:srgbClr val="FF0000"/>
                </a:solidFill>
                <a:latin typeface="黑体" panose="02010609060101010101" pitchFamily="2" charset="-122"/>
                <a:ea typeface="黑体" panose="02010609060101010101" pitchFamily="2" charset="-122"/>
              </a:rPr>
              <a:t>自寻优</a:t>
            </a:r>
            <a:r>
              <a:rPr lang="zh-CN" altLang="en-US"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自适应、自校正、自镇定、自组织和自学习</a:t>
            </a:r>
            <a:r>
              <a:rPr lang="zh-CN" altLang="en-US" sz="3200" dirty="0">
                <a:latin typeface="黑体" panose="02010609060101010101" pitchFamily="2" charset="-122"/>
                <a:ea typeface="黑体" panose="02010609060101010101" pitchFamily="2" charset="-122"/>
              </a:rPr>
              <a:t>等控制论系统的研究，并进行</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控制论动物</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的研制。</a:t>
            </a:r>
            <a:endParaRPr lang="en-US" altLang="zh-CN" sz="3200" dirty="0">
              <a:latin typeface="黑体" panose="02010609060101010101" pitchFamily="2" charset="-122"/>
              <a:ea typeface="黑体" panose="02010609060101010101" pitchFamily="2" charset="-122"/>
            </a:endParaRPr>
          </a:p>
          <a:p>
            <a:pPr algn="just" eaLnBrk="1" hangingPunct="1">
              <a:lnSpc>
                <a:spcPct val="90000"/>
              </a:lnSpc>
            </a:pPr>
            <a:r>
              <a:rPr lang="zh-CN" altLang="en-US" sz="3200" dirty="0">
                <a:latin typeface="黑体" panose="02010609060101010101" pitchFamily="2" charset="-122"/>
                <a:ea typeface="黑体" panose="02010609060101010101" pitchFamily="2" charset="-122"/>
              </a:rPr>
              <a:t>行为主义是20世纪末才以人工智能新学派的面孔出现的，引起许多人的兴趣。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56</a:t>
            </a:fld>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1027"/>
          <p:cNvSpPr>
            <a:spLocks noGrp="1"/>
          </p:cNvSpPr>
          <p:nvPr>
            <p:ph idx="1"/>
          </p:nvPr>
        </p:nvSpPr>
        <p:spPr>
          <a:xfrm>
            <a:off x="251520" y="1219366"/>
            <a:ext cx="8377581" cy="5459730"/>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这一学派的</a:t>
            </a:r>
            <a:r>
              <a:rPr lang="zh-CN" altLang="en-US" sz="3200" dirty="0">
                <a:solidFill>
                  <a:srgbClr val="FF0000"/>
                </a:solidFill>
                <a:latin typeface="黑体" panose="02010609060101010101" pitchFamily="2" charset="-122"/>
                <a:ea typeface="黑体" panose="02010609060101010101" pitchFamily="2" charset="-122"/>
              </a:rPr>
              <a:t>代表作</a:t>
            </a:r>
            <a:r>
              <a:rPr lang="zh-CN" altLang="en-US" sz="3200" dirty="0">
                <a:latin typeface="黑体" panose="02010609060101010101" pitchFamily="2" charset="-122"/>
                <a:ea typeface="黑体" panose="02010609060101010101" pitchFamily="2" charset="-122"/>
              </a:rPr>
              <a:t>首推</a:t>
            </a:r>
            <a:r>
              <a:rPr lang="en-US" altLang="zh-CN" sz="3200" dirty="0">
                <a:latin typeface="黑体" panose="02010609060101010101" pitchFamily="2" charset="-122"/>
                <a:ea typeface="黑体" panose="02010609060101010101" pitchFamily="2" charset="-122"/>
              </a:rPr>
              <a:t>Brooks</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六足行走机器人</a:t>
            </a:r>
            <a:r>
              <a:rPr lang="zh-CN" altLang="en-US" sz="3200" dirty="0">
                <a:latin typeface="黑体" panose="02010609060101010101" pitchFamily="2" charset="-122"/>
                <a:ea typeface="黑体" panose="02010609060101010101" pitchFamily="2" charset="-122"/>
              </a:rPr>
              <a:t>，它被看做是新一代的</a:t>
            </a:r>
            <a:r>
              <a:rPr lang="zh-CN" altLang="en-US" sz="3200" dirty="0">
                <a:latin typeface="Courier New" panose="02070309020205020404" pitchFamily="49" charset="0"/>
                <a:ea typeface="黑体" panose="02010609060101010101" pitchFamily="2" charset="-122"/>
              </a:rPr>
              <a:t>“</a:t>
            </a:r>
            <a:r>
              <a:rPr lang="zh-CN" altLang="en-US" sz="3200" dirty="0">
                <a:latin typeface="黑体" panose="02010609060101010101" pitchFamily="2" charset="-122"/>
                <a:ea typeface="黑体" panose="02010609060101010101" pitchFamily="2" charset="-122"/>
              </a:rPr>
              <a:t>控制论动物</a:t>
            </a:r>
            <a:r>
              <a:rPr lang="zh-CN" altLang="en-US" sz="3200" dirty="0">
                <a:latin typeface="Courier New" panose="02070309020205020404" pitchFamily="49" charset="0"/>
                <a:ea typeface="黑体" panose="02010609060101010101" pitchFamily="2" charset="-122"/>
              </a:rPr>
              <a:t>”</a:t>
            </a:r>
            <a:r>
              <a:rPr lang="zh-CN" altLang="en-US" sz="3200" dirty="0">
                <a:latin typeface="黑体" panose="02010609060101010101" pitchFamily="2" charset="-122"/>
                <a:ea typeface="黑体" panose="02010609060101010101" pitchFamily="2" charset="-122"/>
              </a:rPr>
              <a:t>，是一个基于</a:t>
            </a:r>
            <a:r>
              <a:rPr lang="zh-CN" altLang="en-US" sz="3200" dirty="0">
                <a:solidFill>
                  <a:srgbClr val="FF0000"/>
                </a:solidFill>
                <a:latin typeface="黑体" panose="02010609060101010101" pitchFamily="2" charset="-122"/>
                <a:ea typeface="黑体" panose="02010609060101010101" pitchFamily="2" charset="-122"/>
              </a:rPr>
              <a:t>感知-动作模式</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模拟昆虫行为</a:t>
            </a:r>
            <a:r>
              <a:rPr lang="zh-CN" altLang="en-US" sz="3200" dirty="0">
                <a:latin typeface="黑体" panose="02010609060101010101" pitchFamily="2" charset="-122"/>
                <a:ea typeface="黑体" panose="02010609060101010101" pitchFamily="2" charset="-122"/>
              </a:rPr>
              <a:t>的控制系统。</a:t>
            </a:r>
            <a:endParaRPr lang="en-US" altLang="zh-CN" sz="3200" dirty="0">
              <a:latin typeface="黑体" panose="02010609060101010101" pitchFamily="2" charset="-122"/>
              <a:ea typeface="黑体" panose="02010609060101010101" pitchFamily="2" charset="-122"/>
            </a:endParaRPr>
          </a:p>
          <a:p>
            <a:pPr eaLnBrk="1" hangingPunct="1"/>
            <a:r>
              <a:rPr lang="zh-CN" altLang="en-US" sz="3200" dirty="0">
                <a:solidFill>
                  <a:srgbClr val="FF0000"/>
                </a:solidFill>
                <a:latin typeface="黑体" panose="02010609060101010101" pitchFamily="2" charset="-122"/>
                <a:ea typeface="黑体" panose="02010609060101010101" pitchFamily="2" charset="-122"/>
              </a:rPr>
              <a:t>反馈</a:t>
            </a:r>
            <a:r>
              <a:rPr lang="zh-CN" altLang="en-US" sz="3200" dirty="0">
                <a:latin typeface="黑体" panose="02010609060101010101" pitchFamily="2" charset="-122"/>
                <a:ea typeface="黑体" panose="02010609060101010101" pitchFamily="2" charset="-122"/>
              </a:rPr>
              <a:t>是控制论的基石，没有反馈就没有智能。通过</a:t>
            </a:r>
            <a:r>
              <a:rPr lang="zh-CN" altLang="en-US" sz="3200" dirty="0">
                <a:solidFill>
                  <a:srgbClr val="FF0000"/>
                </a:solidFill>
                <a:latin typeface="黑体" panose="02010609060101010101" pitchFamily="2" charset="-122"/>
                <a:ea typeface="黑体" panose="02010609060101010101" pitchFamily="2" charset="-122"/>
              </a:rPr>
              <a:t>目标</a:t>
            </a:r>
            <a:r>
              <a:rPr lang="zh-CN" altLang="en-US" sz="3200" dirty="0">
                <a:latin typeface="黑体" panose="02010609060101010101" pitchFamily="2" charset="-122"/>
                <a:ea typeface="黑体" panose="02010609060101010101" pitchFamily="2" charset="-122"/>
              </a:rPr>
              <a:t>与</a:t>
            </a:r>
            <a:r>
              <a:rPr lang="zh-CN" altLang="en-US" sz="3200" dirty="0">
                <a:solidFill>
                  <a:srgbClr val="FF0000"/>
                </a:solidFill>
                <a:latin typeface="黑体" panose="02010609060101010101" pitchFamily="2" charset="-122"/>
                <a:ea typeface="黑体" panose="02010609060101010101" pitchFamily="2" charset="-122"/>
              </a:rPr>
              <a:t>实际</a:t>
            </a:r>
            <a:r>
              <a:rPr lang="zh-CN" altLang="en-US" sz="3200" dirty="0">
                <a:latin typeface="黑体" panose="02010609060101010101" pitchFamily="2" charset="-122"/>
                <a:ea typeface="黑体" panose="02010609060101010101" pitchFamily="2" charset="-122"/>
              </a:rPr>
              <a:t>行为之间的</a:t>
            </a:r>
            <a:r>
              <a:rPr lang="zh-CN" altLang="en-US" sz="3200" dirty="0">
                <a:solidFill>
                  <a:srgbClr val="FF0000"/>
                </a:solidFill>
                <a:latin typeface="黑体" panose="02010609060101010101" pitchFamily="2" charset="-122"/>
                <a:ea typeface="黑体" panose="02010609060101010101" pitchFamily="2" charset="-122"/>
              </a:rPr>
              <a:t>误差</a:t>
            </a:r>
            <a:r>
              <a:rPr lang="zh-CN" altLang="en-US" sz="3200" dirty="0">
                <a:latin typeface="黑体" panose="02010609060101010101" pitchFamily="2" charset="-122"/>
                <a:ea typeface="黑体" panose="02010609060101010101" pitchFamily="2" charset="-122"/>
              </a:rPr>
              <a:t>来消除此误差的</a:t>
            </a:r>
            <a:r>
              <a:rPr lang="zh-CN" altLang="en-US" sz="3200" dirty="0">
                <a:solidFill>
                  <a:srgbClr val="FF0000"/>
                </a:solidFill>
                <a:latin typeface="黑体" panose="02010609060101010101" pitchFamily="2" charset="-122"/>
                <a:ea typeface="黑体" panose="02010609060101010101" pitchFamily="2" charset="-122"/>
              </a:rPr>
              <a:t>控制策略</a:t>
            </a:r>
            <a:r>
              <a:rPr lang="zh-CN" altLang="en-US" sz="3200" dirty="0">
                <a:latin typeface="黑体" panose="02010609060101010101" pitchFamily="2" charset="-122"/>
                <a:ea typeface="黑体" panose="02010609060101010101" pitchFamily="2" charset="-122"/>
              </a:rPr>
              <a:t>。</a:t>
            </a:r>
          </a:p>
          <a:p>
            <a:pPr eaLnBrk="1" hangingPunct="1"/>
            <a:r>
              <a:rPr lang="zh-CN" altLang="en-US" sz="3200" dirty="0">
                <a:solidFill>
                  <a:srgbClr val="FF0000"/>
                </a:solidFill>
                <a:latin typeface="黑体" panose="02010609060101010101" pitchFamily="2" charset="-122"/>
                <a:ea typeface="黑体" panose="02010609060101010101" pitchFamily="2" charset="-122"/>
              </a:rPr>
              <a:t>控制论</a:t>
            </a:r>
            <a:r>
              <a:rPr lang="zh-CN" altLang="en-US" sz="3200" dirty="0">
                <a:latin typeface="黑体" panose="02010609060101010101" pitchFamily="2" charset="-122"/>
                <a:ea typeface="黑体" panose="02010609060101010101" pitchFamily="2" charset="-122"/>
              </a:rPr>
              <a:t>导致机器人研究，机器人是</a:t>
            </a:r>
            <a:r>
              <a:rPr lang="zh-CN" altLang="en-US" sz="3200" dirty="0">
                <a:latin typeface="Courier New" panose="02070309020205020404" pitchFamily="49" charset="0"/>
                <a:ea typeface="黑体" panose="02010609060101010101" pitchFamily="2" charset="-122"/>
              </a:rPr>
              <a:t>“</a:t>
            </a:r>
            <a:r>
              <a:rPr lang="zh-CN" altLang="en-US" sz="3200" dirty="0">
                <a:latin typeface="黑体" panose="02010609060101010101" pitchFamily="2" charset="-122"/>
                <a:ea typeface="黑体" panose="02010609060101010101" pitchFamily="2" charset="-122"/>
              </a:rPr>
              <a:t>感</a:t>
            </a:r>
            <a:r>
              <a:rPr lang="zh-CN" altLang="en-US" sz="3200" dirty="0">
                <a:solidFill>
                  <a:srgbClr val="FF0000"/>
                </a:solidFill>
                <a:latin typeface="黑体" panose="02010609060101010101" pitchFamily="2" charset="-122"/>
                <a:ea typeface="黑体" panose="02010609060101010101" pitchFamily="2" charset="-122"/>
              </a:rPr>
              <a:t>知-行为</a:t>
            </a:r>
            <a:r>
              <a:rPr lang="zh-CN" altLang="en-US" sz="3200" dirty="0">
                <a:solidFill>
                  <a:srgbClr val="FF0000"/>
                </a:solidFill>
                <a:latin typeface="Courier New" panose="02070309020205020404" pitchFamily="49" charset="0"/>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模式</a:t>
            </a:r>
            <a:r>
              <a:rPr lang="zh-CN" altLang="en-US" sz="3200" dirty="0">
                <a:latin typeface="黑体" panose="02010609060101010101" pitchFamily="2" charset="-122"/>
                <a:ea typeface="黑体" panose="02010609060101010101" pitchFamily="2" charset="-122"/>
              </a:rPr>
              <a:t>,是没有知识的智能；强调系统与环境的交互，从运行环境中</a:t>
            </a:r>
            <a:r>
              <a:rPr lang="zh-CN" altLang="en-US" sz="3200" dirty="0">
                <a:solidFill>
                  <a:srgbClr val="FF0000"/>
                </a:solidFill>
                <a:latin typeface="黑体" panose="02010609060101010101" pitchFamily="2" charset="-122"/>
                <a:ea typeface="黑体" panose="02010609060101010101" pitchFamily="2" charset="-122"/>
              </a:rPr>
              <a:t>获取信息</a:t>
            </a:r>
            <a:r>
              <a:rPr lang="zh-CN" altLang="en-US" sz="3200" dirty="0">
                <a:latin typeface="黑体" panose="02010609060101010101" pitchFamily="2" charset="-122"/>
                <a:ea typeface="黑体" panose="02010609060101010101" pitchFamily="2" charset="-122"/>
              </a:rPr>
              <a:t>，通过自己的动作</a:t>
            </a:r>
            <a:r>
              <a:rPr lang="zh-CN" altLang="en-US" sz="3200" dirty="0">
                <a:solidFill>
                  <a:srgbClr val="FF0000"/>
                </a:solidFill>
                <a:latin typeface="黑体" panose="02010609060101010101" pitchFamily="2" charset="-122"/>
                <a:ea typeface="黑体" panose="02010609060101010101" pitchFamily="2" charset="-122"/>
              </a:rPr>
              <a:t>对环境施加影响</a:t>
            </a:r>
            <a:r>
              <a:rPr lang="zh-CN" altLang="en-US" sz="3200" dirty="0">
                <a:latin typeface="黑体" panose="02010609060101010101" pitchFamily="2" charset="-122"/>
                <a:ea typeface="黑体" panose="02010609060101010101" pitchFamily="2" charset="-122"/>
              </a:rPr>
              <a:t>。</a:t>
            </a:r>
          </a:p>
          <a:p>
            <a:pPr algn="just" eaLnBrk="1" hangingPunct="1">
              <a:lnSpc>
                <a:spcPct val="90000"/>
              </a:lnSpc>
            </a:pPr>
            <a:endParaRPr lang="zh-CN" altLang="en-US" sz="3200" dirty="0">
              <a:latin typeface="黑体" panose="02010609060101010101" pitchFamily="2" charset="-122"/>
              <a:ea typeface="黑体" panose="02010609060101010101" pitchFamily="2" charset="-122"/>
            </a:endParaRP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57</a:t>
            </a:fld>
            <a:endParaRPr lang="zh-CN" altLang="en-US" dirty="0"/>
          </a:p>
        </p:txBody>
      </p:sp>
      <p:sp>
        <p:nvSpPr>
          <p:cNvPr id="5" name="Rectangle 2"/>
          <p:cNvSpPr>
            <a:spLocks noGrp="1"/>
          </p:cNvSpPr>
          <p:nvPr>
            <p:ph type="title"/>
          </p:nvPr>
        </p:nvSpPr>
        <p:spPr>
          <a:xfrm>
            <a:off x="408795" y="269776"/>
            <a:ext cx="7772400" cy="1143000"/>
          </a:xfrm>
        </p:spPr>
        <p:txBody>
          <a:bodyPr vert="horz" wrap="square" lIns="91440" tIns="45720" rIns="91440" bIns="45720" anchor="ctr"/>
          <a:lstStyle/>
          <a:p>
            <a:pPr eaLnBrk="1" hangingPunct="1">
              <a:buNone/>
            </a:pPr>
            <a:r>
              <a:rPr lang="zh-CN" altLang="en-US" dirty="0">
                <a:solidFill>
                  <a:srgbClr val="FF0000"/>
                </a:solidFill>
                <a:latin typeface="黑体" panose="02010609060101010101" pitchFamily="2" charset="-122"/>
                <a:ea typeface="黑体" panose="02010609060101010101" pitchFamily="2" charset="-122"/>
              </a:rPr>
              <a:t>3.行为主义学派</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9A0DB2DC-4C9A-4742-B13C-FB6460FD3503}" type="slidenum">
              <a:rPr lang="zh-CN" altLang="en-US" smtClean="0"/>
              <a:pPr/>
              <a:t>58</a:t>
            </a:fld>
            <a:endParaRPr lang="zh-CN" altLang="en-US" dirty="0"/>
          </a:p>
        </p:txBody>
      </p:sp>
      <p:sp>
        <p:nvSpPr>
          <p:cNvPr id="5" name="内容占位符 2"/>
          <p:cNvSpPr txBox="1">
            <a:spLocks/>
          </p:cNvSpPr>
          <p:nvPr/>
        </p:nvSpPr>
        <p:spPr>
          <a:xfrm>
            <a:off x="457200" y="5214938"/>
            <a:ext cx="8223956" cy="1285875"/>
          </a:xfrm>
          <a:prstGeom prst="rect">
            <a:avLst/>
          </a:prstGeom>
        </p:spPr>
        <p:txBody>
          <a:bodyPr/>
          <a:lstStyle>
            <a:lvl1pPr marL="342900" indent="-342900" algn="l" rtl="0" eaLnBrk="0" fontAlgn="base" hangingPunct="0">
              <a:spcBef>
                <a:spcPct val="20000"/>
              </a:spcBef>
              <a:spcAft>
                <a:spcPct val="0"/>
              </a:spcAft>
              <a:buClr>
                <a:srgbClr val="66FFFF"/>
              </a:buClr>
              <a:buFont typeface="Wingdings" panose="05000000000000000000" pitchFamily="2" charset="2"/>
              <a:buChar char="Ø"/>
              <a:defRPr kumimoji="1" sz="3600">
                <a:solidFill>
                  <a:schemeClr val="accent2">
                    <a:lumMod val="90000"/>
                    <a:lumOff val="10000"/>
                  </a:schemeClr>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Clr>
                <a:srgbClr val="66FFFF"/>
              </a:buClr>
              <a:buFont typeface="Wingdings" panose="05000000000000000000" pitchFamily="2" charset="2"/>
              <a:buChar char="v"/>
              <a:defRPr kumimoji="1" sz="3200">
                <a:solidFill>
                  <a:schemeClr val="accent2">
                    <a:lumMod val="75000"/>
                    <a:lumOff val="25000"/>
                  </a:schemeClr>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rgbClr val="CCECFF"/>
              </a:buClr>
              <a:buFont typeface="Wingdings" panose="05000000000000000000" pitchFamily="2" charset="2"/>
              <a:buChar char="ü"/>
              <a:defRPr kumimoji="1" sz="2800">
                <a:solidFill>
                  <a:schemeClr val="accent2">
                    <a:lumMod val="50000"/>
                    <a:lumOff val="50000"/>
                  </a:schemeClr>
                </a:solidFill>
                <a:latin typeface="华文新魏" panose="02010800040101010101" pitchFamily="2" charset="-122"/>
                <a:ea typeface="华文新魏" panose="02010800040101010101" pitchFamily="2" charset="-122"/>
              </a:defRPr>
            </a:lvl3pPr>
            <a:lvl4pPr marL="1600200" indent="-228600" algn="l" rtl="0" eaLnBrk="0" fontAlgn="base" hangingPunct="0">
              <a:spcBef>
                <a:spcPct val="20000"/>
              </a:spcBef>
              <a:spcAft>
                <a:spcPct val="0"/>
              </a:spcAft>
              <a:buClr>
                <a:srgbClr val="CCECFF"/>
              </a:buClr>
              <a:buChar char="•"/>
              <a:defRPr kumimoji="1" sz="2400">
                <a:solidFill>
                  <a:schemeClr val="accent2">
                    <a:lumMod val="50000"/>
                    <a:lumOff val="50000"/>
                  </a:schemeClr>
                </a:solidFill>
                <a:latin typeface="华文新魏" panose="02010800040101010101" pitchFamily="2" charset="-122"/>
                <a:ea typeface="华文新魏" panose="02010800040101010101" pitchFamily="2" charset="-122"/>
              </a:defRPr>
            </a:lvl4pPr>
            <a:lvl5pPr marL="2057400" indent="-228600" algn="l" rtl="0" eaLnBrk="0" fontAlgn="base" hangingPunct="0">
              <a:spcBef>
                <a:spcPct val="20000"/>
              </a:spcBef>
              <a:spcAft>
                <a:spcPct val="0"/>
              </a:spcAft>
              <a:buClr>
                <a:srgbClr val="CCECFF"/>
              </a:buClr>
              <a:buChar char="»"/>
              <a:defRPr kumimoji="1" sz="2000">
                <a:solidFill>
                  <a:schemeClr val="accent2">
                    <a:lumMod val="50000"/>
                    <a:lumOff val="50000"/>
                  </a:schemeClr>
                </a:solidFill>
                <a:latin typeface="华文新魏" panose="02010800040101010101" pitchFamily="2" charset="-122"/>
                <a:ea typeface="华文新魏" panose="02010800040101010101" pitchFamily="2" charset="-122"/>
              </a:defRPr>
            </a:lvl5pPr>
            <a:lvl6pPr marL="2514600" indent="-228600" algn="l" rtl="0" fontAlgn="base">
              <a:spcBef>
                <a:spcPct val="20000"/>
              </a:spcBef>
              <a:spcAft>
                <a:spcPct val="0"/>
              </a:spcAft>
              <a:buClr>
                <a:srgbClr val="CCECFF"/>
              </a:buClr>
              <a:buChar char="»"/>
              <a:defRPr kumimoji="1" sz="2000">
                <a:solidFill>
                  <a:schemeClr val="tx1"/>
                </a:solidFill>
                <a:latin typeface="+mn-lt"/>
                <a:ea typeface="+mn-ea"/>
              </a:defRPr>
            </a:lvl6pPr>
            <a:lvl7pPr marL="2971800" indent="-228600" algn="l" rtl="0" fontAlgn="base">
              <a:spcBef>
                <a:spcPct val="20000"/>
              </a:spcBef>
              <a:spcAft>
                <a:spcPct val="0"/>
              </a:spcAft>
              <a:buClr>
                <a:srgbClr val="CCECFF"/>
              </a:buClr>
              <a:buChar char="»"/>
              <a:defRPr kumimoji="1" sz="2000">
                <a:solidFill>
                  <a:schemeClr val="tx1"/>
                </a:solidFill>
                <a:latin typeface="+mn-lt"/>
                <a:ea typeface="+mn-ea"/>
              </a:defRPr>
            </a:lvl7pPr>
            <a:lvl8pPr marL="3429000" indent="-228600" algn="l" rtl="0" fontAlgn="base">
              <a:spcBef>
                <a:spcPct val="20000"/>
              </a:spcBef>
              <a:spcAft>
                <a:spcPct val="0"/>
              </a:spcAft>
              <a:buClr>
                <a:srgbClr val="CCECFF"/>
              </a:buClr>
              <a:buChar char="»"/>
              <a:defRPr kumimoji="1" sz="2000">
                <a:solidFill>
                  <a:schemeClr val="tx1"/>
                </a:solidFill>
                <a:latin typeface="+mn-lt"/>
                <a:ea typeface="+mn-ea"/>
              </a:defRPr>
            </a:lvl8pPr>
            <a:lvl9pPr marL="3886200" indent="-228600" algn="l" rtl="0" fontAlgn="base">
              <a:spcBef>
                <a:spcPct val="20000"/>
              </a:spcBef>
              <a:spcAft>
                <a:spcPct val="0"/>
              </a:spcAft>
              <a:buClr>
                <a:srgbClr val="CCECFF"/>
              </a:buClr>
              <a:buChar char="»"/>
              <a:defRPr kumimoji="1" sz="2000">
                <a:solidFill>
                  <a:schemeClr val="tx1"/>
                </a:solidFill>
                <a:latin typeface="+mn-lt"/>
                <a:ea typeface="+mn-ea"/>
              </a:defRPr>
            </a:lvl9pPr>
          </a:lstStyle>
          <a:p>
            <a:pPr marL="0" indent="0" algn="just" defTabSz="0">
              <a:spcBef>
                <a:spcPts val="600"/>
              </a:spcBef>
              <a:buNone/>
              <a:defRPr/>
            </a:pPr>
            <a:r>
              <a:rPr lang="zh-CN" altLang="en-US" sz="3200" b="1" kern="0" dirty="0" smtClean="0">
                <a:latin typeface="黑体" panose="02010609060101010101" pitchFamily="49" charset="-122"/>
                <a:ea typeface="黑体" panose="02010609060101010101" pitchFamily="49" charset="-122"/>
              </a:rPr>
              <a:t>    布鲁克斯的</a:t>
            </a:r>
            <a:r>
              <a:rPr lang="zh-CN" altLang="en-US" sz="3200" b="1" kern="0" dirty="0" smtClean="0">
                <a:solidFill>
                  <a:srgbClr val="FF0000"/>
                </a:solidFill>
                <a:latin typeface="黑体" panose="02010609060101010101" pitchFamily="49" charset="-122"/>
                <a:ea typeface="黑体" panose="02010609060101010101" pitchFamily="49" charset="-122"/>
              </a:rPr>
              <a:t>六足行走机器人</a:t>
            </a:r>
            <a:r>
              <a:rPr lang="zh-CN" altLang="en-US" sz="3200" b="1" kern="0" dirty="0" smtClean="0">
                <a:latin typeface="黑体" panose="02010609060101010101" pitchFamily="49" charset="-122"/>
                <a:ea typeface="黑体" panose="02010609060101010101" pitchFamily="49" charset="-122"/>
              </a:rPr>
              <a:t>，一个基于感知</a:t>
            </a:r>
            <a:r>
              <a:rPr lang="en-US" altLang="zh-CN" sz="3200" b="1" kern="0" dirty="0" smtClean="0">
                <a:latin typeface="黑体" panose="02010609060101010101" pitchFamily="49" charset="-122"/>
                <a:ea typeface="黑体" panose="02010609060101010101" pitchFamily="49" charset="-122"/>
              </a:rPr>
              <a:t>-</a:t>
            </a:r>
            <a:r>
              <a:rPr lang="zh-CN" altLang="en-US" sz="3200" b="1" kern="0" dirty="0" smtClean="0">
                <a:latin typeface="黑体" panose="02010609060101010101" pitchFamily="49" charset="-122"/>
                <a:ea typeface="黑体" panose="02010609060101010101" pitchFamily="49" charset="-122"/>
              </a:rPr>
              <a:t>动作模式的模拟昆虫行为的控制系统。</a:t>
            </a:r>
            <a:endParaRPr lang="zh-CN" altLang="en-US" sz="3200" b="1" kern="0" dirty="0">
              <a:latin typeface="黑体" panose="02010609060101010101" pitchFamily="49" charset="-122"/>
              <a:ea typeface="黑体" panose="02010609060101010101" pitchFamily="49" charset="-122"/>
            </a:endParaRPr>
          </a:p>
        </p:txBody>
      </p:sp>
      <p:sp>
        <p:nvSpPr>
          <p:cNvPr id="6" name="灯片编号占位符 3"/>
          <p:cNvSpPr txBox="1">
            <a:spLocks/>
          </p:cNvSpPr>
          <p:nvPr/>
        </p:nvSpPr>
        <p:spPr>
          <a:xfrm>
            <a:off x="6975475" y="6337300"/>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marL="0" lvl="0" indent="0" algn="just"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3200" b="1" i="0" u="none" kern="1200" baseline="0">
                <a:solidFill>
                  <a:schemeClr val="tx1"/>
                </a:solidFill>
                <a:latin typeface="Garamond" panose="02020404030301010803" pitchFamily="18" charset="0"/>
                <a:ea typeface="宋体" panose="02010600030101010101" pitchFamily="2" charset="-122"/>
                <a:cs typeface="+mn-cs"/>
              </a:defRPr>
            </a:lvl1pPr>
            <a:lvl2pPr marL="742950" lvl="1" indent="-28575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800" b="1" i="0" u="none" kern="1200" baseline="0">
                <a:solidFill>
                  <a:schemeClr val="tx1"/>
                </a:solidFill>
                <a:latin typeface="Garamond" panose="02020404030301010803" pitchFamily="18" charset="0"/>
                <a:ea typeface="宋体" panose="02010600030101010101" pitchFamily="2" charset="-122"/>
                <a:cs typeface="+mn-cs"/>
              </a:defRPr>
            </a:lvl2pPr>
            <a:lvl3pPr marL="1143000" lvl="2" indent="-228600" algn="just" defTabSz="914400" rtl="0" eaLnBrk="1" fontAlgn="base" latinLnBrk="0" hangingPunct="1">
              <a:lnSpc>
                <a:spcPct val="100000"/>
              </a:lnSpc>
              <a:spcBef>
                <a:spcPct val="20000"/>
              </a:spcBef>
              <a:spcAft>
                <a:spcPct val="0"/>
              </a:spcAft>
              <a:buClr>
                <a:schemeClr val="tx2"/>
              </a:buClr>
              <a:buSzPct val="70000"/>
              <a:buFont typeface="Wingdings" panose="05000000000000000000" pitchFamily="2" charset="2"/>
              <a:buChar char="n"/>
              <a:defRPr sz="2400" b="1" i="0" u="none" kern="1200" baseline="0">
                <a:solidFill>
                  <a:schemeClr val="tx1"/>
                </a:solidFill>
                <a:latin typeface="Garamond" panose="02020404030301010803" pitchFamily="18" charset="0"/>
                <a:ea typeface="宋体" panose="02010600030101010101" pitchFamily="2" charset="-122"/>
                <a:cs typeface="+mn-cs"/>
              </a:defRPr>
            </a:lvl3pPr>
            <a:lvl4pPr marL="1600200" lvl="3" indent="-228600" algn="just" defTabSz="914400" rtl="0" eaLnBrk="1" fontAlgn="base" latinLnBrk="0" hangingPunct="1">
              <a:lnSpc>
                <a:spcPct val="100000"/>
              </a:lnSpc>
              <a:spcBef>
                <a:spcPct val="20000"/>
              </a:spcBef>
              <a:spcAft>
                <a:spcPct val="0"/>
              </a:spcAft>
              <a:buClr>
                <a:schemeClr val="accent2"/>
              </a:buClr>
              <a:buSzPct val="70000"/>
              <a:buFont typeface="Wingdings" panose="05000000000000000000" pitchFamily="2" charset="2"/>
              <a:buChar char="n"/>
              <a:defRPr sz="2000" b="1" i="0" u="none" kern="1200" baseline="0">
                <a:solidFill>
                  <a:schemeClr val="tx1"/>
                </a:solidFill>
                <a:latin typeface="Garamond" panose="02020404030301010803" pitchFamily="18" charset="0"/>
                <a:ea typeface="宋体" panose="02010600030101010101" pitchFamily="2" charset="-122"/>
                <a:cs typeface="+mn-cs"/>
              </a:defRPr>
            </a:lvl4pPr>
            <a:lvl5pPr marL="2057400" lvl="4" indent="-228600" algn="just"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Char char="n"/>
              <a:defRPr sz="2000" b="1" i="0" u="none" kern="1200" baseline="0">
                <a:solidFill>
                  <a:schemeClr val="tx1"/>
                </a:solidFill>
                <a:latin typeface="Garamond" panose="02020404030301010803" pitchFamily="18" charset="0"/>
                <a:ea typeface="宋体" panose="02010600030101010101" pitchFamily="2" charset="-122"/>
                <a:cs typeface="+mn-cs"/>
              </a:defRPr>
            </a:lvl5pPr>
            <a:lvl6pPr marL="2514600" lvl="5" indent="-228600" algn="just"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n"/>
              <a:defRPr sz="2000" b="1" i="0" u="none" kern="1200" baseline="0">
                <a:solidFill>
                  <a:schemeClr val="tx1"/>
                </a:solidFill>
                <a:latin typeface="Garamond" panose="02020404030301010803" pitchFamily="18" charset="0"/>
                <a:ea typeface="宋体" panose="02010600030101010101" pitchFamily="2" charset="-122"/>
                <a:cs typeface="+mn-cs"/>
              </a:defRPr>
            </a:lvl6pPr>
            <a:lvl7pPr marL="2971800" lvl="6" indent="-228600" algn="just"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n"/>
              <a:defRPr sz="2000" b="1" i="0" u="none" kern="1200" baseline="0">
                <a:solidFill>
                  <a:schemeClr val="tx1"/>
                </a:solidFill>
                <a:latin typeface="Garamond" panose="02020404030301010803" pitchFamily="18" charset="0"/>
                <a:ea typeface="宋体" panose="02010600030101010101" pitchFamily="2" charset="-122"/>
                <a:cs typeface="+mn-cs"/>
              </a:defRPr>
            </a:lvl7pPr>
            <a:lvl8pPr marL="3429000" lvl="7" indent="-228600" algn="just"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n"/>
              <a:defRPr sz="2000" b="1" i="0" u="none" kern="1200" baseline="0">
                <a:solidFill>
                  <a:schemeClr val="tx1"/>
                </a:solidFill>
                <a:latin typeface="Garamond" panose="02020404030301010803" pitchFamily="18" charset="0"/>
                <a:ea typeface="宋体" panose="02010600030101010101" pitchFamily="2" charset="-122"/>
                <a:cs typeface="+mn-cs"/>
              </a:defRPr>
            </a:lvl8pPr>
            <a:lvl9pPr marL="3886200" lvl="8" indent="-228600" algn="just" defTabSz="914400" rtl="0" eaLnBrk="0" fontAlgn="base" latinLnBrk="0" hangingPunct="0">
              <a:lnSpc>
                <a:spcPct val="100000"/>
              </a:lnSpc>
              <a:spcBef>
                <a:spcPct val="20000"/>
              </a:spcBef>
              <a:spcAft>
                <a:spcPct val="0"/>
              </a:spcAft>
              <a:buClr>
                <a:schemeClr val="hlink"/>
              </a:buClr>
              <a:buSzPct val="70000"/>
              <a:buFont typeface="Wingdings" panose="05000000000000000000" pitchFamily="2" charset="2"/>
              <a:buChar char="n"/>
              <a:defRPr sz="2000" b="1" i="0" u="none" kern="1200" baseline="0">
                <a:solidFill>
                  <a:schemeClr val="tx1"/>
                </a:solidFill>
                <a:latin typeface="Garamond" panose="02020404030301010803" pitchFamily="18" charset="0"/>
                <a:ea typeface="宋体" panose="02010600030101010101" pitchFamily="2" charset="-122"/>
                <a:cs typeface="+mn-cs"/>
              </a:defRPr>
            </a:lvl9pPr>
          </a:lstStyle>
          <a:p>
            <a:pPr algn="r">
              <a:spcBef>
                <a:spcPct val="0"/>
              </a:spcBef>
              <a:buClrTx/>
              <a:buSzTx/>
              <a:buFontTx/>
              <a:buNone/>
            </a:pPr>
            <a:fld id="{F5FC8F20-BC7B-4CCC-84F5-D0B3B01E4A62}" type="slidenum">
              <a:rPr lang="en-US" altLang="zh-CN" sz="1200" smtClean="0">
                <a:latin typeface="Arial" panose="020B0604020202020204" pitchFamily="34" charset="0"/>
              </a:rPr>
              <a:pPr algn="r">
                <a:spcBef>
                  <a:spcPct val="0"/>
                </a:spcBef>
                <a:buClrTx/>
                <a:buSzTx/>
                <a:buFontTx/>
                <a:buNone/>
              </a:pPr>
              <a:t>58</a:t>
            </a:fld>
            <a:endParaRPr lang="en-US" altLang="zh-CN" sz="1200" smtClean="0">
              <a:latin typeface="Arial" panose="020B0604020202020204" pitchFamily="34" charset="0"/>
            </a:endParaRPr>
          </a:p>
        </p:txBody>
      </p:sp>
      <p:pic>
        <p:nvPicPr>
          <p:cNvPr id="7" name="Picture 5" descr="Brooks Six le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714375"/>
            <a:ext cx="7008813"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473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9A0DB2DC-4C9A-4742-B13C-FB6460FD3503}" type="slidenum">
              <a:rPr lang="zh-CN" altLang="en-US" smtClean="0"/>
              <a:pPr/>
              <a:t>59</a:t>
            </a:fld>
            <a:endParaRPr lang="zh-CN" altLang="en-US" dirty="0"/>
          </a:p>
        </p:txBody>
      </p:sp>
      <p:sp>
        <p:nvSpPr>
          <p:cNvPr id="3" name="Rectangle 2"/>
          <p:cNvSpPr txBox="1">
            <a:spLocks noChangeArrowheads="1"/>
          </p:cNvSpPr>
          <p:nvPr/>
        </p:nvSpPr>
        <p:spPr>
          <a:xfrm>
            <a:off x="251520" y="620688"/>
            <a:ext cx="8424936" cy="5760640"/>
          </a:xfrm>
          <a:prstGeom prst="rect">
            <a:avLst/>
          </a:prstGeom>
        </p:spPr>
        <p:txBody>
          <a:bodyPr/>
          <a:lstStyle>
            <a:lvl1pPr marL="342900" indent="-342900" algn="l" rtl="0" eaLnBrk="0" fontAlgn="base" hangingPunct="0">
              <a:spcBef>
                <a:spcPct val="20000"/>
              </a:spcBef>
              <a:spcAft>
                <a:spcPct val="0"/>
              </a:spcAft>
              <a:buClr>
                <a:srgbClr val="66FFFF"/>
              </a:buClr>
              <a:buFont typeface="Wingdings" panose="05000000000000000000" pitchFamily="2" charset="2"/>
              <a:buChar char="Ø"/>
              <a:defRPr kumimoji="1" sz="3600">
                <a:solidFill>
                  <a:schemeClr val="accent2">
                    <a:lumMod val="90000"/>
                    <a:lumOff val="10000"/>
                  </a:schemeClr>
                </a:solidFill>
                <a:latin typeface="隶书" panose="02010509060101010101" pitchFamily="49" charset="-122"/>
                <a:ea typeface="隶书" panose="02010509060101010101" pitchFamily="49" charset="-122"/>
                <a:cs typeface="+mn-cs"/>
              </a:defRPr>
            </a:lvl1pPr>
            <a:lvl2pPr marL="742950" indent="-285750" algn="l" rtl="0" eaLnBrk="0" fontAlgn="base" hangingPunct="0">
              <a:spcBef>
                <a:spcPct val="20000"/>
              </a:spcBef>
              <a:spcAft>
                <a:spcPct val="0"/>
              </a:spcAft>
              <a:buClr>
                <a:srgbClr val="66FFFF"/>
              </a:buClr>
              <a:buFont typeface="Wingdings" panose="05000000000000000000" pitchFamily="2" charset="2"/>
              <a:buChar char="v"/>
              <a:defRPr kumimoji="1" sz="3200">
                <a:solidFill>
                  <a:schemeClr val="accent2">
                    <a:lumMod val="75000"/>
                    <a:lumOff val="25000"/>
                  </a:schemeClr>
                </a:solidFill>
                <a:latin typeface="微软雅黑" panose="020B0503020204020204" charset="-122"/>
                <a:ea typeface="微软雅黑" panose="020B0503020204020204" charset="-122"/>
              </a:defRPr>
            </a:lvl2pPr>
            <a:lvl3pPr marL="1143000" indent="-228600" algn="l" rtl="0" eaLnBrk="0" fontAlgn="base" hangingPunct="0">
              <a:spcBef>
                <a:spcPct val="20000"/>
              </a:spcBef>
              <a:spcAft>
                <a:spcPct val="0"/>
              </a:spcAft>
              <a:buClr>
                <a:srgbClr val="CCECFF"/>
              </a:buClr>
              <a:buFont typeface="Wingdings" panose="05000000000000000000" pitchFamily="2" charset="2"/>
              <a:buChar char="ü"/>
              <a:defRPr kumimoji="1" sz="2800">
                <a:solidFill>
                  <a:schemeClr val="accent2">
                    <a:lumMod val="50000"/>
                    <a:lumOff val="50000"/>
                  </a:schemeClr>
                </a:solidFill>
                <a:latin typeface="华文新魏" panose="02010800040101010101" pitchFamily="2" charset="-122"/>
                <a:ea typeface="华文新魏" panose="02010800040101010101" pitchFamily="2" charset="-122"/>
              </a:defRPr>
            </a:lvl3pPr>
            <a:lvl4pPr marL="1600200" indent="-228600" algn="l" rtl="0" eaLnBrk="0" fontAlgn="base" hangingPunct="0">
              <a:spcBef>
                <a:spcPct val="20000"/>
              </a:spcBef>
              <a:spcAft>
                <a:spcPct val="0"/>
              </a:spcAft>
              <a:buClr>
                <a:srgbClr val="CCECFF"/>
              </a:buClr>
              <a:buChar char="•"/>
              <a:defRPr kumimoji="1" sz="2400">
                <a:solidFill>
                  <a:schemeClr val="accent2">
                    <a:lumMod val="50000"/>
                    <a:lumOff val="50000"/>
                  </a:schemeClr>
                </a:solidFill>
                <a:latin typeface="华文新魏" panose="02010800040101010101" pitchFamily="2" charset="-122"/>
                <a:ea typeface="华文新魏" panose="02010800040101010101" pitchFamily="2" charset="-122"/>
              </a:defRPr>
            </a:lvl4pPr>
            <a:lvl5pPr marL="2057400" indent="-228600" algn="l" rtl="0" eaLnBrk="0" fontAlgn="base" hangingPunct="0">
              <a:spcBef>
                <a:spcPct val="20000"/>
              </a:spcBef>
              <a:spcAft>
                <a:spcPct val="0"/>
              </a:spcAft>
              <a:buClr>
                <a:srgbClr val="CCECFF"/>
              </a:buClr>
              <a:buChar char="»"/>
              <a:defRPr kumimoji="1" sz="2000">
                <a:solidFill>
                  <a:schemeClr val="accent2">
                    <a:lumMod val="50000"/>
                    <a:lumOff val="50000"/>
                  </a:schemeClr>
                </a:solidFill>
                <a:latin typeface="华文新魏" panose="02010800040101010101" pitchFamily="2" charset="-122"/>
                <a:ea typeface="华文新魏" panose="02010800040101010101" pitchFamily="2" charset="-122"/>
              </a:defRPr>
            </a:lvl5pPr>
            <a:lvl6pPr marL="2514600" indent="-228600" algn="l" rtl="0" fontAlgn="base">
              <a:spcBef>
                <a:spcPct val="20000"/>
              </a:spcBef>
              <a:spcAft>
                <a:spcPct val="0"/>
              </a:spcAft>
              <a:buClr>
                <a:srgbClr val="CCECFF"/>
              </a:buClr>
              <a:buChar char="»"/>
              <a:defRPr kumimoji="1" sz="2000">
                <a:solidFill>
                  <a:schemeClr val="tx1"/>
                </a:solidFill>
                <a:latin typeface="+mn-lt"/>
                <a:ea typeface="+mn-ea"/>
              </a:defRPr>
            </a:lvl6pPr>
            <a:lvl7pPr marL="2971800" indent="-228600" algn="l" rtl="0" fontAlgn="base">
              <a:spcBef>
                <a:spcPct val="20000"/>
              </a:spcBef>
              <a:spcAft>
                <a:spcPct val="0"/>
              </a:spcAft>
              <a:buClr>
                <a:srgbClr val="CCECFF"/>
              </a:buClr>
              <a:buChar char="»"/>
              <a:defRPr kumimoji="1" sz="2000">
                <a:solidFill>
                  <a:schemeClr val="tx1"/>
                </a:solidFill>
                <a:latin typeface="+mn-lt"/>
                <a:ea typeface="+mn-ea"/>
              </a:defRPr>
            </a:lvl7pPr>
            <a:lvl8pPr marL="3429000" indent="-228600" algn="l" rtl="0" fontAlgn="base">
              <a:spcBef>
                <a:spcPct val="20000"/>
              </a:spcBef>
              <a:spcAft>
                <a:spcPct val="0"/>
              </a:spcAft>
              <a:buClr>
                <a:srgbClr val="CCECFF"/>
              </a:buClr>
              <a:buChar char="»"/>
              <a:defRPr kumimoji="1" sz="2000">
                <a:solidFill>
                  <a:schemeClr val="tx1"/>
                </a:solidFill>
                <a:latin typeface="+mn-lt"/>
                <a:ea typeface="+mn-ea"/>
              </a:defRPr>
            </a:lvl8pPr>
            <a:lvl9pPr marL="3886200" indent="-228600" algn="l" rtl="0" fontAlgn="base">
              <a:spcBef>
                <a:spcPct val="20000"/>
              </a:spcBef>
              <a:spcAft>
                <a:spcPct val="0"/>
              </a:spcAft>
              <a:buClr>
                <a:srgbClr val="CCECFF"/>
              </a:buClr>
              <a:buChar char="»"/>
              <a:defRPr kumimoji="1" sz="2000">
                <a:solidFill>
                  <a:schemeClr val="tx1"/>
                </a:solidFill>
                <a:latin typeface="+mn-lt"/>
                <a:ea typeface="+mn-ea"/>
              </a:defRPr>
            </a:lvl9pPr>
          </a:lstStyle>
          <a:p>
            <a:pPr algn="just" eaLnBrk="1" hangingPunct="1">
              <a:buClr>
                <a:schemeClr val="accent2">
                  <a:lumMod val="90000"/>
                  <a:lumOff val="10000"/>
                </a:schemeClr>
              </a:buClr>
            </a:pPr>
            <a:r>
              <a:rPr lang="zh-CN" altLang="en-US" b="1" kern="0" dirty="0" smtClean="0">
                <a:solidFill>
                  <a:srgbClr val="0000FF"/>
                </a:solidFill>
                <a:latin typeface="+mn-lt"/>
                <a:ea typeface="黑体" panose="02010609060101010101" pitchFamily="49" charset="-122"/>
              </a:rPr>
              <a:t>符号主义</a:t>
            </a:r>
            <a:r>
              <a:rPr lang="zh-CN" altLang="en-US" b="1" kern="0" dirty="0" smtClean="0">
                <a:latin typeface="+mn-lt"/>
                <a:ea typeface="黑体" panose="02010609060101010101" pitchFamily="49" charset="-122"/>
              </a:rPr>
              <a:t>：  </a:t>
            </a:r>
            <a:r>
              <a:rPr lang="zh-CN" altLang="en-US" b="1" kern="0" dirty="0" smtClean="0">
                <a:solidFill>
                  <a:srgbClr val="FF0000"/>
                </a:solidFill>
                <a:latin typeface="+mn-lt"/>
                <a:ea typeface="黑体" panose="02010609060101010101" pitchFamily="49" charset="-122"/>
              </a:rPr>
              <a:t>功能</a:t>
            </a:r>
            <a:r>
              <a:rPr lang="zh-CN" altLang="en-US" b="1" kern="0" dirty="0" smtClean="0">
                <a:latin typeface="+mn-lt"/>
                <a:ea typeface="黑体" panose="02010609060101010101" pitchFamily="49" charset="-122"/>
              </a:rPr>
              <a:t>模拟方法</a:t>
            </a:r>
            <a:endParaRPr lang="zh-CN" altLang="en-US" sz="2400" b="1" kern="0" dirty="0" smtClean="0">
              <a:latin typeface="+mn-lt"/>
              <a:ea typeface="黑体" panose="02010609060101010101" pitchFamily="49" charset="-122"/>
            </a:endParaRPr>
          </a:p>
          <a:p>
            <a:pPr algn="just" eaLnBrk="1" hangingPunct="1">
              <a:buFontTx/>
              <a:buNone/>
            </a:pPr>
            <a:r>
              <a:rPr lang="zh-CN" altLang="en-US" sz="2400" b="1" kern="0" dirty="0" smtClean="0">
                <a:latin typeface="+mn-lt"/>
                <a:ea typeface="黑体" panose="02010609060101010101" pitchFamily="49" charset="-122"/>
              </a:rPr>
              <a:t>     </a:t>
            </a:r>
            <a:r>
              <a:rPr lang="zh-CN" altLang="en-US" sz="2800" b="1" kern="0" dirty="0" smtClean="0">
                <a:latin typeface="+mn-lt"/>
                <a:ea typeface="黑体" panose="02010609060101010101" pitchFamily="49" charset="-122"/>
              </a:rPr>
              <a:t>模拟人类认知系统所具备的功能，通过数学逻辑方法来实现人工智能。</a:t>
            </a:r>
            <a:endParaRPr lang="zh-CN" altLang="en-US" sz="4000" b="1" kern="0" dirty="0" smtClean="0">
              <a:latin typeface="+mn-lt"/>
              <a:ea typeface="黑体" panose="02010609060101010101" pitchFamily="49" charset="-122"/>
            </a:endParaRPr>
          </a:p>
          <a:p>
            <a:pPr algn="just" eaLnBrk="1" hangingPunct="1">
              <a:buClr>
                <a:schemeClr val="accent2">
                  <a:lumMod val="90000"/>
                  <a:lumOff val="10000"/>
                </a:schemeClr>
              </a:buClr>
            </a:pPr>
            <a:r>
              <a:rPr lang="zh-CN" altLang="en-US" b="1" kern="0" dirty="0">
                <a:solidFill>
                  <a:srgbClr val="0000FF"/>
                </a:solidFill>
                <a:latin typeface="+mn-lt"/>
                <a:ea typeface="黑体" panose="02010609060101010101" pitchFamily="49" charset="-122"/>
              </a:rPr>
              <a:t>连接</a:t>
            </a:r>
            <a:r>
              <a:rPr lang="zh-CN" altLang="en-US" b="1" kern="0" dirty="0" smtClean="0">
                <a:solidFill>
                  <a:srgbClr val="0000FF"/>
                </a:solidFill>
                <a:latin typeface="+mn-lt"/>
                <a:ea typeface="黑体" panose="02010609060101010101" pitchFamily="49" charset="-122"/>
              </a:rPr>
              <a:t>主义</a:t>
            </a:r>
            <a:r>
              <a:rPr lang="zh-CN" altLang="en-US" b="1" kern="0" dirty="0" smtClean="0">
                <a:latin typeface="+mn-lt"/>
                <a:ea typeface="黑体" panose="02010609060101010101" pitchFamily="49" charset="-122"/>
              </a:rPr>
              <a:t>：  </a:t>
            </a:r>
            <a:r>
              <a:rPr lang="zh-CN" altLang="en-US" b="1" kern="0" dirty="0" smtClean="0">
                <a:solidFill>
                  <a:srgbClr val="FF0000"/>
                </a:solidFill>
                <a:latin typeface="+mn-lt"/>
                <a:ea typeface="黑体" panose="02010609060101010101" pitchFamily="49" charset="-122"/>
              </a:rPr>
              <a:t>结构</a:t>
            </a:r>
            <a:r>
              <a:rPr lang="zh-CN" altLang="en-US" b="1" kern="0" dirty="0" smtClean="0">
                <a:latin typeface="+mn-lt"/>
                <a:ea typeface="黑体" panose="02010609060101010101" pitchFamily="49" charset="-122"/>
              </a:rPr>
              <a:t>模拟方法</a:t>
            </a:r>
          </a:p>
          <a:p>
            <a:pPr algn="just" eaLnBrk="1" hangingPunct="1">
              <a:buFontTx/>
              <a:buNone/>
            </a:pPr>
            <a:r>
              <a:rPr lang="zh-CN" altLang="en-US" sz="2800" b="1" kern="0" dirty="0" smtClean="0">
                <a:latin typeface="+mn-lt"/>
                <a:ea typeface="黑体" panose="02010609060101010101" pitchFamily="49" charset="-122"/>
              </a:rPr>
              <a:t>     模拟人的生理神经网络结构，不同的结构表现出不同的功能和行为。认为功能、结构和智能行为是不可分的。 </a:t>
            </a:r>
            <a:endParaRPr lang="zh-CN" altLang="en-US" sz="4000" b="1" kern="0" dirty="0" smtClean="0">
              <a:latin typeface="+mn-lt"/>
              <a:ea typeface="黑体" panose="02010609060101010101" pitchFamily="49" charset="-122"/>
            </a:endParaRPr>
          </a:p>
          <a:p>
            <a:pPr algn="just" eaLnBrk="1" hangingPunct="1">
              <a:buClr>
                <a:schemeClr val="accent2">
                  <a:lumMod val="90000"/>
                  <a:lumOff val="10000"/>
                </a:schemeClr>
              </a:buClr>
            </a:pPr>
            <a:r>
              <a:rPr lang="zh-CN" altLang="en-US" b="1" kern="0" dirty="0">
                <a:solidFill>
                  <a:srgbClr val="0000FF"/>
                </a:solidFill>
                <a:latin typeface="+mn-lt"/>
                <a:ea typeface="黑体" panose="02010609060101010101" pitchFamily="49" charset="-122"/>
              </a:rPr>
              <a:t>行为主义：  </a:t>
            </a:r>
            <a:r>
              <a:rPr lang="zh-CN" altLang="en-US" b="1" kern="0" dirty="0">
                <a:solidFill>
                  <a:srgbClr val="FF0000"/>
                </a:solidFill>
                <a:latin typeface="+mn-lt"/>
                <a:ea typeface="黑体" panose="02010609060101010101" pitchFamily="49" charset="-122"/>
              </a:rPr>
              <a:t>行为</a:t>
            </a:r>
            <a:r>
              <a:rPr lang="zh-CN" altLang="en-US" b="1" kern="0" dirty="0">
                <a:latin typeface="+mn-lt"/>
                <a:ea typeface="黑体" panose="02010609060101010101" pitchFamily="49" charset="-122"/>
              </a:rPr>
              <a:t>模拟方法</a:t>
            </a:r>
          </a:p>
          <a:p>
            <a:pPr algn="just" eaLnBrk="1" hangingPunct="1">
              <a:buFontTx/>
              <a:buNone/>
            </a:pPr>
            <a:r>
              <a:rPr lang="zh-CN" altLang="en-US" sz="2800" b="1" kern="0" dirty="0" smtClean="0">
                <a:latin typeface="+mn-lt"/>
                <a:ea typeface="黑体" panose="02010609060101010101" pitchFamily="49" charset="-122"/>
              </a:rPr>
              <a:t>    采用行为模拟方法，也认为功能、结构和智能行为是不可分的。不同行为表现出不同功能和不同控制结构。 </a:t>
            </a:r>
          </a:p>
        </p:txBody>
      </p:sp>
    </p:spTree>
    <p:extLst>
      <p:ext uri="{BB962C8B-B14F-4D97-AF65-F5344CB8AC3E}">
        <p14:creationId xmlns:p14="http://schemas.microsoft.com/office/powerpoint/2010/main" val="67776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100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slide(fromRight)">
                                      <p:cBhvr>
                                        <p:cTn id="7" dur="500"/>
                                        <p:tgtEl>
                                          <p:spTgt spid="3">
                                            <p:txEl>
                                              <p:pRg st="0" end="0"/>
                                            </p:txEl>
                                          </p:spTgt>
                                        </p:tgtEl>
                                      </p:cBhvr>
                                    </p:animEffect>
                                  </p:childTnLst>
                                </p:cTn>
                              </p:par>
                            </p:childTnLst>
                          </p:cTn>
                        </p:par>
                        <p:par>
                          <p:cTn id="8" fill="hold">
                            <p:stCondLst>
                              <p:cond delay="1500"/>
                            </p:stCondLst>
                            <p:childTnLst>
                              <p:par>
                                <p:cTn id="9" presetID="12" presetClass="entr" presetSubtype="2" fill="hold" grpId="0" nodeType="afterEffect">
                                  <p:stCondLst>
                                    <p:cond delay="100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slide(fromRight)">
                                      <p:cBhvr>
                                        <p:cTn id="11" dur="500"/>
                                        <p:tgtEl>
                                          <p:spTgt spid="3">
                                            <p:txEl>
                                              <p:pRg st="1" end="1"/>
                                            </p:txEl>
                                          </p:spTgt>
                                        </p:tgtEl>
                                      </p:cBhvr>
                                    </p:animEffect>
                                  </p:childTnLst>
                                </p:cTn>
                              </p:par>
                            </p:childTnLst>
                          </p:cTn>
                        </p:par>
                        <p:par>
                          <p:cTn id="12" fill="hold">
                            <p:stCondLst>
                              <p:cond delay="3000"/>
                            </p:stCondLst>
                            <p:childTnLst>
                              <p:par>
                                <p:cTn id="13" presetID="12" presetClass="entr" presetSubtype="2" fill="hold" grpId="0" nodeType="afterEffect">
                                  <p:stCondLst>
                                    <p:cond delay="100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slide(fromRight)">
                                      <p:cBhvr>
                                        <p:cTn id="15" dur="500"/>
                                        <p:tgtEl>
                                          <p:spTgt spid="3">
                                            <p:txEl>
                                              <p:pRg st="2" end="2"/>
                                            </p:txEl>
                                          </p:spTgt>
                                        </p:tgtEl>
                                      </p:cBhvr>
                                    </p:animEffect>
                                  </p:childTnLst>
                                </p:cTn>
                              </p:par>
                            </p:childTnLst>
                          </p:cTn>
                        </p:par>
                        <p:par>
                          <p:cTn id="16" fill="hold">
                            <p:stCondLst>
                              <p:cond delay="4500"/>
                            </p:stCondLst>
                            <p:childTnLst>
                              <p:par>
                                <p:cTn id="17" presetID="12" presetClass="entr" presetSubtype="2" fill="hold" grpId="0" nodeType="afterEffect">
                                  <p:stCondLst>
                                    <p:cond delay="100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slide(fromRight)">
                                      <p:cBhvr>
                                        <p:cTn id="19" dur="500"/>
                                        <p:tgtEl>
                                          <p:spTgt spid="3">
                                            <p:txEl>
                                              <p:pRg st="3" end="3"/>
                                            </p:txEl>
                                          </p:spTgt>
                                        </p:tgtEl>
                                      </p:cBhvr>
                                    </p:animEffect>
                                  </p:childTnLst>
                                </p:cTn>
                              </p:par>
                            </p:childTnLst>
                          </p:cTn>
                        </p:par>
                        <p:par>
                          <p:cTn id="20" fill="hold">
                            <p:stCondLst>
                              <p:cond delay="6000"/>
                            </p:stCondLst>
                            <p:childTnLst>
                              <p:par>
                                <p:cTn id="21" presetID="12" presetClass="entr" presetSubtype="2" fill="hold" grpId="0" nodeType="afterEffect">
                                  <p:stCondLst>
                                    <p:cond delay="100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slide(fromRight)">
                                      <p:cBhvr>
                                        <p:cTn id="23" dur="500"/>
                                        <p:tgtEl>
                                          <p:spTgt spid="3">
                                            <p:txEl>
                                              <p:pRg st="4" end="4"/>
                                            </p:txEl>
                                          </p:spTgt>
                                        </p:tgtEl>
                                      </p:cBhvr>
                                    </p:animEffect>
                                  </p:childTnLst>
                                </p:cTn>
                              </p:par>
                            </p:childTnLst>
                          </p:cTn>
                        </p:par>
                        <p:par>
                          <p:cTn id="24" fill="hold">
                            <p:stCondLst>
                              <p:cond delay="7500"/>
                            </p:stCondLst>
                            <p:childTnLst>
                              <p:par>
                                <p:cTn id="25" presetID="12" presetClass="entr" presetSubtype="2" fill="hold" grpId="0" nodeType="afterEffect">
                                  <p:stCondLst>
                                    <p:cond delay="100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slide(fromRight)">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advAuto="100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p:cNvSpPr>
            <a:spLocks noGrp="1"/>
          </p:cNvSpPr>
          <p:nvPr>
            <p:ph idx="1"/>
          </p:nvPr>
        </p:nvSpPr>
        <p:spPr>
          <a:xfrm>
            <a:off x="685483" y="1660208"/>
            <a:ext cx="7772400" cy="4114800"/>
          </a:xfrm>
        </p:spPr>
        <p:txBody>
          <a:bodyPr vert="horz" wrap="square" lIns="91440" tIns="45720" rIns="91440" bIns="45720" anchor="t"/>
          <a:lstStyle/>
          <a:p>
            <a:pPr marL="0" indent="1016000" eaLnBrk="1" latinLnBrk="0" hangingPunct="1">
              <a:spcBef>
                <a:spcPts val="0"/>
              </a:spcBef>
              <a:buNone/>
              <a:extLst>
                <a:ext uri="{35155182-B16C-46BC-9424-99874614C6A1}">
                  <wpsdc:indentchars xmlns:wpsdc="http://www.wps.cn/officeDocument/2017/drawingmlCustomData" xmlns="" val="200" checksum="1463267244"/>
                </a:ext>
              </a:extLst>
            </a:pPr>
            <a:r>
              <a:rPr lang="zh-CN" altLang="en-US" sz="4000" dirty="0">
                <a:solidFill>
                  <a:srgbClr val="FF0000"/>
                </a:solidFill>
                <a:latin typeface="黑体" panose="02010609060101010101" pitchFamily="2" charset="-122"/>
                <a:ea typeface="黑体" panose="02010609060101010101" pitchFamily="2" charset="-122"/>
              </a:rPr>
              <a:t>人工智能</a:t>
            </a:r>
            <a:r>
              <a:rPr lang="zh-CN" altLang="en-US" sz="4000" dirty="0">
                <a:latin typeface="黑体" panose="02010609060101010101" pitchFamily="2" charset="-122"/>
                <a:ea typeface="黑体" panose="02010609060101010101" pitchFamily="2" charset="-122"/>
              </a:rPr>
              <a:t>自诞生之日起就引起人们</a:t>
            </a:r>
            <a:r>
              <a:rPr lang="zh-CN" altLang="en-US" sz="4000" dirty="0">
                <a:solidFill>
                  <a:schemeClr val="bg1">
                    <a:lumMod val="60000"/>
                    <a:lumOff val="40000"/>
                  </a:schemeClr>
                </a:solidFill>
                <a:latin typeface="黑体" panose="02010609060101010101" pitchFamily="2" charset="-122"/>
                <a:ea typeface="黑体" panose="02010609060101010101" pitchFamily="2" charset="-122"/>
              </a:rPr>
              <a:t>无限</a:t>
            </a:r>
            <a:r>
              <a:rPr lang="zh-CN" altLang="en-US" sz="4000" dirty="0">
                <a:latin typeface="黑体" panose="02010609060101010101" pitchFamily="2" charset="-122"/>
                <a:ea typeface="黑体" panose="02010609060101010101" pitchFamily="2" charset="-122"/>
              </a:rPr>
              <a:t>美丽的</a:t>
            </a:r>
            <a:r>
              <a:rPr lang="zh-CN" altLang="en-US" sz="4000" dirty="0">
                <a:solidFill>
                  <a:schemeClr val="bg1">
                    <a:lumMod val="60000"/>
                    <a:lumOff val="40000"/>
                  </a:schemeClr>
                </a:solidFill>
                <a:latin typeface="黑体" panose="02010609060101010101" pitchFamily="2" charset="-122"/>
                <a:ea typeface="黑体" panose="02010609060101010101" pitchFamily="2" charset="-122"/>
              </a:rPr>
              <a:t>想象和憧憬</a:t>
            </a:r>
            <a:r>
              <a:rPr lang="zh-CN" altLang="en-US" sz="4000" dirty="0">
                <a:latin typeface="黑体" panose="02010609060101010101" pitchFamily="2" charset="-122"/>
                <a:ea typeface="黑体" panose="02010609060101010101" pitchFamily="2" charset="-122"/>
              </a:rPr>
              <a:t>；</a:t>
            </a:r>
          </a:p>
          <a:p>
            <a:pPr marL="0" indent="1016000" eaLnBrk="1" latinLnBrk="0" hangingPunct="1">
              <a:spcBef>
                <a:spcPts val="0"/>
              </a:spcBef>
              <a:buNone/>
              <a:extLst>
                <a:ext uri="{35155182-B16C-46BC-9424-99874614C6A1}">
                  <wpsdc:indentchars xmlns:wpsdc="http://www.wps.cn/officeDocument/2017/drawingmlCustomData" xmlns="" val="200" checksum="1463267244"/>
                </a:ext>
              </a:extLst>
            </a:pPr>
            <a:r>
              <a:rPr lang="zh-CN" altLang="en-US" sz="4000" dirty="0">
                <a:latin typeface="黑体" panose="02010609060101010101" pitchFamily="2" charset="-122"/>
                <a:ea typeface="黑体" panose="02010609060101010101" pitchFamily="2" charset="-122"/>
              </a:rPr>
              <a:t>已经成为</a:t>
            </a:r>
            <a:r>
              <a:rPr lang="zh-CN" altLang="en-US" sz="4000" dirty="0">
                <a:solidFill>
                  <a:srgbClr val="FF0000"/>
                </a:solidFill>
                <a:latin typeface="黑体" panose="02010609060101010101" pitchFamily="2" charset="-122"/>
                <a:ea typeface="黑体" panose="02010609060101010101" pitchFamily="2" charset="-122"/>
              </a:rPr>
              <a:t>学科交叉发展</a:t>
            </a:r>
            <a:r>
              <a:rPr lang="zh-CN" altLang="en-US" sz="4000" dirty="0" smtClean="0">
                <a:latin typeface="黑体" panose="02010609060101010101" pitchFamily="2" charset="-122"/>
                <a:ea typeface="黑体" panose="02010609060101010101" pitchFamily="2" charset="-122"/>
              </a:rPr>
              <a:t>中的一</a:t>
            </a:r>
            <a:r>
              <a:rPr lang="zh-CN" altLang="en-US" sz="4000" dirty="0">
                <a:latin typeface="黑体" panose="02010609060101010101" pitchFamily="2" charset="-122"/>
                <a:ea typeface="黑体" panose="02010609060101010101" pitchFamily="2" charset="-122"/>
              </a:rPr>
              <a:t>盏</a:t>
            </a:r>
            <a:r>
              <a:rPr lang="zh-CN" altLang="en-US" sz="4000" dirty="0">
                <a:solidFill>
                  <a:schemeClr val="bg1">
                    <a:lumMod val="40000"/>
                    <a:lumOff val="60000"/>
                  </a:schemeClr>
                </a:solidFill>
                <a:latin typeface="黑体" panose="02010609060101010101" pitchFamily="2" charset="-122"/>
                <a:ea typeface="黑体" panose="02010609060101010101" pitchFamily="2" charset="-122"/>
              </a:rPr>
              <a:t>明灯,光芒四射</a:t>
            </a:r>
            <a:r>
              <a:rPr lang="zh-CN" altLang="en-US" sz="4000" dirty="0">
                <a:latin typeface="黑体" panose="02010609060101010101" pitchFamily="2" charset="-122"/>
                <a:ea typeface="黑体" panose="02010609060101010101" pitchFamily="2" charset="-122"/>
              </a:rPr>
              <a:t>；</a:t>
            </a:r>
          </a:p>
          <a:p>
            <a:pPr marL="0" indent="1016000" eaLnBrk="1" latinLnBrk="0" hangingPunct="1">
              <a:spcBef>
                <a:spcPts val="0"/>
              </a:spcBef>
              <a:buNone/>
              <a:extLst>
                <a:ext uri="{35155182-B16C-46BC-9424-99874614C6A1}">
                  <wpsdc:indentchars xmlns:wpsdc="http://www.wps.cn/officeDocument/2017/drawingmlCustomData" xmlns="" val="200" checksum="1463267244"/>
                </a:ext>
              </a:extLst>
            </a:pPr>
            <a:r>
              <a:rPr lang="zh-CN" altLang="en-US" sz="4000" dirty="0">
                <a:latin typeface="黑体" panose="02010609060101010101" pitchFamily="2" charset="-122"/>
                <a:ea typeface="黑体" panose="02010609060101010101" pitchFamily="2" charset="-122"/>
              </a:rPr>
              <a:t>但其理论</a:t>
            </a:r>
            <a:r>
              <a:rPr lang="zh-CN" altLang="en-US" sz="4000" dirty="0">
                <a:solidFill>
                  <a:schemeClr val="bg1">
                    <a:lumMod val="40000"/>
                    <a:lumOff val="60000"/>
                  </a:schemeClr>
                </a:solidFill>
                <a:latin typeface="黑体" panose="02010609060101010101" pitchFamily="2" charset="-122"/>
                <a:ea typeface="黑体" panose="02010609060101010101" pitchFamily="2" charset="-122"/>
              </a:rPr>
              <a:t>起伏跌宕</a:t>
            </a:r>
            <a:r>
              <a:rPr lang="zh-CN" altLang="en-US" sz="4000" dirty="0">
                <a:latin typeface="黑体" panose="02010609060101010101" pitchFamily="2" charset="-122"/>
                <a:ea typeface="黑体" panose="02010609060101010101" pitchFamily="2" charset="-122"/>
              </a:rPr>
              <a:t>，也存在</a:t>
            </a:r>
            <a:r>
              <a:rPr lang="zh-CN" altLang="en-US" sz="4000" dirty="0">
                <a:solidFill>
                  <a:schemeClr val="bg1">
                    <a:lumMod val="40000"/>
                    <a:lumOff val="60000"/>
                  </a:schemeClr>
                </a:solidFill>
                <a:latin typeface="黑体" panose="02010609060101010101" pitchFamily="2" charset="-122"/>
                <a:ea typeface="黑体" panose="02010609060101010101" pitchFamily="2" charset="-122"/>
              </a:rPr>
              <a:t>争议和误解</a:t>
            </a:r>
            <a:r>
              <a:rPr lang="zh-CN" altLang="en-US" sz="4000" dirty="0">
                <a:latin typeface="黑体" panose="02010609060101010101" pitchFamily="2" charset="-122"/>
                <a:ea typeface="黑体" panose="02010609060101010101" pitchFamily="2" charset="-122"/>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animEffect transition="in" filter="box(in)">
                                      <p:cBhvr>
                                        <p:cTn id="7" dur="2000"/>
                                        <p:tgtEl>
                                          <p:spTgt spid="61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147">
                                            <p:txEl>
                                              <p:pRg st="1" end="1"/>
                                            </p:txEl>
                                          </p:spTgt>
                                        </p:tgtEl>
                                        <p:attrNameLst>
                                          <p:attrName>style.visibility</p:attrName>
                                        </p:attrNameLst>
                                      </p:cBhvr>
                                      <p:to>
                                        <p:strVal val="visible"/>
                                      </p:to>
                                    </p:set>
                                    <p:animEffect transition="in" filter="box(in)">
                                      <p:cBhvr>
                                        <p:cTn id="12" dur="2000"/>
                                        <p:tgtEl>
                                          <p:spTgt spid="61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6147">
                                            <p:txEl>
                                              <p:pRg st="2" end="2"/>
                                            </p:txEl>
                                          </p:spTgt>
                                        </p:tgtEl>
                                        <p:attrNameLst>
                                          <p:attrName>style.visibility</p:attrName>
                                        </p:attrNameLst>
                                      </p:cBhvr>
                                      <p:to>
                                        <p:strVal val="visible"/>
                                      </p:to>
                                    </p:set>
                                    <p:animEffect transition="in" filter="box(in)">
                                      <p:cBhvr>
                                        <p:cTn id="17" dur="2000"/>
                                        <p:tgtEl>
                                          <p:spTgt spid="61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uild="p"/>
      <p:bldP spid="6147" grpI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2"/>
          <p:cNvSpPr>
            <a:spLocks noGrp="1"/>
          </p:cNvSpPr>
          <p:nvPr>
            <p:ph type="title"/>
          </p:nvPr>
        </p:nvSpPr>
        <p:spPr>
          <a:xfrm>
            <a:off x="0" y="304800"/>
            <a:ext cx="9144000" cy="1143000"/>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1.4  人工智能的研究与应用领域</a:t>
            </a:r>
          </a:p>
        </p:txBody>
      </p:sp>
      <p:sp>
        <p:nvSpPr>
          <p:cNvPr id="56324" name="Rectangle 3"/>
          <p:cNvSpPr>
            <a:spLocks noGrp="1"/>
          </p:cNvSpPr>
          <p:nvPr>
            <p:ph idx="1"/>
          </p:nvPr>
        </p:nvSpPr>
        <p:spPr>
          <a:xfrm>
            <a:off x="468630" y="1447801"/>
            <a:ext cx="7989570" cy="4629150"/>
          </a:xfrm>
        </p:spPr>
        <p:txBody>
          <a:bodyPr vert="horz" wrap="square" lIns="91440" tIns="45720" rIns="91440" bIns="45720" anchor="t"/>
          <a:lstStyle/>
          <a:p>
            <a:pPr algn="just" eaLnBrk="1" hangingPunct="1">
              <a:lnSpc>
                <a:spcPct val="150000"/>
              </a:lnSpc>
            </a:pPr>
            <a:r>
              <a:rPr lang="en-US" altLang="zh-CN" dirty="0">
                <a:solidFill>
                  <a:srgbClr val="FF0000"/>
                </a:solidFill>
                <a:latin typeface="黑体" panose="02010609060101010101" pitchFamily="2" charset="-122"/>
                <a:ea typeface="黑体" panose="02010609060101010101" pitchFamily="2" charset="-122"/>
              </a:rPr>
              <a:t>AI</a:t>
            </a:r>
            <a:r>
              <a:rPr lang="zh-CN" altLang="en-US" dirty="0">
                <a:latin typeface="黑体" panose="02010609060101010101" pitchFamily="2" charset="-122"/>
                <a:ea typeface="黑体" panose="02010609060101010101" pitchFamily="2" charset="-122"/>
              </a:rPr>
              <a:t>领域包括</a:t>
            </a:r>
            <a:r>
              <a:rPr lang="zh-CN" altLang="en-US" dirty="0">
                <a:solidFill>
                  <a:srgbClr val="FF0000"/>
                </a:solidFill>
                <a:latin typeface="黑体" panose="02010609060101010101" pitchFamily="2" charset="-122"/>
                <a:ea typeface="黑体" panose="02010609060101010101" pitchFamily="2" charset="-122"/>
              </a:rPr>
              <a:t>自然语言处理、自动定理证明、智能数据检索系统、机器学习、模式识别、视觉系统、问题求解、人工智能方法</a:t>
            </a:r>
            <a:r>
              <a:rPr lang="zh-CN" altLang="en-US" dirty="0">
                <a:latin typeface="黑体" panose="02010609060101010101" pitchFamily="2" charset="-122"/>
                <a:ea typeface="黑体" panose="02010609060101010101" pitchFamily="2" charset="-122"/>
              </a:rPr>
              <a:t>和程序语言以及</a:t>
            </a:r>
            <a:r>
              <a:rPr lang="zh-CN" altLang="en-US" dirty="0">
                <a:solidFill>
                  <a:srgbClr val="FF0000"/>
                </a:solidFill>
                <a:latin typeface="黑体" panose="02010609060101010101" pitchFamily="2" charset="-122"/>
                <a:ea typeface="黑体" panose="02010609060101010101" pitchFamily="2" charset="-122"/>
              </a:rPr>
              <a:t>自动程序设计</a:t>
            </a:r>
            <a:r>
              <a:rPr lang="zh-CN" altLang="en-US" dirty="0">
                <a:latin typeface="黑体" panose="02010609060101010101" pitchFamily="2" charset="-122"/>
                <a:ea typeface="黑体" panose="02010609060101010101" pitchFamily="2" charset="-122"/>
              </a:rPr>
              <a:t>等。</a:t>
            </a:r>
          </a:p>
          <a:p>
            <a:pPr algn="just" eaLnBrk="1" hangingPunct="1">
              <a:lnSpc>
                <a:spcPct val="150000"/>
              </a:lnSpc>
            </a:pPr>
            <a:r>
              <a:rPr lang="zh-CN" altLang="en-US" dirty="0">
                <a:latin typeface="黑体" panose="02010609060101010101" pitchFamily="2" charset="-122"/>
                <a:ea typeface="黑体" panose="02010609060101010101" pitchFamily="2" charset="-122"/>
              </a:rPr>
              <a:t>在过去的</a:t>
            </a:r>
            <a:r>
              <a:rPr lang="en-US" altLang="zh-CN" dirty="0">
                <a:latin typeface="黑体" panose="02010609060101010101" pitchFamily="2" charset="-122"/>
                <a:ea typeface="黑体" panose="02010609060101010101" pitchFamily="2" charset="-122"/>
              </a:rPr>
              <a:t>6</a:t>
            </a:r>
            <a:r>
              <a:rPr lang="zh-CN" altLang="en-US" dirty="0">
                <a:latin typeface="黑体" panose="02010609060101010101" pitchFamily="2" charset="-122"/>
                <a:ea typeface="黑体" panose="02010609060101010101" pitchFamily="2" charset="-122"/>
              </a:rPr>
              <a:t>0多年中，已经建立了一些具有人工智能的</a:t>
            </a:r>
            <a:r>
              <a:rPr lang="zh-CN" altLang="en-US" dirty="0">
                <a:solidFill>
                  <a:srgbClr val="FF0000"/>
                </a:solidFill>
                <a:latin typeface="黑体" panose="02010609060101010101" pitchFamily="2" charset="-122"/>
                <a:ea typeface="黑体" panose="02010609060101010101" pitchFamily="2" charset="-122"/>
              </a:rPr>
              <a:t>计算机系统</a:t>
            </a:r>
            <a:r>
              <a:rPr lang="zh-CN" altLang="en-US" dirty="0">
                <a:latin typeface="黑体" panose="02010609060101010101" pitchFamily="2" charset="-122"/>
                <a:ea typeface="黑体" panose="02010609060101010101" pitchFamily="2" charset="-122"/>
              </a:rPr>
              <a:t>。</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60</a:t>
            </a:fld>
            <a:endParaRPr lang="zh-CN" alt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1027"/>
          <p:cNvSpPr>
            <a:spLocks noGrp="1"/>
          </p:cNvSpPr>
          <p:nvPr>
            <p:ph idx="1"/>
          </p:nvPr>
        </p:nvSpPr>
        <p:spPr>
          <a:xfrm>
            <a:off x="685800" y="620688"/>
            <a:ext cx="7772400" cy="5976664"/>
          </a:xfrm>
        </p:spPr>
        <p:txBody>
          <a:bodyPr vert="horz" wrap="square" lIns="91440" tIns="45720" rIns="91440" bIns="45720" anchor="t"/>
          <a:lstStyle/>
          <a:p>
            <a:pPr marL="685800" indent="-685800" algn="just" eaLnBrk="1" hangingPunct="1"/>
            <a:r>
              <a:rPr lang="zh-CN" altLang="en-US" sz="3200" dirty="0">
                <a:latin typeface="黑体" panose="02010609060101010101" pitchFamily="2" charset="-122"/>
                <a:ea typeface="黑体" panose="02010609060101010101" pitchFamily="2" charset="-122"/>
              </a:rPr>
              <a:t>这里所要讨论的各种智能特性之间也是</a:t>
            </a:r>
            <a:r>
              <a:rPr lang="zh-CN" altLang="en-US" sz="3200" dirty="0">
                <a:solidFill>
                  <a:srgbClr val="FF0000"/>
                </a:solidFill>
                <a:latin typeface="黑体" panose="02010609060101010101" pitchFamily="2" charset="-122"/>
                <a:ea typeface="黑体" panose="02010609060101010101" pitchFamily="2" charset="-122"/>
              </a:rPr>
              <a:t>相互关联</a:t>
            </a:r>
            <a:r>
              <a:rPr lang="zh-CN" altLang="en-US" sz="3200" dirty="0">
                <a:latin typeface="黑体" panose="02010609060101010101" pitchFamily="2" charset="-122"/>
                <a:ea typeface="黑体" panose="02010609060101010101" pitchFamily="2" charset="-122"/>
              </a:rPr>
              <a:t>的，把它们分开来介绍只是为了便于指出现有的人工智能程序能够做些什么和还不能做什么。</a:t>
            </a:r>
          </a:p>
          <a:p>
            <a:pPr marL="685800" indent="-685800" algn="just" eaLnBrk="1" hangingPunct="1"/>
            <a:r>
              <a:rPr lang="zh-CN" altLang="en-US" sz="3200" dirty="0">
                <a:latin typeface="黑体" panose="02010609060101010101" pitchFamily="2" charset="-122"/>
                <a:ea typeface="黑体" panose="02010609060101010101" pitchFamily="2" charset="-122"/>
              </a:rPr>
              <a:t>大多数人工智能研究课题都涉及许多智能领域。</a:t>
            </a:r>
          </a:p>
          <a:p>
            <a:pPr marL="685800" indent="-685800" algn="just" eaLnBrk="1" hangingPunct="1"/>
            <a:r>
              <a:rPr lang="zh-CN" altLang="en-US" sz="3200" dirty="0">
                <a:latin typeface="黑体" panose="02010609060101010101" pitchFamily="2" charset="-122"/>
                <a:ea typeface="黑体" panose="02010609060101010101" pitchFamily="2" charset="-122"/>
              </a:rPr>
              <a:t>四个</a:t>
            </a:r>
            <a:r>
              <a:rPr lang="zh-CN" altLang="en-US" sz="3200" dirty="0" smtClean="0">
                <a:latin typeface="黑体" panose="02010609060101010101" pitchFamily="2" charset="-122"/>
                <a:ea typeface="黑体" panose="02010609060101010101" pitchFamily="2" charset="-122"/>
              </a:rPr>
              <a:t>方面：</a:t>
            </a:r>
            <a:endParaRPr lang="zh-CN" altLang="en-US" sz="3200" dirty="0">
              <a:latin typeface="黑体" panose="02010609060101010101" pitchFamily="2" charset="-122"/>
              <a:ea typeface="黑体" panose="02010609060101010101" pitchFamily="2" charset="-122"/>
            </a:endParaRPr>
          </a:p>
          <a:p>
            <a:pPr marL="1371600" lvl="1" indent="0" algn="just" eaLnBrk="1" latinLnBrk="0" hangingPunct="1">
              <a:spcBef>
                <a:spcPts val="0"/>
              </a:spcBef>
              <a:spcAft>
                <a:spcPts val="600"/>
              </a:spcAft>
              <a:buFont typeface="Wingdings" panose="05000000000000000000" pitchFamily="2" charset="2"/>
              <a:buAutoNum type="arabicPeriod"/>
              <a:extLst>
                <a:ext uri="{35155182-B16C-46BC-9424-99874614C6A1}">
                  <wpsdc:marlchars xmlns:wpsdc="http://www.wps.cn/officeDocument/2017/drawingmlCustomData" xmlns="" val="300" checksum="3581418924"/>
                </a:ext>
              </a:extLst>
            </a:pPr>
            <a:r>
              <a:rPr lang="zh-CN" altLang="en-US" dirty="0">
                <a:solidFill>
                  <a:srgbClr val="FF0000"/>
                </a:solidFill>
                <a:latin typeface="黑体" panose="02010609060101010101" pitchFamily="2" charset="-122"/>
                <a:ea typeface="黑体" panose="02010609060101010101" pitchFamily="2" charset="-122"/>
              </a:rPr>
              <a:t>智能感知</a:t>
            </a:r>
          </a:p>
          <a:p>
            <a:pPr marL="1371600" lvl="1" indent="0" algn="just" eaLnBrk="1" latinLnBrk="0" hangingPunct="1">
              <a:spcBef>
                <a:spcPts val="0"/>
              </a:spcBef>
              <a:spcAft>
                <a:spcPts val="600"/>
              </a:spcAft>
              <a:buFont typeface="Wingdings" panose="05000000000000000000" pitchFamily="2" charset="2"/>
              <a:buAutoNum type="arabicPeriod"/>
              <a:extLst>
                <a:ext uri="{35155182-B16C-46BC-9424-99874614C6A1}">
                  <wpsdc:marlchars xmlns:wpsdc="http://www.wps.cn/officeDocument/2017/drawingmlCustomData" xmlns="" val="300" checksum="3581418924"/>
                </a:ext>
              </a:extLst>
            </a:pPr>
            <a:r>
              <a:rPr lang="zh-CN" altLang="en-US" dirty="0">
                <a:solidFill>
                  <a:srgbClr val="FF0000"/>
                </a:solidFill>
                <a:latin typeface="黑体" panose="02010609060101010101" pitchFamily="2" charset="-122"/>
                <a:ea typeface="黑体" panose="02010609060101010101" pitchFamily="2" charset="-122"/>
              </a:rPr>
              <a:t>智能推理</a:t>
            </a:r>
          </a:p>
          <a:p>
            <a:pPr marL="1371600" lvl="1" indent="0" algn="just" eaLnBrk="1" latinLnBrk="0" hangingPunct="1">
              <a:spcBef>
                <a:spcPts val="0"/>
              </a:spcBef>
              <a:spcAft>
                <a:spcPts val="600"/>
              </a:spcAft>
              <a:buFont typeface="Wingdings" panose="05000000000000000000" pitchFamily="2" charset="2"/>
              <a:buAutoNum type="arabicPeriod"/>
              <a:extLst>
                <a:ext uri="{35155182-B16C-46BC-9424-99874614C6A1}">
                  <wpsdc:marlchars xmlns:wpsdc="http://www.wps.cn/officeDocument/2017/drawingmlCustomData" xmlns="" val="300" checksum="3581418924"/>
                </a:ext>
              </a:extLst>
            </a:pPr>
            <a:r>
              <a:rPr lang="zh-CN" altLang="en-US" dirty="0">
                <a:solidFill>
                  <a:srgbClr val="FF0000"/>
                </a:solidFill>
                <a:latin typeface="黑体" panose="02010609060101010101" pitchFamily="2" charset="-122"/>
                <a:ea typeface="黑体" panose="02010609060101010101" pitchFamily="2" charset="-122"/>
              </a:rPr>
              <a:t>智能学习</a:t>
            </a:r>
          </a:p>
          <a:p>
            <a:pPr marL="1371600" lvl="1" indent="0" algn="just" eaLnBrk="1" latinLnBrk="0" hangingPunct="1">
              <a:spcBef>
                <a:spcPts val="0"/>
              </a:spcBef>
              <a:spcAft>
                <a:spcPts val="600"/>
              </a:spcAft>
              <a:buFont typeface="Wingdings" panose="05000000000000000000" pitchFamily="2" charset="2"/>
              <a:buAutoNum type="arabicPeriod"/>
              <a:extLst>
                <a:ext uri="{35155182-B16C-46BC-9424-99874614C6A1}">
                  <wpsdc:marlchars xmlns:wpsdc="http://www.wps.cn/officeDocument/2017/drawingmlCustomData" xmlns="" val="300" checksum="3581418924"/>
                </a:ext>
              </a:extLst>
            </a:pPr>
            <a:r>
              <a:rPr lang="zh-CN" altLang="en-US" dirty="0">
                <a:solidFill>
                  <a:srgbClr val="FF0000"/>
                </a:solidFill>
                <a:latin typeface="黑体" panose="02010609060101010101" pitchFamily="2" charset="-122"/>
                <a:ea typeface="黑体" panose="02010609060101010101" pitchFamily="2" charset="-122"/>
              </a:rPr>
              <a:t>智能行动</a:t>
            </a:r>
            <a:endParaRPr lang="zh-CN" altLang="en-US" dirty="0">
              <a:latin typeface="黑体" panose="02010609060101010101" pitchFamily="2" charset="-122"/>
              <a:ea typeface="黑体" panose="02010609060101010101" pitchFamily="2" charset="-122"/>
            </a:endParaRPr>
          </a:p>
          <a:p>
            <a:pPr marL="685800" indent="-685800" eaLnBrk="1" hangingPunct="1"/>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61</a:t>
            </a:fld>
            <a:endParaRPr lang="zh-CN" alt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1026"/>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1.4.1 智能感知</a:t>
            </a:r>
          </a:p>
        </p:txBody>
      </p:sp>
      <p:sp>
        <p:nvSpPr>
          <p:cNvPr id="58372" name="Rectangle 1027"/>
          <p:cNvSpPr>
            <a:spLocks noGrp="1"/>
          </p:cNvSpPr>
          <p:nvPr>
            <p:ph idx="1"/>
          </p:nvPr>
        </p:nvSpPr>
        <p:spPr>
          <a:xfrm>
            <a:off x="381000" y="1160240"/>
            <a:ext cx="8077200" cy="5292948"/>
          </a:xfrm>
        </p:spPr>
        <p:txBody>
          <a:bodyPr vert="horz" wrap="square" lIns="91440" tIns="45720" rIns="91440" bIns="45720" anchor="t"/>
          <a:lstStyle/>
          <a:p>
            <a:pPr algn="just" eaLnBrk="1" hangingPunct="1">
              <a:buNone/>
            </a:pPr>
            <a:r>
              <a:rPr lang="zh-CN" altLang="en-US" b="1" dirty="0">
                <a:latin typeface="黑体" panose="02010609060101010101" pitchFamily="2" charset="-122"/>
                <a:ea typeface="黑体" panose="02010609060101010101" pitchFamily="2" charset="-122"/>
              </a:rPr>
              <a:t>(1)</a:t>
            </a:r>
            <a:r>
              <a:rPr lang="zh-CN" altLang="en-US" b="1" dirty="0">
                <a:solidFill>
                  <a:srgbClr val="FF0000"/>
                </a:solidFill>
                <a:latin typeface="黑体" panose="02010609060101010101" pitchFamily="2" charset="-122"/>
                <a:ea typeface="黑体" panose="02010609060101010101" pitchFamily="2" charset="-122"/>
              </a:rPr>
              <a:t> 模式识别</a:t>
            </a:r>
            <a:endParaRPr lang="zh-CN" altLang="en-US" b="1" dirty="0">
              <a:solidFill>
                <a:schemeClr val="folHlink"/>
              </a:solidFill>
              <a:latin typeface="黑体" panose="02010609060101010101" pitchFamily="2" charset="-122"/>
              <a:ea typeface="黑体" panose="02010609060101010101" pitchFamily="2" charset="-122"/>
            </a:endParaRPr>
          </a:p>
          <a:p>
            <a:pPr algn="just" eaLnBrk="1" hangingPunct="1"/>
            <a:r>
              <a:rPr lang="zh-CN" altLang="en-US" dirty="0">
                <a:latin typeface="黑体" panose="02010609060101010101" pitchFamily="2" charset="-122"/>
                <a:ea typeface="黑体" panose="02010609060101010101" pitchFamily="2" charset="-122"/>
              </a:rPr>
              <a:t>模式识别研究主要集中在：</a:t>
            </a:r>
          </a:p>
          <a:p>
            <a:pPr lvl="1" algn="just" eaLnBrk="1" hangingPunct="1"/>
            <a:r>
              <a:rPr lang="zh-CN" altLang="en-US" dirty="0">
                <a:latin typeface="黑体" panose="02010609060101010101" pitchFamily="2" charset="-122"/>
                <a:ea typeface="黑体" panose="02010609060101010101" pitchFamily="2" charset="-122"/>
              </a:rPr>
              <a:t>研究生物体是如何感知对象</a:t>
            </a:r>
            <a:r>
              <a:rPr lang="zh-CN" altLang="en-US" dirty="0" smtClean="0">
                <a:latin typeface="黑体" panose="02010609060101010101" pitchFamily="2" charset="-122"/>
                <a:ea typeface="黑体" panose="02010609060101010101" pitchFamily="2" charset="-122"/>
              </a:rPr>
              <a:t>的。</a:t>
            </a:r>
            <a:endParaRPr lang="zh-CN" altLang="en-US" dirty="0">
              <a:latin typeface="黑体" panose="02010609060101010101" pitchFamily="2" charset="-122"/>
              <a:ea typeface="黑体" panose="02010609060101010101" pitchFamily="2" charset="-122"/>
            </a:endParaRPr>
          </a:p>
          <a:p>
            <a:pPr lvl="1" algn="just" eaLnBrk="1" hangingPunct="1"/>
            <a:r>
              <a:rPr lang="zh-CN" altLang="en-US" dirty="0">
                <a:latin typeface="黑体" panose="02010609060101010101" pitchFamily="2" charset="-122"/>
                <a:ea typeface="黑体" panose="02010609060101010101" pitchFamily="2" charset="-122"/>
              </a:rPr>
              <a:t>在给定的任务下，如何用计算机来实现</a:t>
            </a:r>
            <a:r>
              <a:rPr lang="zh-CN" altLang="en-US" dirty="0">
                <a:solidFill>
                  <a:srgbClr val="FF0000"/>
                </a:solidFill>
                <a:latin typeface="黑体" panose="02010609060101010101" pitchFamily="2" charset="-122"/>
                <a:ea typeface="黑体" panose="02010609060101010101" pitchFamily="2" charset="-122"/>
              </a:rPr>
              <a:t>模式识别</a:t>
            </a:r>
            <a:r>
              <a:rPr lang="zh-CN" altLang="en-US" dirty="0">
                <a:latin typeface="黑体" panose="02010609060101010101" pitchFamily="2" charset="-122"/>
                <a:ea typeface="黑体" panose="02010609060101010101" pitchFamily="2" charset="-122"/>
              </a:rPr>
              <a:t>的理论和方法。</a:t>
            </a:r>
          </a:p>
          <a:p>
            <a:pPr algn="just" eaLnBrk="1" hangingPunct="1"/>
            <a:r>
              <a:rPr lang="zh-CN" altLang="en-US" dirty="0">
                <a:solidFill>
                  <a:srgbClr val="FF0000"/>
                </a:solidFill>
                <a:latin typeface="黑体" panose="02010609060101010101" pitchFamily="2" charset="-122"/>
                <a:ea typeface="黑体" panose="02010609060101010101" pitchFamily="2" charset="-122"/>
              </a:rPr>
              <a:t>模式识别</a:t>
            </a:r>
            <a:r>
              <a:rPr lang="zh-CN" altLang="en-US" dirty="0">
                <a:latin typeface="黑体" panose="02010609060101010101" pitchFamily="2" charset="-122"/>
                <a:ea typeface="黑体" panose="02010609060101010101" pitchFamily="2" charset="-122"/>
              </a:rPr>
              <a:t>的方法有</a:t>
            </a:r>
            <a:r>
              <a:rPr lang="zh-CN" altLang="en-US" dirty="0">
                <a:solidFill>
                  <a:srgbClr val="FF0000"/>
                </a:solidFill>
                <a:latin typeface="黑体" panose="02010609060101010101" pitchFamily="2" charset="-122"/>
                <a:ea typeface="黑体" panose="02010609060101010101" pitchFamily="2" charset="-122"/>
              </a:rPr>
              <a:t>感知机、统计决策</a:t>
            </a:r>
            <a:r>
              <a:rPr lang="zh-CN" altLang="en-US" dirty="0">
                <a:latin typeface="黑体" panose="02010609060101010101" pitchFamily="2" charset="-122"/>
                <a:ea typeface="黑体" panose="02010609060101010101" pitchFamily="2" charset="-122"/>
              </a:rPr>
              <a:t>方法、基于</a:t>
            </a:r>
            <a:r>
              <a:rPr lang="zh-CN" altLang="en-US" dirty="0">
                <a:solidFill>
                  <a:srgbClr val="FF0000"/>
                </a:solidFill>
                <a:latin typeface="黑体" panose="02010609060101010101" pitchFamily="2" charset="-122"/>
                <a:ea typeface="黑体" panose="02010609060101010101" pitchFamily="2" charset="-122"/>
              </a:rPr>
              <a:t>基元关系</a:t>
            </a:r>
            <a:r>
              <a:rPr lang="zh-CN" altLang="en-US" dirty="0">
                <a:latin typeface="黑体" panose="02010609060101010101" pitchFamily="2" charset="-122"/>
                <a:ea typeface="黑体" panose="02010609060101010101" pitchFamily="2" charset="-122"/>
              </a:rPr>
              <a:t>的</a:t>
            </a:r>
            <a:r>
              <a:rPr lang="zh-CN" altLang="en-US" dirty="0">
                <a:solidFill>
                  <a:srgbClr val="FF0000"/>
                </a:solidFill>
                <a:latin typeface="黑体" panose="02010609060101010101" pitchFamily="2" charset="-122"/>
                <a:ea typeface="黑体" panose="02010609060101010101" pitchFamily="2" charset="-122"/>
              </a:rPr>
              <a:t>句法识别</a:t>
            </a:r>
            <a:r>
              <a:rPr lang="zh-CN" altLang="en-US" dirty="0">
                <a:latin typeface="黑体" panose="02010609060101010101" pitchFamily="2" charset="-122"/>
                <a:ea typeface="黑体" panose="02010609060101010101" pitchFamily="2" charset="-122"/>
              </a:rPr>
              <a:t>方法和</a:t>
            </a:r>
            <a:r>
              <a:rPr lang="zh-CN" altLang="en-US" dirty="0">
                <a:solidFill>
                  <a:srgbClr val="FF0000"/>
                </a:solidFill>
                <a:latin typeface="黑体" panose="02010609060101010101" pitchFamily="2" charset="-122"/>
                <a:ea typeface="黑体" panose="02010609060101010101" pitchFamily="2" charset="-122"/>
              </a:rPr>
              <a:t>人工神经元网络</a:t>
            </a:r>
            <a:r>
              <a:rPr lang="zh-CN" altLang="en-US" dirty="0">
                <a:latin typeface="黑体" panose="02010609060101010101" pitchFamily="2" charset="-122"/>
                <a:ea typeface="黑体" panose="02010609060101010101" pitchFamily="2" charset="-122"/>
              </a:rPr>
              <a:t>方法。</a:t>
            </a:r>
          </a:p>
          <a:p>
            <a:pPr algn="just" eaLnBrk="1" hangingPunct="1"/>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62</a:t>
            </a:fld>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1027"/>
          <p:cNvSpPr>
            <a:spLocks noGrp="1"/>
          </p:cNvSpPr>
          <p:nvPr>
            <p:ph idx="1"/>
          </p:nvPr>
        </p:nvSpPr>
        <p:spPr>
          <a:xfrm>
            <a:off x="685800" y="908720"/>
            <a:ext cx="7772400" cy="5187280"/>
          </a:xfrm>
        </p:spPr>
        <p:txBody>
          <a:bodyPr vert="horz" wrap="square" lIns="91440" tIns="45720" rIns="91440" bIns="45720" anchor="t"/>
          <a:lstStyle/>
          <a:p>
            <a:pPr>
              <a:lnSpc>
                <a:spcPct val="80000"/>
              </a:lnSpc>
            </a:pPr>
            <a:r>
              <a:rPr lang="zh-CN" altLang="en-US" dirty="0">
                <a:latin typeface="黑体" panose="02010609060101010101" pitchFamily="2" charset="-122"/>
                <a:ea typeface="黑体" panose="02010609060101010101" pitchFamily="2" charset="-122"/>
              </a:rPr>
              <a:t>计算机模式识别系统由三部分组成：</a:t>
            </a:r>
          </a:p>
          <a:p>
            <a:pPr lvl="1">
              <a:lnSpc>
                <a:spcPct val="80000"/>
              </a:lnSpc>
              <a:spcBef>
                <a:spcPts val="600"/>
              </a:spcBef>
              <a:spcAft>
                <a:spcPts val="600"/>
              </a:spcAft>
            </a:pPr>
            <a:r>
              <a:rPr lang="zh-CN" altLang="en-US" dirty="0">
                <a:latin typeface="黑体" panose="02010609060101010101" pitchFamily="2" charset="-122"/>
                <a:ea typeface="黑体" panose="02010609060101010101" pitchFamily="2" charset="-122"/>
              </a:rPr>
              <a:t>数据采集</a:t>
            </a:r>
          </a:p>
          <a:p>
            <a:pPr lvl="1">
              <a:lnSpc>
                <a:spcPct val="80000"/>
              </a:lnSpc>
              <a:spcBef>
                <a:spcPts val="600"/>
              </a:spcBef>
              <a:spcAft>
                <a:spcPts val="600"/>
              </a:spcAft>
            </a:pPr>
            <a:r>
              <a:rPr lang="zh-CN" altLang="en-US" dirty="0">
                <a:latin typeface="黑体" panose="02010609060101010101" pitchFamily="2" charset="-122"/>
                <a:ea typeface="黑体" panose="02010609060101010101" pitchFamily="2" charset="-122"/>
              </a:rPr>
              <a:t>数据处理</a:t>
            </a:r>
          </a:p>
          <a:p>
            <a:pPr lvl="1">
              <a:lnSpc>
                <a:spcPct val="80000"/>
              </a:lnSpc>
              <a:spcBef>
                <a:spcPts val="600"/>
              </a:spcBef>
              <a:spcAft>
                <a:spcPts val="600"/>
              </a:spcAft>
            </a:pPr>
            <a:r>
              <a:rPr lang="zh-CN" altLang="en-US" dirty="0">
                <a:latin typeface="黑体" panose="02010609060101010101" pitchFamily="2" charset="-122"/>
                <a:ea typeface="黑体" panose="02010609060101010101" pitchFamily="2" charset="-122"/>
              </a:rPr>
              <a:t>分类决策或模型匹配</a:t>
            </a:r>
          </a:p>
          <a:p>
            <a:pPr algn="just" eaLnBrk="1" hangingPunct="1">
              <a:lnSpc>
                <a:spcPct val="150000"/>
              </a:lnSpc>
            </a:pPr>
            <a:r>
              <a:rPr lang="zh-CN" altLang="en-US" dirty="0" smtClean="0">
                <a:solidFill>
                  <a:srgbClr val="FF0000"/>
                </a:solidFill>
                <a:latin typeface="黑体" panose="02010609060101010101" pitchFamily="2" charset="-122"/>
                <a:ea typeface="黑体" panose="02010609060101010101" pitchFamily="2" charset="-122"/>
              </a:rPr>
              <a:t>模式识别</a:t>
            </a:r>
            <a:r>
              <a:rPr lang="zh-CN" altLang="en-US" dirty="0">
                <a:solidFill>
                  <a:srgbClr val="FF0000"/>
                </a:solidFill>
                <a:latin typeface="黑体" panose="02010609060101010101" pitchFamily="2" charset="-122"/>
                <a:ea typeface="黑体" panose="02010609060101010101" pitchFamily="2" charset="-122"/>
              </a:rPr>
              <a:t>研究工作</a:t>
            </a:r>
          </a:p>
          <a:p>
            <a:pPr lvl="1" algn="just" eaLnBrk="1" hangingPunct="1"/>
            <a:r>
              <a:rPr lang="zh-CN" altLang="en-US" dirty="0">
                <a:latin typeface="黑体" panose="02010609060101010101" pitchFamily="2" charset="-122"/>
                <a:ea typeface="黑体" panose="02010609060101010101" pitchFamily="2" charset="-122"/>
              </a:rPr>
              <a:t>文字和二维图像的</a:t>
            </a:r>
            <a:r>
              <a:rPr lang="zh-CN" altLang="en-US" dirty="0" smtClean="0">
                <a:latin typeface="黑体" panose="02010609060101010101" pitchFamily="2" charset="-122"/>
                <a:ea typeface="黑体" panose="02010609060101010101" pitchFamily="2" charset="-122"/>
              </a:rPr>
              <a:t>识别。</a:t>
            </a:r>
            <a:endParaRPr lang="zh-CN" altLang="en-US" dirty="0">
              <a:latin typeface="黑体" panose="02010609060101010101" pitchFamily="2" charset="-122"/>
              <a:ea typeface="黑体" panose="02010609060101010101" pitchFamily="2" charset="-122"/>
            </a:endParaRPr>
          </a:p>
          <a:p>
            <a:pPr lvl="1" algn="just" eaLnBrk="1" hangingPunct="1"/>
            <a:r>
              <a:rPr lang="zh-CN" altLang="en-US" dirty="0">
                <a:latin typeface="黑体" panose="02010609060101010101" pitchFamily="2" charset="-122"/>
                <a:ea typeface="黑体" panose="02010609060101010101" pitchFamily="2" charset="-122"/>
              </a:rPr>
              <a:t>解释和描述复杂的三维景物（积木世界</a:t>
            </a:r>
            <a:r>
              <a:rPr lang="zh-CN" altLang="en-US" dirty="0" smtClean="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a:p>
            <a:pPr lvl="1" algn="just" eaLnBrk="1" hangingPunct="1"/>
            <a:r>
              <a:rPr lang="zh-CN" altLang="en-US" dirty="0">
                <a:latin typeface="黑体" panose="02010609060101010101" pitchFamily="2" charset="-122"/>
                <a:ea typeface="黑体" panose="02010609060101010101" pitchFamily="2" charset="-122"/>
              </a:rPr>
              <a:t>活动目标的识别和分析，它是景物分析走向实用化研究的一个标志</a:t>
            </a:r>
            <a:r>
              <a:rPr lang="zh-CN" altLang="en-US" dirty="0" smtClean="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63</a:t>
            </a:fld>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1027"/>
          <p:cNvSpPr>
            <a:spLocks noGrp="1"/>
          </p:cNvSpPr>
          <p:nvPr>
            <p:ph idx="1"/>
          </p:nvPr>
        </p:nvSpPr>
        <p:spPr>
          <a:xfrm>
            <a:off x="685800" y="685800"/>
            <a:ext cx="7772400" cy="5410200"/>
          </a:xfrm>
        </p:spPr>
        <p:txBody>
          <a:bodyPr vert="horz" wrap="square" lIns="91440" tIns="45720" rIns="91440" bIns="45720" anchor="t"/>
          <a:lstStyle/>
          <a:p>
            <a:pPr marL="0" algn="just" eaLnBrk="1" hangingPunct="1">
              <a:lnSpc>
                <a:spcPct val="90000"/>
              </a:lnSpc>
              <a:buNone/>
            </a:pPr>
            <a:r>
              <a:rPr lang="zh-CN" altLang="en-US" sz="3200" dirty="0">
                <a:solidFill>
                  <a:srgbClr val="FF0000"/>
                </a:solidFill>
                <a:latin typeface="黑体" panose="02010609060101010101" pitchFamily="2" charset="-122"/>
                <a:ea typeface="黑体" panose="02010609060101010101" pitchFamily="2" charset="-122"/>
              </a:rPr>
              <a:t>语音识别技术</a:t>
            </a:r>
          </a:p>
          <a:p>
            <a:pPr algn="just" eaLnBrk="1" hangingPunct="1">
              <a:lnSpc>
                <a:spcPct val="90000"/>
              </a:lnSpc>
            </a:pPr>
            <a:r>
              <a:rPr lang="zh-CN" altLang="en-US" sz="3200" dirty="0">
                <a:latin typeface="黑体" panose="02010609060101010101" pitchFamily="2" charset="-122"/>
                <a:ea typeface="黑体" panose="02010609060101010101" pitchFamily="2" charset="-122"/>
              </a:rPr>
              <a:t>始于20世纪50年代初期。</a:t>
            </a:r>
          </a:p>
          <a:p>
            <a:pPr algn="just" eaLnBrk="1" hangingPunct="1">
              <a:lnSpc>
                <a:spcPct val="90000"/>
              </a:lnSpc>
            </a:pPr>
            <a:r>
              <a:rPr lang="zh-CN" altLang="en-US" sz="3200" dirty="0">
                <a:latin typeface="黑体" panose="02010609060101010101" pitchFamily="2" charset="-122"/>
                <a:ea typeface="黑体" panose="02010609060101010101" pitchFamily="2" charset="-122"/>
              </a:rPr>
              <a:t>1952年，</a:t>
            </a:r>
            <a:r>
              <a:rPr lang="zh-CN" altLang="en-US" sz="3200" dirty="0">
                <a:solidFill>
                  <a:srgbClr val="FF0000"/>
                </a:solidFill>
                <a:latin typeface="黑体" panose="02010609060101010101" pitchFamily="2" charset="-122"/>
                <a:ea typeface="黑体" panose="02010609060101010101" pitchFamily="2" charset="-122"/>
              </a:rPr>
              <a:t>美国贝尔实验</a:t>
            </a:r>
            <a:r>
              <a:rPr lang="zh-CN" altLang="en-US" sz="3200" dirty="0">
                <a:latin typeface="黑体" panose="02010609060101010101" pitchFamily="2" charset="-122"/>
                <a:ea typeface="黑体" panose="02010609060101010101" pitchFamily="2" charset="-122"/>
              </a:rPr>
              <a:t>室的</a:t>
            </a:r>
            <a:r>
              <a:rPr lang="en-US" altLang="zh-CN" sz="3200" dirty="0">
                <a:latin typeface="黑体" panose="02010609060101010101" pitchFamily="2" charset="-122"/>
                <a:ea typeface="黑体" panose="02010609060101010101" pitchFamily="2" charset="-122"/>
              </a:rPr>
              <a:t>Davis</a:t>
            </a:r>
            <a:r>
              <a:rPr lang="zh-CN" altLang="en-US" sz="3200" dirty="0">
                <a:latin typeface="黑体" panose="02010609060101010101" pitchFamily="2" charset="-122"/>
                <a:ea typeface="黑体" panose="02010609060101010101" pitchFamily="2" charset="-122"/>
              </a:rPr>
              <a:t>等人成功地进行了0-90个数字的语音识别实验，其后由于当时技术上的困难，研究进展缓慢，直到1962年才由日本研制成功第一个</a:t>
            </a:r>
            <a:r>
              <a:rPr lang="zh-CN" altLang="en-US" sz="3200" dirty="0">
                <a:solidFill>
                  <a:srgbClr val="FF0000"/>
                </a:solidFill>
                <a:latin typeface="黑体" panose="02010609060101010101" pitchFamily="2" charset="-122"/>
                <a:ea typeface="黑体" panose="02010609060101010101" pitchFamily="2" charset="-122"/>
              </a:rPr>
              <a:t>连续多位数字</a:t>
            </a:r>
            <a:r>
              <a:rPr lang="zh-CN" altLang="en-US" sz="3200" dirty="0">
                <a:latin typeface="黑体" panose="02010609060101010101" pitchFamily="2" charset="-122"/>
                <a:ea typeface="黑体" panose="02010609060101010101" pitchFamily="2" charset="-122"/>
              </a:rPr>
              <a:t>语音识别装置。</a:t>
            </a:r>
          </a:p>
          <a:p>
            <a:pPr algn="just" eaLnBrk="1" hangingPunct="1">
              <a:lnSpc>
                <a:spcPct val="90000"/>
              </a:lnSpc>
            </a:pPr>
            <a:r>
              <a:rPr lang="zh-CN" altLang="en-US" sz="3200" dirty="0">
                <a:latin typeface="黑体" panose="02010609060101010101" pitchFamily="2" charset="-122"/>
                <a:ea typeface="黑体" panose="02010609060101010101" pitchFamily="2" charset="-122"/>
              </a:rPr>
              <a:t>20世纪70年代以来，各种语音识别装置相继出现，性能良好的能够</a:t>
            </a:r>
            <a:r>
              <a:rPr lang="zh-CN" altLang="en-US" sz="3200" dirty="0">
                <a:solidFill>
                  <a:srgbClr val="FF0000"/>
                </a:solidFill>
                <a:latin typeface="黑体" panose="02010609060101010101" pitchFamily="2" charset="-122"/>
                <a:ea typeface="黑体" panose="02010609060101010101" pitchFamily="2" charset="-122"/>
              </a:rPr>
              <a:t>识别单词</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声音识别</a:t>
            </a:r>
            <a:r>
              <a:rPr lang="zh-CN" altLang="en-US" sz="3200" dirty="0">
                <a:latin typeface="黑体" panose="02010609060101010101" pitchFamily="2" charset="-122"/>
                <a:ea typeface="黑体" panose="02010609060101010101" pitchFamily="2" charset="-122"/>
              </a:rPr>
              <a:t>系统已进入实用阶段。</a:t>
            </a:r>
          </a:p>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神经网络</a:t>
            </a:r>
            <a:r>
              <a:rPr lang="zh-CN" altLang="en-US" sz="3200" dirty="0">
                <a:latin typeface="黑体" panose="02010609060101010101" pitchFamily="2" charset="-122"/>
                <a:ea typeface="黑体" panose="02010609060101010101" pitchFamily="2" charset="-122"/>
              </a:rPr>
              <a:t>用于</a:t>
            </a:r>
            <a:r>
              <a:rPr lang="zh-CN" altLang="en-US" sz="3200" dirty="0">
                <a:solidFill>
                  <a:srgbClr val="FF0000"/>
                </a:solidFill>
                <a:latin typeface="黑体" panose="02010609060101010101" pitchFamily="2" charset="-122"/>
                <a:ea typeface="黑体" panose="02010609060101010101" pitchFamily="2" charset="-122"/>
              </a:rPr>
              <a:t>语音识别</a:t>
            </a:r>
            <a:r>
              <a:rPr lang="zh-CN" altLang="en-US" sz="3200" dirty="0">
                <a:latin typeface="黑体" panose="02010609060101010101" pitchFamily="2" charset="-122"/>
                <a:ea typeface="黑体" panose="02010609060101010101" pitchFamily="2" charset="-122"/>
              </a:rPr>
              <a:t>也已取得成功。</a:t>
            </a: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64</a:t>
            </a:fld>
            <a:endParaRPr lang="zh-CN" alt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1027"/>
          <p:cNvSpPr>
            <a:spLocks noGrp="1"/>
          </p:cNvSpPr>
          <p:nvPr>
            <p:ph idx="1"/>
          </p:nvPr>
        </p:nvSpPr>
        <p:spPr>
          <a:xfrm>
            <a:off x="772160" y="260648"/>
            <a:ext cx="7772400" cy="6444953"/>
          </a:xfrm>
        </p:spPr>
        <p:txBody>
          <a:bodyPr vert="horz" wrap="square" lIns="91440" tIns="45720" rIns="91440" bIns="45720" anchor="t"/>
          <a:lstStyle/>
          <a:p>
            <a:pPr eaLnBrk="1" hangingPunct="1">
              <a:lnSpc>
                <a:spcPct val="90000"/>
              </a:lnSpc>
            </a:pPr>
            <a:r>
              <a:rPr lang="zh-CN" altLang="en-US" dirty="0">
                <a:solidFill>
                  <a:srgbClr val="FF0000"/>
                </a:solidFill>
                <a:latin typeface="黑体" panose="02010609060101010101" pitchFamily="2" charset="-122"/>
                <a:ea typeface="黑体" panose="02010609060101010101" pitchFamily="2" charset="-122"/>
              </a:rPr>
              <a:t>神经网络</a:t>
            </a:r>
            <a:r>
              <a:rPr lang="zh-CN" altLang="en-US" dirty="0" smtClean="0">
                <a:solidFill>
                  <a:srgbClr val="FF0000"/>
                </a:solidFill>
                <a:latin typeface="黑体" panose="02010609060101010101" pitchFamily="2" charset="-122"/>
                <a:ea typeface="黑体" panose="02010609060101010101" pitchFamily="2" charset="-122"/>
              </a:rPr>
              <a:t>方法</a:t>
            </a:r>
            <a:r>
              <a:rPr lang="zh-CN" altLang="en-US" dirty="0" smtClean="0">
                <a:latin typeface="黑体" panose="02010609060101010101" pitchFamily="2" charset="-122"/>
                <a:ea typeface="黑体" panose="02010609060101010101" pitchFamily="2" charset="-122"/>
              </a:rPr>
              <a:t>成功的应用：</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手写字符的</a:t>
            </a:r>
            <a:r>
              <a:rPr lang="zh-CN" altLang="en-US" dirty="0" smtClean="0">
                <a:latin typeface="黑体" panose="02010609060101010101" pitchFamily="2" charset="-122"/>
                <a:ea typeface="黑体" panose="02010609060101010101" pitchFamily="2" charset="-122"/>
              </a:rPr>
              <a:t>识别</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汽车牌照的</a:t>
            </a:r>
            <a:r>
              <a:rPr lang="zh-CN" altLang="en-US" dirty="0" smtClean="0">
                <a:latin typeface="黑体" panose="02010609060101010101" pitchFamily="2" charset="-122"/>
                <a:ea typeface="黑体" panose="02010609060101010101" pitchFamily="2" charset="-122"/>
              </a:rPr>
              <a:t>识别</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指纹</a:t>
            </a:r>
            <a:r>
              <a:rPr lang="zh-CN" altLang="en-US" dirty="0" smtClean="0">
                <a:latin typeface="黑体" panose="02010609060101010101" pitchFamily="2" charset="-122"/>
                <a:ea typeface="黑体" panose="02010609060101010101" pitchFamily="2" charset="-122"/>
              </a:rPr>
              <a:t>识别</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smtClean="0">
                <a:latin typeface="黑体" panose="02010609060101010101" pitchFamily="2" charset="-122"/>
                <a:ea typeface="黑体" panose="02010609060101010101" pitchFamily="2" charset="-122"/>
              </a:rPr>
              <a:t>语音识别</a:t>
            </a:r>
          </a:p>
          <a:p>
            <a:pPr>
              <a:lnSpc>
                <a:spcPct val="90000"/>
              </a:lnSpc>
            </a:pPr>
            <a:r>
              <a:rPr lang="zh-CN" altLang="en-US" dirty="0" smtClean="0">
                <a:solidFill>
                  <a:srgbClr val="FF0000"/>
                </a:solidFill>
                <a:latin typeface="黑体" panose="02010609060101010101" pitchFamily="2" charset="-122"/>
                <a:ea typeface="黑体" panose="02010609060101010101" pitchFamily="2" charset="-122"/>
              </a:rPr>
              <a:t>模式识别</a:t>
            </a:r>
            <a:r>
              <a:rPr lang="zh-CN" altLang="en-US" dirty="0" smtClean="0">
                <a:latin typeface="黑体" panose="02010609060101010101" pitchFamily="2" charset="-122"/>
                <a:ea typeface="黑体" panose="02010609060101010101" pitchFamily="2" charset="-122"/>
              </a:rPr>
              <a:t>成功的应用：</a:t>
            </a:r>
          </a:p>
          <a:p>
            <a:pPr lvl="1" eaLnBrk="1" hangingPunct="1">
              <a:lnSpc>
                <a:spcPct val="90000"/>
              </a:lnSpc>
            </a:pPr>
            <a:r>
              <a:rPr lang="zh-CN" altLang="en-US" dirty="0" smtClean="0">
                <a:latin typeface="黑体" panose="02010609060101010101" pitchFamily="2" charset="-122"/>
                <a:ea typeface="黑体" panose="02010609060101010101" pitchFamily="2" charset="-122"/>
              </a:rPr>
              <a:t>天气预报</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卫星航空图片</a:t>
            </a:r>
            <a:r>
              <a:rPr lang="zh-CN" altLang="en-US" dirty="0" smtClean="0">
                <a:latin typeface="黑体" panose="02010609060101010101" pitchFamily="2" charset="-122"/>
                <a:ea typeface="黑体" panose="02010609060101010101" pitchFamily="2" charset="-122"/>
              </a:rPr>
              <a:t>解释</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工业产品</a:t>
            </a:r>
            <a:r>
              <a:rPr lang="zh-CN" altLang="en-US" dirty="0" smtClean="0">
                <a:latin typeface="黑体" panose="02010609060101010101" pitchFamily="2" charset="-122"/>
                <a:ea typeface="黑体" panose="02010609060101010101" pitchFamily="2" charset="-122"/>
              </a:rPr>
              <a:t>检测</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smtClean="0">
                <a:latin typeface="黑体" panose="02010609060101010101" pitchFamily="2" charset="-122"/>
                <a:ea typeface="黑体" panose="02010609060101010101" pitchFamily="2" charset="-122"/>
              </a:rPr>
              <a:t>字符识别</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smtClean="0">
                <a:latin typeface="黑体" panose="02010609060101010101" pitchFamily="2" charset="-122"/>
                <a:ea typeface="黑体" panose="02010609060101010101" pitchFamily="2" charset="-122"/>
              </a:rPr>
              <a:t>语音识别</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指纹</a:t>
            </a:r>
            <a:r>
              <a:rPr lang="zh-CN" altLang="en-US" dirty="0" smtClean="0">
                <a:latin typeface="黑体" panose="02010609060101010101" pitchFamily="2" charset="-122"/>
                <a:ea typeface="黑体" panose="02010609060101010101" pitchFamily="2" charset="-122"/>
              </a:rPr>
              <a:t>识别</a:t>
            </a:r>
            <a:endParaRPr lang="zh-CN" altLang="en-US" dirty="0">
              <a:latin typeface="黑体" panose="02010609060101010101" pitchFamily="2" charset="-122"/>
              <a:ea typeface="黑体" panose="02010609060101010101" pitchFamily="2" charset="-122"/>
            </a:endParaRPr>
          </a:p>
          <a:p>
            <a:pPr lvl="1" eaLnBrk="1" hangingPunct="1">
              <a:lnSpc>
                <a:spcPct val="90000"/>
              </a:lnSpc>
            </a:pPr>
            <a:r>
              <a:rPr lang="zh-CN" altLang="en-US" dirty="0">
                <a:latin typeface="黑体" panose="02010609060101010101" pitchFamily="2" charset="-122"/>
                <a:ea typeface="黑体" panose="02010609060101010101" pitchFamily="2" charset="-122"/>
              </a:rPr>
              <a:t>医学图像</a:t>
            </a:r>
            <a:r>
              <a:rPr lang="zh-CN" altLang="en-US" dirty="0" smtClean="0">
                <a:latin typeface="黑体" panose="02010609060101010101" pitchFamily="2" charset="-122"/>
                <a:ea typeface="黑体" panose="02010609060101010101" pitchFamily="2" charset="-122"/>
              </a:rPr>
              <a:t>分析</a:t>
            </a:r>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65</a:t>
            </a:fld>
            <a:endParaRPr lang="zh-CN" alt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3"/>
          <p:cNvSpPr>
            <a:spLocks noGrp="1"/>
          </p:cNvSpPr>
          <p:nvPr>
            <p:ph idx="1"/>
          </p:nvPr>
        </p:nvSpPr>
        <p:spPr>
          <a:xfrm>
            <a:off x="323528" y="3579813"/>
            <a:ext cx="8204522" cy="3027362"/>
          </a:xfrm>
        </p:spPr>
        <p:txBody>
          <a:bodyPr vert="horz" wrap="square" lIns="91440" tIns="45720" rIns="91440" bIns="45720" anchor="t"/>
          <a:lstStyle/>
          <a:p>
            <a:pPr eaLnBrk="1" hangingPunct="1"/>
            <a:r>
              <a:rPr lang="zh-CN" altLang="en-US" sz="2800" dirty="0">
                <a:solidFill>
                  <a:srgbClr val="FF0000"/>
                </a:solidFill>
                <a:latin typeface="黑体" panose="02010609060101010101" pitchFamily="2" charset="-122"/>
                <a:ea typeface="黑体" panose="02010609060101010101" pitchFamily="2" charset="-122"/>
              </a:rPr>
              <a:t>计算机视觉</a:t>
            </a:r>
            <a:r>
              <a:rPr lang="zh-CN" altLang="en-US" sz="2800" dirty="0">
                <a:latin typeface="黑体" panose="02010609060101010101" pitchFamily="2" charset="-122"/>
                <a:ea typeface="黑体" panose="02010609060101010101" pitchFamily="2" charset="-122"/>
              </a:rPr>
              <a:t>的一个应用</a:t>
            </a:r>
            <a:r>
              <a:rPr lang="en-US" altLang="zh-CN" sz="2800" dirty="0">
                <a:ea typeface="黑体" panose="02010609060101010101" pitchFamily="2" charset="-122"/>
              </a:rPr>
              <a:t>——</a:t>
            </a:r>
            <a:r>
              <a:rPr lang="zh-CN" altLang="en-US" sz="2800" dirty="0">
                <a:latin typeface="黑体" panose="02010609060101010101" pitchFamily="2" charset="-122"/>
                <a:ea typeface="黑体" panose="02010609060101010101" pitchFamily="2" charset="-122"/>
              </a:rPr>
              <a:t>对运输车的</a:t>
            </a:r>
            <a:r>
              <a:rPr lang="zh-CN" altLang="en-US" sz="2800" dirty="0">
                <a:solidFill>
                  <a:srgbClr val="FF0000"/>
                </a:solidFill>
                <a:latin typeface="黑体" panose="02010609060101010101" pitchFamily="2" charset="-122"/>
                <a:ea typeface="黑体" panose="02010609060101010101" pitchFamily="2" charset="-122"/>
              </a:rPr>
              <a:t>自动控制</a:t>
            </a:r>
            <a:r>
              <a:rPr lang="zh-CN" altLang="en-US" sz="2800" dirty="0">
                <a:latin typeface="黑体" panose="02010609060101010101" pitchFamily="2" charset="-122"/>
                <a:ea typeface="黑体" panose="02010609060101010101" pitchFamily="2" charset="-122"/>
              </a:rPr>
              <a:t>，该系统由</a:t>
            </a:r>
            <a:r>
              <a:rPr lang="zh-CN" altLang="en-US" sz="2800" dirty="0">
                <a:solidFill>
                  <a:srgbClr val="FF0000"/>
                </a:solidFill>
                <a:latin typeface="黑体" panose="02010609060101010101" pitchFamily="2" charset="-122"/>
                <a:ea typeface="黑体" panose="02010609060101010101" pitchFamily="2" charset="-122"/>
              </a:rPr>
              <a:t>卡内基梅隆大学</a:t>
            </a:r>
            <a:r>
              <a:rPr lang="zh-CN" altLang="en-US" sz="2800" dirty="0">
                <a:latin typeface="黑体" panose="02010609060101010101" pitchFamily="2" charset="-122"/>
                <a:ea typeface="黑体" panose="02010609060101010101" pitchFamily="2" charset="-122"/>
              </a:rPr>
              <a:t>博士生</a:t>
            </a:r>
            <a:r>
              <a:rPr lang="en-US" altLang="zh-CN" sz="2800" dirty="0">
                <a:latin typeface="黑体" panose="02010609060101010101" pitchFamily="2" charset="-122"/>
                <a:ea typeface="黑体" panose="02010609060101010101" pitchFamily="2" charset="-122"/>
              </a:rPr>
              <a:t>Dean Pomerleau</a:t>
            </a:r>
            <a:r>
              <a:rPr lang="zh-CN" altLang="en-US" sz="2800" dirty="0">
                <a:latin typeface="黑体" panose="02010609060101010101" pitchFamily="2" charset="-122"/>
                <a:ea typeface="黑体" panose="02010609060101010101" pitchFamily="2" charset="-122"/>
              </a:rPr>
              <a:t>发明。这个叫做</a:t>
            </a:r>
            <a:r>
              <a:rPr lang="en-US" altLang="zh-CN" sz="2800" dirty="0">
                <a:latin typeface="黑体" panose="02010609060101010101" pitchFamily="2" charset="-122"/>
                <a:ea typeface="黑体" panose="02010609060101010101" pitchFamily="2" charset="-122"/>
              </a:rPr>
              <a:t>ALVINN(Autonomous Land Vehicle in a Neural Network)</a:t>
            </a:r>
            <a:r>
              <a:rPr lang="zh-CN" altLang="en-US" sz="2800" dirty="0">
                <a:latin typeface="黑体" panose="02010609060101010101" pitchFamily="2" charset="-122"/>
                <a:ea typeface="黑体" panose="02010609060101010101" pitchFamily="2" charset="-122"/>
              </a:rPr>
              <a:t>的系统包括</a:t>
            </a:r>
            <a:r>
              <a:rPr lang="zh-CN" altLang="en-US" sz="2800" dirty="0">
                <a:solidFill>
                  <a:srgbClr val="FF0000"/>
                </a:solidFill>
                <a:latin typeface="黑体" panose="02010609060101010101" pitchFamily="2" charset="-122"/>
                <a:ea typeface="黑体" panose="02010609060101010101" pitchFamily="2" charset="-122"/>
              </a:rPr>
              <a:t>运输车</a:t>
            </a:r>
            <a:r>
              <a:rPr lang="zh-CN" altLang="en-US" sz="2800" dirty="0">
                <a:latin typeface="黑体" panose="02010609060101010101" pitchFamily="2" charset="-122"/>
                <a:ea typeface="黑体" panose="02010609060101010101" pitchFamily="2" charset="-122"/>
              </a:rPr>
              <a:t>、用于</a:t>
            </a:r>
            <a:r>
              <a:rPr lang="zh-CN" altLang="en-US" sz="2800" dirty="0">
                <a:solidFill>
                  <a:srgbClr val="FF0000"/>
                </a:solidFill>
                <a:latin typeface="黑体" panose="02010609060101010101" pitchFamily="2" charset="-122"/>
                <a:ea typeface="黑体" panose="02010609060101010101" pitchFamily="2" charset="-122"/>
              </a:rPr>
              <a:t>观察路况的摄像机</a:t>
            </a:r>
            <a:r>
              <a:rPr lang="zh-CN" altLang="en-US" sz="2800" dirty="0">
                <a:latin typeface="黑体" panose="02010609060101010101" pitchFamily="2" charset="-122"/>
                <a:ea typeface="黑体" panose="02010609060101010101" pitchFamily="2" charset="-122"/>
              </a:rPr>
              <a:t>和</a:t>
            </a:r>
            <a:r>
              <a:rPr lang="zh-CN" altLang="en-US" sz="2800" dirty="0">
                <a:solidFill>
                  <a:srgbClr val="FF0000"/>
                </a:solidFill>
                <a:latin typeface="黑体" panose="02010609060101010101" pitchFamily="2" charset="-122"/>
                <a:ea typeface="黑体" panose="02010609060101010101" pitchFamily="2" charset="-122"/>
              </a:rPr>
              <a:t>仪器界面</a:t>
            </a:r>
            <a:r>
              <a:rPr lang="zh-CN" altLang="en-US" sz="2800" dirty="0">
                <a:latin typeface="黑体" panose="02010609060101010101" pitchFamily="2" charset="-122"/>
                <a:ea typeface="黑体" panose="02010609060101010101" pitchFamily="2" charset="-122"/>
              </a:rPr>
              <a:t>。计算机可以通过</a:t>
            </a:r>
            <a:r>
              <a:rPr lang="zh-CN" altLang="en-US" sz="2800" dirty="0">
                <a:solidFill>
                  <a:srgbClr val="FF0000"/>
                </a:solidFill>
                <a:latin typeface="黑体" panose="02010609060101010101" pitchFamily="2" charset="-122"/>
                <a:ea typeface="黑体" panose="02010609060101010101" pitchFamily="2" charset="-122"/>
              </a:rPr>
              <a:t>电子液压随动系统</a:t>
            </a:r>
            <a:r>
              <a:rPr lang="zh-CN" altLang="en-US" sz="2800" dirty="0">
                <a:latin typeface="黑体" panose="02010609060101010101" pitchFamily="2" charset="-122"/>
                <a:ea typeface="黑体" panose="02010609060101010101" pitchFamily="2" charset="-122"/>
              </a:rPr>
              <a:t>驾驶这辆</a:t>
            </a:r>
            <a:r>
              <a:rPr lang="zh-CN" altLang="en-US" sz="2800" dirty="0">
                <a:solidFill>
                  <a:srgbClr val="FF0000"/>
                </a:solidFill>
                <a:latin typeface="黑体" panose="02010609060101010101" pitchFamily="2" charset="-122"/>
                <a:ea typeface="黑体" panose="02010609060101010101" pitchFamily="2" charset="-122"/>
              </a:rPr>
              <a:t>运输车</a:t>
            </a:r>
            <a:r>
              <a:rPr lang="zh-CN" altLang="en-US" sz="2800" dirty="0">
                <a:latin typeface="黑体" panose="02010609060101010101" pitchFamily="2" charset="-122"/>
                <a:ea typeface="黑体" panose="02010609060101010101" pitchFamily="2" charset="-122"/>
              </a:rPr>
              <a:t>，也可以转换为</a:t>
            </a:r>
            <a:r>
              <a:rPr lang="zh-CN" altLang="en-US" sz="2800" dirty="0">
                <a:solidFill>
                  <a:srgbClr val="FF0000"/>
                </a:solidFill>
                <a:latin typeface="黑体" panose="02010609060101010101" pitchFamily="2" charset="-122"/>
                <a:ea typeface="黑体" panose="02010609060101010101" pitchFamily="2" charset="-122"/>
              </a:rPr>
              <a:t>人工驾驶</a:t>
            </a:r>
            <a:r>
              <a:rPr lang="zh-CN" altLang="en-US" sz="2800" dirty="0"/>
              <a:t>。</a:t>
            </a:r>
          </a:p>
        </p:txBody>
      </p:sp>
      <p:pic>
        <p:nvPicPr>
          <p:cNvPr id="62469" name="Picture 4"/>
          <p:cNvPicPr>
            <a:picLocks noChangeAspect="1"/>
          </p:cNvPicPr>
          <p:nvPr/>
        </p:nvPicPr>
        <p:blipFill>
          <a:blip r:embed="rId3"/>
          <a:stretch>
            <a:fillRect/>
          </a:stretch>
        </p:blipFill>
        <p:spPr>
          <a:xfrm>
            <a:off x="1331913" y="188913"/>
            <a:ext cx="5400675" cy="3390900"/>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66</a:t>
            </a:fld>
            <a:endParaRPr lang="zh-CN" alt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p:cNvSpPr>
          <p:nvPr>
            <p:ph idx="1"/>
          </p:nvPr>
        </p:nvSpPr>
        <p:spPr>
          <a:xfrm>
            <a:off x="685800" y="1124744"/>
            <a:ext cx="7772400" cy="4653121"/>
          </a:xfrm>
        </p:spPr>
        <p:txBody>
          <a:bodyPr vert="horz" wrap="square" lIns="91440" tIns="45720" rIns="91440" bIns="45720" anchor="t"/>
          <a:lstStyle/>
          <a:p>
            <a:pPr algn="just" eaLnBrk="1" hangingPunct="1">
              <a:lnSpc>
                <a:spcPct val="90000"/>
              </a:lnSpc>
              <a:buNone/>
            </a:pPr>
            <a:r>
              <a:rPr lang="zh-CN" altLang="en-US" sz="3200" b="1" dirty="0">
                <a:latin typeface="黑体" panose="02010609060101010101" pitchFamily="2" charset="-122"/>
                <a:ea typeface="黑体" panose="02010609060101010101" pitchFamily="2" charset="-122"/>
              </a:rPr>
              <a:t>(2</a:t>
            </a:r>
            <a:r>
              <a:rPr lang="zh-CN" altLang="en-US" sz="3200" b="1" dirty="0">
                <a:solidFill>
                  <a:schemeClr val="bg2"/>
                </a:solidFill>
                <a:latin typeface="黑体" panose="02010609060101010101" pitchFamily="2" charset="-122"/>
                <a:ea typeface="黑体" panose="02010609060101010101" pitchFamily="2" charset="-122"/>
              </a:rPr>
              <a:t>)</a:t>
            </a:r>
            <a:r>
              <a:rPr lang="zh-CN" altLang="en-US" sz="3200" b="1" dirty="0">
                <a:solidFill>
                  <a:srgbClr val="FF0000"/>
                </a:solidFill>
                <a:latin typeface="黑体" panose="02010609060101010101" pitchFamily="2" charset="-122"/>
                <a:ea typeface="黑体" panose="02010609060101010101" pitchFamily="2" charset="-122"/>
              </a:rPr>
              <a:t> 自然语言处理</a:t>
            </a:r>
            <a:endParaRPr lang="zh-CN" altLang="en-US" sz="3200" b="1" dirty="0">
              <a:solidFill>
                <a:schemeClr val="folHlink"/>
              </a:solidFill>
              <a:latin typeface="黑体" panose="02010609060101010101" pitchFamily="2" charset="-122"/>
              <a:ea typeface="黑体" panose="02010609060101010101" pitchFamily="2" charset="-122"/>
            </a:endParaRPr>
          </a:p>
          <a:p>
            <a:pPr>
              <a:lnSpc>
                <a:spcPct val="90000"/>
              </a:lnSpc>
            </a:pPr>
            <a:r>
              <a:rPr lang="zh-CN" altLang="en-US" sz="3200" dirty="0">
                <a:latin typeface="黑体" panose="02010609060101010101" pitchFamily="2" charset="-122"/>
                <a:ea typeface="黑体" panose="02010609060101010101" pitchFamily="2" charset="-122"/>
              </a:rPr>
              <a:t>自然语言处理是用计算机对人类的</a:t>
            </a:r>
            <a:r>
              <a:rPr lang="zh-CN" altLang="en-US" sz="3200" dirty="0">
                <a:solidFill>
                  <a:srgbClr val="FF0000"/>
                </a:solidFill>
                <a:latin typeface="黑体" panose="02010609060101010101" pitchFamily="2" charset="-122"/>
                <a:ea typeface="黑体" panose="02010609060101010101" pitchFamily="2" charset="-122"/>
              </a:rPr>
              <a:t>书面和口头形式</a:t>
            </a:r>
            <a:r>
              <a:rPr lang="zh-CN" altLang="en-US" sz="3200" dirty="0">
                <a:latin typeface="黑体" panose="02010609060101010101" pitchFamily="2" charset="-122"/>
                <a:ea typeface="黑体" panose="02010609060101010101" pitchFamily="2" charset="-122"/>
              </a:rPr>
              <a:t>的</a:t>
            </a:r>
            <a:r>
              <a:rPr lang="zh-CN" altLang="en-US" sz="3200" dirty="0">
                <a:solidFill>
                  <a:srgbClr val="FF0000"/>
                </a:solidFill>
                <a:latin typeface="黑体" panose="02010609060101010101" pitchFamily="2" charset="-122"/>
                <a:ea typeface="黑体" panose="02010609060101010101" pitchFamily="2" charset="-122"/>
              </a:rPr>
              <a:t>自然语言信息</a:t>
            </a:r>
            <a:r>
              <a:rPr lang="zh-CN" altLang="en-US" sz="3200" dirty="0">
                <a:latin typeface="黑体" panose="02010609060101010101" pitchFamily="2" charset="-122"/>
                <a:ea typeface="黑体" panose="02010609060101010101" pitchFamily="2" charset="-122"/>
              </a:rPr>
              <a:t>进行处理加工的技术，它</a:t>
            </a:r>
            <a:r>
              <a:rPr lang="zh-CN" altLang="en-US" sz="3200" dirty="0" smtClean="0">
                <a:latin typeface="黑体" panose="02010609060101010101" pitchFamily="2" charset="-122"/>
                <a:ea typeface="黑体" panose="02010609060101010101" pitchFamily="2" charset="-122"/>
              </a:rPr>
              <a:t>涉及</a:t>
            </a:r>
            <a:r>
              <a:rPr lang="zh-CN" altLang="en-US" dirty="0">
                <a:latin typeface="黑体" panose="02010609060101010101" pitchFamily="2" charset="-122"/>
                <a:ea typeface="黑体" panose="02010609060101010101" pitchFamily="2" charset="-122"/>
              </a:rPr>
              <a:t>多学科知识</a:t>
            </a:r>
            <a:r>
              <a:rPr lang="zh-CN" altLang="en-US" dirty="0" smtClean="0">
                <a:latin typeface="黑体" panose="02010609060101010101" pitchFamily="2" charset="-122"/>
                <a:ea typeface="黑体" panose="02010609060101010101" pitchFamily="2" charset="-122"/>
              </a:rPr>
              <a:t>领域：</a:t>
            </a:r>
            <a:endParaRPr lang="zh-CN" altLang="en-US" sz="32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smtClean="0">
                <a:latin typeface="黑体" panose="02010609060101010101" pitchFamily="2" charset="-122"/>
                <a:ea typeface="黑体" panose="02010609060101010101" pitchFamily="2" charset="-122"/>
              </a:rPr>
              <a:t>语言学</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smtClean="0">
                <a:latin typeface="黑体" panose="02010609060101010101" pitchFamily="2" charset="-122"/>
                <a:ea typeface="黑体" panose="02010609060101010101" pitchFamily="2" charset="-122"/>
              </a:rPr>
              <a:t>数学</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smtClean="0">
                <a:latin typeface="黑体" panose="02010609060101010101" pitchFamily="2" charset="-122"/>
                <a:ea typeface="黑体" panose="02010609060101010101" pitchFamily="2" charset="-122"/>
              </a:rPr>
              <a:t>计算机科学</a:t>
            </a:r>
            <a:endParaRPr lang="en-US" altLang="zh-CN" sz="2800" dirty="0" smtClean="0">
              <a:latin typeface="黑体" panose="02010609060101010101" pitchFamily="2" charset="-122"/>
              <a:ea typeface="黑体" panose="02010609060101010101" pitchFamily="2" charset="-122"/>
            </a:endParaRPr>
          </a:p>
          <a:p>
            <a:pPr lvl="1" algn="just" eaLnBrk="1" hangingPunct="1">
              <a:lnSpc>
                <a:spcPct val="90000"/>
              </a:lnSpc>
            </a:pPr>
            <a:r>
              <a:rPr lang="en-US" altLang="zh-CN" sz="2800" dirty="0" smtClean="0">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67</a:t>
            </a:fld>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p:cNvSpPr>
          <p:nvPr>
            <p:ph idx="1"/>
          </p:nvPr>
        </p:nvSpPr>
        <p:spPr>
          <a:xfrm>
            <a:off x="685800" y="333375"/>
            <a:ext cx="7772400" cy="6048375"/>
          </a:xfrm>
        </p:spPr>
        <p:txBody>
          <a:bodyPr vert="horz" wrap="square" lIns="91440" tIns="45720" rIns="91440" bIns="45720" anchor="t"/>
          <a:lstStyle/>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自然语言处理</a:t>
            </a:r>
            <a:r>
              <a:rPr lang="zh-CN" altLang="en-US" sz="3200" dirty="0">
                <a:latin typeface="黑体" panose="02010609060101010101" pitchFamily="2" charset="-122"/>
                <a:ea typeface="黑体" panose="02010609060101010101" pitchFamily="2" charset="-122"/>
              </a:rPr>
              <a:t>的主要任务在于建立各种自然语言处理系统，如：</a:t>
            </a:r>
          </a:p>
          <a:p>
            <a:pPr lvl="1" algn="just" eaLnBrk="1" hangingPunct="1">
              <a:lnSpc>
                <a:spcPct val="90000"/>
              </a:lnSpc>
            </a:pPr>
            <a:r>
              <a:rPr lang="zh-CN" altLang="en-US" sz="2800" dirty="0">
                <a:latin typeface="黑体" panose="02010609060101010101" pitchFamily="2" charset="-122"/>
                <a:ea typeface="黑体" panose="02010609060101010101" pitchFamily="2" charset="-122"/>
              </a:rPr>
              <a:t>文字自动识别</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语音自动识别</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语音自动合成</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电子</a:t>
            </a:r>
            <a:r>
              <a:rPr lang="zh-CN" altLang="en-US" sz="2800" dirty="0" smtClean="0">
                <a:latin typeface="黑体" panose="02010609060101010101" pitchFamily="2" charset="-122"/>
                <a:ea typeface="黑体" panose="02010609060101010101" pitchFamily="2" charset="-122"/>
              </a:rPr>
              <a:t>词典</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机器翻译</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自然语言人机接口</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自然语言辅助教学</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自然语言信息检索</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自动文摘</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自动索引</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algn="just" eaLnBrk="1" hangingPunct="1">
              <a:lnSpc>
                <a:spcPct val="90000"/>
              </a:lnSpc>
            </a:pPr>
            <a:r>
              <a:rPr lang="zh-CN" altLang="en-US" sz="2800" dirty="0">
                <a:latin typeface="黑体" panose="02010609060101010101" pitchFamily="2" charset="-122"/>
                <a:ea typeface="黑体" panose="02010609060101010101" pitchFamily="2" charset="-122"/>
              </a:rPr>
              <a:t>自动校对</a:t>
            </a:r>
            <a:r>
              <a:rPr lang="zh-CN" altLang="en-US" sz="2800" dirty="0" smtClean="0">
                <a:latin typeface="黑体" panose="02010609060101010101" pitchFamily="2" charset="-122"/>
                <a:ea typeface="黑体" panose="02010609060101010101" pitchFamily="2" charset="-122"/>
              </a:rPr>
              <a:t>系统</a:t>
            </a:r>
            <a:endParaRPr lang="zh-CN" altLang="en-US" sz="2800" dirty="0">
              <a:latin typeface="黑体" panose="02010609060101010101" pitchFamily="2" charset="-122"/>
              <a:ea typeface="黑体" panose="02010609060101010101" pitchFamily="2" charset="-122"/>
            </a:endParaRPr>
          </a:p>
          <a:p>
            <a:pPr lvl="1" eaLnBrk="1" hangingPunct="1">
              <a:lnSpc>
                <a:spcPct val="90000"/>
              </a:lnSpc>
            </a:pPr>
            <a:endParaRPr lang="zh-CN" altLang="en-US" sz="28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68</a:t>
            </a:fld>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p:cNvSpPr>
          <p:nvPr>
            <p:ph idx="1"/>
          </p:nvPr>
        </p:nvSpPr>
        <p:spPr>
          <a:xfrm>
            <a:off x="569595" y="644525"/>
            <a:ext cx="7772400" cy="5943600"/>
          </a:xfrm>
        </p:spPr>
        <p:txBody>
          <a:bodyPr vert="horz" wrap="square" lIns="91440" tIns="45720" rIns="91440" bIns="45720" anchor="t"/>
          <a:lstStyle/>
          <a:p>
            <a:pPr algn="just" eaLnBrk="1" hangingPunct="1"/>
            <a:r>
              <a:rPr lang="zh-CN" altLang="en-US" sz="3200" dirty="0">
                <a:solidFill>
                  <a:srgbClr val="FF0000"/>
                </a:solidFill>
                <a:latin typeface="黑体" panose="02010609060101010101" pitchFamily="2" charset="-122"/>
                <a:ea typeface="黑体" panose="02010609060101010101" pitchFamily="2" charset="-122"/>
              </a:rPr>
              <a:t>自然语言在以下四个方面与</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人工语言</a:t>
            </a:r>
            <a:r>
              <a:rPr lang="zh-CN" altLang="en-US" sz="3200" dirty="0">
                <a:solidFill>
                  <a:srgbClr val="FF0000"/>
                </a:solidFill>
                <a:latin typeface="黑体" panose="02010609060101010101" pitchFamily="2" charset="-122"/>
                <a:ea typeface="黑体" panose="02010609060101010101" pitchFamily="2" charset="-122"/>
              </a:rPr>
              <a:t>有很大差异</a:t>
            </a:r>
            <a:r>
              <a:rPr lang="zh-CN" altLang="en-US" sz="3200" dirty="0">
                <a:latin typeface="黑体" panose="02010609060101010101" pitchFamily="2" charset="-122"/>
                <a:ea typeface="黑体" panose="02010609060101010101" pitchFamily="2" charset="-122"/>
              </a:rPr>
              <a:t>：</a:t>
            </a:r>
          </a:p>
          <a:p>
            <a:pPr lvl="1" algn="just" eaLnBrk="1" hangingPunct="1">
              <a:buNone/>
            </a:pPr>
            <a:r>
              <a:rPr lang="zh-CN" altLang="en-US" sz="2800" dirty="0">
                <a:latin typeface="黑体" panose="02010609060101010101" pitchFamily="2" charset="-122"/>
                <a:ea typeface="黑体" panose="02010609060101010101" pitchFamily="2" charset="-122"/>
              </a:rPr>
              <a:t>(1)自然语言中充满</a:t>
            </a:r>
            <a:r>
              <a:rPr lang="zh-CN" altLang="en-US" sz="2800" dirty="0">
                <a:solidFill>
                  <a:srgbClr val="FF0000"/>
                </a:solidFill>
                <a:latin typeface="黑体" panose="02010609060101010101" pitchFamily="2" charset="-122"/>
                <a:ea typeface="黑体" panose="02010609060101010101" pitchFamily="2" charset="-122"/>
              </a:rPr>
              <a:t>歧义</a:t>
            </a:r>
            <a:r>
              <a:rPr lang="zh-CN" altLang="en-US" sz="2800" dirty="0">
                <a:latin typeface="黑体" panose="02010609060101010101" pitchFamily="2" charset="-122"/>
                <a:ea typeface="黑体" panose="02010609060101010101" pitchFamily="2" charset="-122"/>
              </a:rPr>
              <a:t>；</a:t>
            </a:r>
          </a:p>
          <a:p>
            <a:pPr lvl="1" algn="just" eaLnBrk="1" hangingPunct="1">
              <a:buNone/>
            </a:pPr>
            <a:r>
              <a:rPr lang="zh-CN" altLang="en-US" sz="2800" dirty="0">
                <a:latin typeface="黑体" panose="02010609060101010101" pitchFamily="2" charset="-122"/>
                <a:ea typeface="黑体" panose="02010609060101010101" pitchFamily="2" charset="-122"/>
              </a:rPr>
              <a:t>(2)自然语言的结构</a:t>
            </a:r>
            <a:r>
              <a:rPr lang="zh-CN" altLang="en-US" sz="2800" dirty="0">
                <a:solidFill>
                  <a:srgbClr val="FF0000"/>
                </a:solidFill>
                <a:latin typeface="黑体" panose="02010609060101010101" pitchFamily="2" charset="-122"/>
                <a:ea typeface="黑体" panose="02010609060101010101" pitchFamily="2" charset="-122"/>
              </a:rPr>
              <a:t>复杂多样</a:t>
            </a:r>
            <a:r>
              <a:rPr lang="zh-CN" altLang="en-US" sz="2800" dirty="0">
                <a:latin typeface="黑体" panose="02010609060101010101" pitchFamily="2" charset="-122"/>
                <a:ea typeface="黑体" panose="02010609060101010101" pitchFamily="2" charset="-122"/>
              </a:rPr>
              <a:t>；</a:t>
            </a:r>
          </a:p>
          <a:p>
            <a:pPr lvl="1" algn="just" eaLnBrk="1" hangingPunct="1">
              <a:buNone/>
            </a:pPr>
            <a:r>
              <a:rPr lang="zh-CN" altLang="en-US" sz="2800" dirty="0">
                <a:latin typeface="黑体" panose="02010609060101010101" pitchFamily="2" charset="-122"/>
                <a:ea typeface="黑体" panose="02010609060101010101" pitchFamily="2" charset="-122"/>
              </a:rPr>
              <a:t>(3)自然语言的语义表达</a:t>
            </a:r>
            <a:r>
              <a:rPr lang="zh-CN" altLang="en-US" sz="2800" dirty="0">
                <a:solidFill>
                  <a:srgbClr val="FF0000"/>
                </a:solidFill>
                <a:latin typeface="黑体" panose="02010609060101010101" pitchFamily="2" charset="-122"/>
                <a:ea typeface="黑体" panose="02010609060101010101" pitchFamily="2" charset="-122"/>
              </a:rPr>
              <a:t>千变万化</a:t>
            </a:r>
            <a:r>
              <a:rPr lang="zh-CN" altLang="en-US" sz="2800" dirty="0">
                <a:latin typeface="黑体" panose="02010609060101010101" pitchFamily="2" charset="-122"/>
                <a:ea typeface="黑体" panose="02010609060101010101" pitchFamily="2" charset="-122"/>
              </a:rPr>
              <a:t>，至今还没有一种简单而通用的途径来描述它；</a:t>
            </a:r>
          </a:p>
          <a:p>
            <a:pPr lvl="1" algn="just" eaLnBrk="1" hangingPunct="1">
              <a:buNone/>
            </a:pPr>
            <a:r>
              <a:rPr lang="zh-CN" altLang="en-US" sz="2800" dirty="0">
                <a:latin typeface="黑体" panose="02010609060101010101" pitchFamily="2" charset="-122"/>
                <a:ea typeface="黑体" panose="02010609060101010101" pitchFamily="2" charset="-122"/>
              </a:rPr>
              <a:t>(4)自然语言的结构和语义之间有着千丝万缕的、错综复杂的联系。</a:t>
            </a:r>
          </a:p>
          <a:p>
            <a:pPr algn="just" eaLnBrk="1" hangingPunct="1"/>
            <a:r>
              <a:rPr lang="zh-CN" altLang="en-US" sz="3200" dirty="0">
                <a:latin typeface="黑体" panose="02010609060101010101" pitchFamily="2" charset="-122"/>
                <a:ea typeface="黑体" panose="02010609060101010101" pitchFamily="2" charset="-122"/>
              </a:rPr>
              <a:t>自然语言处理的研究有两大主流：</a:t>
            </a:r>
          </a:p>
          <a:p>
            <a:pPr lvl="1" algn="just" eaLnBrk="1" hangingPunct="1"/>
            <a:r>
              <a:rPr lang="zh-CN" altLang="en-US" sz="2800" dirty="0">
                <a:solidFill>
                  <a:srgbClr val="FF0000"/>
                </a:solidFill>
                <a:latin typeface="黑体" panose="02010609060101010101" pitchFamily="2" charset="-122"/>
                <a:ea typeface="黑体" panose="02010609060101010101" pitchFamily="2" charset="-122"/>
              </a:rPr>
              <a:t>面向机器翻译</a:t>
            </a:r>
            <a:r>
              <a:rPr lang="zh-CN" altLang="en-US" sz="2800" dirty="0">
                <a:latin typeface="黑体" panose="02010609060101010101" pitchFamily="2" charset="-122"/>
                <a:ea typeface="黑体" panose="02010609060101010101" pitchFamily="2" charset="-122"/>
              </a:rPr>
              <a:t>的</a:t>
            </a:r>
            <a:r>
              <a:rPr lang="zh-CN" altLang="en-US" sz="2800" dirty="0" smtClean="0">
                <a:latin typeface="黑体" panose="02010609060101010101" pitchFamily="2" charset="-122"/>
                <a:ea typeface="黑体" panose="02010609060101010101" pitchFamily="2" charset="-122"/>
              </a:rPr>
              <a:t>自然语言处理</a:t>
            </a:r>
            <a:endParaRPr lang="zh-CN" altLang="en-US" sz="2800" dirty="0">
              <a:latin typeface="黑体" panose="02010609060101010101" pitchFamily="2" charset="-122"/>
              <a:ea typeface="黑体" panose="02010609060101010101" pitchFamily="2" charset="-122"/>
            </a:endParaRPr>
          </a:p>
          <a:p>
            <a:pPr lvl="1" algn="just" eaLnBrk="1" hangingPunct="1"/>
            <a:r>
              <a:rPr lang="zh-CN" altLang="en-US" sz="2800" dirty="0">
                <a:solidFill>
                  <a:srgbClr val="FF0000"/>
                </a:solidFill>
                <a:latin typeface="黑体" panose="02010609060101010101" pitchFamily="2" charset="-122"/>
                <a:ea typeface="黑体" panose="02010609060101010101" pitchFamily="2" charset="-122"/>
              </a:rPr>
              <a:t>面向人机接口</a:t>
            </a:r>
            <a:r>
              <a:rPr lang="zh-CN" altLang="en-US" sz="2800" dirty="0">
                <a:latin typeface="黑体" panose="02010609060101010101" pitchFamily="2" charset="-122"/>
                <a:ea typeface="黑体" panose="02010609060101010101" pitchFamily="2" charset="-122"/>
              </a:rPr>
              <a:t>的</a:t>
            </a:r>
            <a:r>
              <a:rPr lang="zh-CN" altLang="en-US" sz="2800" dirty="0" smtClean="0">
                <a:latin typeface="黑体" panose="02010609060101010101" pitchFamily="2" charset="-122"/>
                <a:ea typeface="黑体" panose="02010609060101010101" pitchFamily="2" charset="-122"/>
              </a:rPr>
              <a:t>自然语言处理</a:t>
            </a:r>
            <a:endParaRPr lang="zh-CN" altLang="en-US" sz="2800" dirty="0">
              <a:latin typeface="黑体" panose="02010609060101010101" pitchFamily="2" charset="-122"/>
              <a:ea typeface="黑体" panose="02010609060101010101" pitchFamily="2" charset="-122"/>
            </a:endParaRPr>
          </a:p>
          <a:p>
            <a:pPr eaLnBrk="1" hangingPunct="1"/>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69</a:t>
            </a:fld>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p:cNvSpPr>
          <p:nvPr>
            <p:ph idx="1"/>
          </p:nvPr>
        </p:nvSpPr>
        <p:spPr>
          <a:xfrm>
            <a:off x="1043608" y="982866"/>
            <a:ext cx="7772400" cy="5835650"/>
          </a:xfrm>
        </p:spPr>
        <p:txBody>
          <a:bodyPr vert="horz" wrap="square" lIns="91440" tIns="45720" rIns="91440" bIns="45720" anchor="t"/>
          <a:lstStyle/>
          <a:p>
            <a:pPr eaLnBrk="1" hangingPunct="1">
              <a:lnSpc>
                <a:spcPct val="90000"/>
              </a:lnSpc>
              <a:buNone/>
            </a:pPr>
            <a:r>
              <a:rPr lang="en-US" altLang="zh-CN" sz="2800" dirty="0">
                <a:latin typeface="黑体" panose="02010609060101010101" pitchFamily="2" charset="-122"/>
                <a:ea typeface="黑体" panose="02010609060101010101" pitchFamily="2" charset="-122"/>
              </a:rPr>
              <a:t>1.1  </a:t>
            </a:r>
            <a:r>
              <a:rPr lang="zh-CN" altLang="en-US" sz="2800" dirty="0">
                <a:latin typeface="黑体" panose="02010609060101010101" pitchFamily="2" charset="-122"/>
                <a:ea typeface="黑体" panose="02010609060101010101" pitchFamily="2" charset="-122"/>
              </a:rPr>
              <a:t>人工智能的定义与发展	</a:t>
            </a:r>
            <a:endParaRPr lang="en-US" altLang="zh-CN" sz="2800" dirty="0">
              <a:latin typeface="黑体" panose="02010609060101010101" pitchFamily="2" charset="-122"/>
              <a:ea typeface="黑体" panose="02010609060101010101" pitchFamily="2" charset="-122"/>
            </a:endParaRPr>
          </a:p>
          <a:p>
            <a:pPr eaLnBrk="1" hangingPunct="1">
              <a:lnSpc>
                <a:spcPct val="90000"/>
              </a:lnSpc>
              <a:buNone/>
            </a:pPr>
            <a:r>
              <a:rPr lang="en-US" altLang="zh-CN" sz="2800" dirty="0">
                <a:latin typeface="黑体" panose="02010609060101010101" pitchFamily="2" charset="-122"/>
                <a:ea typeface="黑体" panose="02010609060101010101" pitchFamily="2" charset="-122"/>
              </a:rPr>
              <a:t>1.2  </a:t>
            </a:r>
            <a:r>
              <a:rPr lang="zh-CN" altLang="en-US" sz="2800" dirty="0">
                <a:latin typeface="黑体" panose="02010609060101010101" pitchFamily="2" charset="-122"/>
                <a:ea typeface="黑体" panose="02010609060101010101" pitchFamily="2" charset="-122"/>
              </a:rPr>
              <a:t>人类智能与人工智能	</a:t>
            </a:r>
            <a:endParaRPr lang="en-US" altLang="zh-CN" sz="2800" dirty="0">
              <a:latin typeface="黑体" panose="02010609060101010101" pitchFamily="2" charset="-122"/>
              <a:ea typeface="黑体" panose="02010609060101010101" pitchFamily="2" charset="-122"/>
            </a:endParaRPr>
          </a:p>
          <a:p>
            <a:pPr eaLnBrk="1" hangingPunct="1">
              <a:lnSpc>
                <a:spcPct val="90000"/>
              </a:lnSpc>
              <a:buNone/>
            </a:pPr>
            <a:r>
              <a:rPr lang="en-US" altLang="zh-CN" sz="2800" dirty="0"/>
              <a:t>   </a:t>
            </a:r>
            <a:r>
              <a:rPr lang="en-US" altLang="zh-CN" sz="2800" dirty="0">
                <a:solidFill>
                  <a:schemeClr val="bg1">
                    <a:lumMod val="40000"/>
                    <a:lumOff val="60000"/>
                  </a:schemeClr>
                </a:solidFill>
              </a:rPr>
              <a:t>1.2.1  </a:t>
            </a:r>
            <a:r>
              <a:rPr lang="zh-CN" altLang="en-US" sz="2800" dirty="0">
                <a:solidFill>
                  <a:schemeClr val="bg1">
                    <a:lumMod val="40000"/>
                    <a:lumOff val="60000"/>
                  </a:schemeClr>
                </a:solidFill>
              </a:rPr>
              <a:t>智能信息处理系统的假设	</a:t>
            </a:r>
            <a:endParaRPr lang="en-US" altLang="zh-CN" sz="2800" dirty="0">
              <a:solidFill>
                <a:schemeClr val="bg1">
                  <a:lumMod val="40000"/>
                  <a:lumOff val="60000"/>
                </a:schemeClr>
              </a:solidFill>
            </a:endParaRPr>
          </a:p>
          <a:p>
            <a:pPr eaLnBrk="1" hangingPunct="1">
              <a:lnSpc>
                <a:spcPct val="90000"/>
              </a:lnSpc>
              <a:buNone/>
            </a:pPr>
            <a:r>
              <a:rPr lang="en-US" altLang="zh-CN" sz="2800" dirty="0">
                <a:solidFill>
                  <a:schemeClr val="bg1">
                    <a:lumMod val="40000"/>
                    <a:lumOff val="60000"/>
                  </a:schemeClr>
                </a:solidFill>
              </a:rPr>
              <a:t>   1.2.2  </a:t>
            </a:r>
            <a:r>
              <a:rPr lang="zh-CN" altLang="en-US" sz="2800" dirty="0">
                <a:solidFill>
                  <a:schemeClr val="bg1">
                    <a:lumMod val="40000"/>
                    <a:lumOff val="60000"/>
                  </a:schemeClr>
                </a:solidFill>
              </a:rPr>
              <a:t>人类智能的计算机模拟</a:t>
            </a:r>
            <a:endParaRPr lang="en-US" altLang="zh-CN" sz="2800" dirty="0">
              <a:solidFill>
                <a:schemeClr val="bg1">
                  <a:lumMod val="40000"/>
                  <a:lumOff val="60000"/>
                </a:schemeClr>
              </a:solidFill>
            </a:endParaRPr>
          </a:p>
          <a:p>
            <a:pPr eaLnBrk="1" hangingPunct="1">
              <a:lnSpc>
                <a:spcPct val="90000"/>
              </a:lnSpc>
              <a:buNone/>
            </a:pPr>
            <a:r>
              <a:rPr lang="en-US" altLang="zh-CN" sz="2800" dirty="0">
                <a:solidFill>
                  <a:schemeClr val="bg1">
                    <a:lumMod val="40000"/>
                    <a:lumOff val="60000"/>
                  </a:schemeClr>
                </a:solidFill>
              </a:rPr>
              <a:t>   1.2.3  </a:t>
            </a:r>
            <a:r>
              <a:rPr lang="zh-CN" altLang="en-US" sz="2800" dirty="0">
                <a:solidFill>
                  <a:schemeClr val="bg1">
                    <a:lumMod val="40000"/>
                    <a:lumOff val="60000"/>
                  </a:schemeClr>
                </a:solidFill>
              </a:rPr>
              <a:t>弱人工智能和强人工智能</a:t>
            </a:r>
            <a:r>
              <a:rPr lang="zh-CN" altLang="en-US" sz="2800" dirty="0">
                <a:solidFill>
                  <a:srgbClr val="00FFFF"/>
                </a:solidFill>
              </a:rPr>
              <a:t>	</a:t>
            </a:r>
            <a:endParaRPr lang="en-US" altLang="zh-CN" sz="2800" dirty="0">
              <a:solidFill>
                <a:srgbClr val="00FFFF"/>
              </a:solidFill>
            </a:endParaRPr>
          </a:p>
          <a:p>
            <a:pPr eaLnBrk="1" hangingPunct="1">
              <a:lnSpc>
                <a:spcPct val="90000"/>
              </a:lnSpc>
              <a:buNone/>
            </a:pPr>
            <a:r>
              <a:rPr lang="en-US" altLang="zh-CN" sz="2800" dirty="0">
                <a:latin typeface="黑体" panose="02010609060101010101" pitchFamily="2" charset="-122"/>
                <a:ea typeface="黑体" panose="02010609060101010101" pitchFamily="2" charset="-122"/>
              </a:rPr>
              <a:t>1.3  </a:t>
            </a:r>
            <a:r>
              <a:rPr lang="zh-CN" altLang="en-US" sz="2800" dirty="0">
                <a:latin typeface="黑体" panose="02010609060101010101" pitchFamily="2" charset="-122"/>
                <a:ea typeface="黑体" panose="02010609060101010101" pitchFamily="2" charset="-122"/>
              </a:rPr>
              <a:t>人工智能各学派的认知观	</a:t>
            </a:r>
            <a:endParaRPr lang="en-US" altLang="zh-CN" sz="2800" dirty="0">
              <a:latin typeface="黑体" panose="02010609060101010101" pitchFamily="2" charset="-122"/>
              <a:ea typeface="黑体" panose="02010609060101010101" pitchFamily="2" charset="-122"/>
            </a:endParaRPr>
          </a:p>
          <a:p>
            <a:pPr eaLnBrk="1" hangingPunct="1">
              <a:lnSpc>
                <a:spcPct val="90000"/>
              </a:lnSpc>
              <a:buNone/>
            </a:pPr>
            <a:r>
              <a:rPr lang="en-US" altLang="zh-CN" sz="2800" dirty="0">
                <a:latin typeface="黑体" panose="02010609060101010101" pitchFamily="2" charset="-122"/>
                <a:ea typeface="黑体" panose="02010609060101010101" pitchFamily="2" charset="-122"/>
              </a:rPr>
              <a:t>1.4  </a:t>
            </a:r>
            <a:r>
              <a:rPr lang="zh-CN" altLang="en-US" sz="2800" dirty="0">
                <a:latin typeface="黑体" panose="02010609060101010101" pitchFamily="2" charset="-122"/>
                <a:ea typeface="黑体" panose="02010609060101010101" pitchFamily="2" charset="-122"/>
              </a:rPr>
              <a:t>人工智能的研究与应用领域	</a:t>
            </a:r>
            <a:endParaRPr lang="en-US" altLang="zh-CN" sz="2800" dirty="0">
              <a:latin typeface="黑体" panose="02010609060101010101" pitchFamily="2" charset="-122"/>
              <a:ea typeface="黑体" panose="02010609060101010101" pitchFamily="2" charset="-122"/>
            </a:endParaRPr>
          </a:p>
          <a:p>
            <a:pPr eaLnBrk="1" hangingPunct="1">
              <a:lnSpc>
                <a:spcPct val="90000"/>
              </a:lnSpc>
              <a:buNone/>
            </a:pPr>
            <a:r>
              <a:rPr lang="en-US" altLang="zh-CN" sz="2800" dirty="0"/>
              <a:t>  </a:t>
            </a:r>
            <a:r>
              <a:rPr lang="en-US" altLang="zh-CN" sz="2800" dirty="0">
                <a:solidFill>
                  <a:schemeClr val="bg1">
                    <a:lumMod val="40000"/>
                    <a:lumOff val="60000"/>
                  </a:schemeClr>
                </a:solidFill>
              </a:rPr>
              <a:t> 1.4.1  </a:t>
            </a:r>
            <a:r>
              <a:rPr lang="zh-CN" altLang="en-US" sz="2800" dirty="0">
                <a:solidFill>
                  <a:schemeClr val="bg1">
                    <a:lumMod val="40000"/>
                    <a:lumOff val="60000"/>
                  </a:schemeClr>
                </a:solidFill>
              </a:rPr>
              <a:t>智能感知	</a:t>
            </a:r>
            <a:endParaRPr lang="en-US" altLang="zh-CN" sz="2800" dirty="0">
              <a:solidFill>
                <a:schemeClr val="bg1">
                  <a:lumMod val="40000"/>
                  <a:lumOff val="60000"/>
                </a:schemeClr>
              </a:solidFill>
            </a:endParaRPr>
          </a:p>
          <a:p>
            <a:pPr eaLnBrk="1" hangingPunct="1">
              <a:lnSpc>
                <a:spcPct val="90000"/>
              </a:lnSpc>
              <a:buNone/>
            </a:pPr>
            <a:r>
              <a:rPr lang="en-US" altLang="zh-CN" sz="2800" dirty="0">
                <a:solidFill>
                  <a:schemeClr val="bg1">
                    <a:lumMod val="40000"/>
                    <a:lumOff val="60000"/>
                  </a:schemeClr>
                </a:solidFill>
              </a:rPr>
              <a:t>   1.4.2  </a:t>
            </a:r>
            <a:r>
              <a:rPr lang="zh-CN" altLang="en-US" sz="2800" dirty="0">
                <a:solidFill>
                  <a:schemeClr val="bg1">
                    <a:lumMod val="40000"/>
                    <a:lumOff val="60000"/>
                  </a:schemeClr>
                </a:solidFill>
              </a:rPr>
              <a:t>智能推理	</a:t>
            </a:r>
            <a:endParaRPr lang="en-US" altLang="zh-CN" sz="2800" dirty="0">
              <a:solidFill>
                <a:schemeClr val="bg1">
                  <a:lumMod val="40000"/>
                  <a:lumOff val="60000"/>
                </a:schemeClr>
              </a:solidFill>
            </a:endParaRPr>
          </a:p>
          <a:p>
            <a:pPr eaLnBrk="1" hangingPunct="1">
              <a:lnSpc>
                <a:spcPct val="90000"/>
              </a:lnSpc>
              <a:buNone/>
            </a:pPr>
            <a:r>
              <a:rPr lang="en-US" altLang="zh-CN" sz="2800" dirty="0">
                <a:solidFill>
                  <a:schemeClr val="bg1">
                    <a:lumMod val="40000"/>
                    <a:lumOff val="60000"/>
                  </a:schemeClr>
                </a:solidFill>
              </a:rPr>
              <a:t>   1.4.3  </a:t>
            </a:r>
            <a:r>
              <a:rPr lang="zh-CN" altLang="en-US" sz="2800" dirty="0">
                <a:solidFill>
                  <a:schemeClr val="bg1">
                    <a:lumMod val="40000"/>
                    <a:lumOff val="60000"/>
                  </a:schemeClr>
                </a:solidFill>
              </a:rPr>
              <a:t>智能学习	</a:t>
            </a:r>
            <a:endParaRPr lang="en-US" altLang="zh-CN" sz="2800" dirty="0">
              <a:solidFill>
                <a:schemeClr val="bg1">
                  <a:lumMod val="40000"/>
                  <a:lumOff val="60000"/>
                </a:schemeClr>
              </a:solidFill>
            </a:endParaRPr>
          </a:p>
          <a:p>
            <a:pPr eaLnBrk="1" hangingPunct="1">
              <a:lnSpc>
                <a:spcPct val="90000"/>
              </a:lnSpc>
              <a:buNone/>
            </a:pPr>
            <a:r>
              <a:rPr lang="en-US" altLang="zh-CN" sz="2800" dirty="0">
                <a:solidFill>
                  <a:schemeClr val="bg1">
                    <a:lumMod val="40000"/>
                    <a:lumOff val="60000"/>
                  </a:schemeClr>
                </a:solidFill>
              </a:rPr>
              <a:t>   1.4.4  </a:t>
            </a:r>
            <a:r>
              <a:rPr lang="zh-CN" altLang="en-US" sz="2800" dirty="0">
                <a:solidFill>
                  <a:schemeClr val="bg1">
                    <a:lumMod val="40000"/>
                    <a:lumOff val="60000"/>
                  </a:schemeClr>
                </a:solidFill>
              </a:rPr>
              <a:t>智能行动	</a:t>
            </a:r>
            <a:endParaRPr lang="en-US" altLang="zh-CN" sz="2800" dirty="0">
              <a:solidFill>
                <a:srgbClr val="00FFFF"/>
              </a:solidFill>
            </a:endParaRPr>
          </a:p>
          <a:p>
            <a:pPr eaLnBrk="1" hangingPunct="1">
              <a:lnSpc>
                <a:spcPct val="90000"/>
              </a:lnSpc>
              <a:buNone/>
            </a:pPr>
            <a:r>
              <a:rPr lang="en-US" altLang="zh-CN" sz="2800" dirty="0">
                <a:latin typeface="黑体" panose="02010609060101010101" pitchFamily="2" charset="-122"/>
                <a:ea typeface="黑体" panose="02010609060101010101" pitchFamily="2" charset="-122"/>
              </a:rPr>
              <a:t>1.5  </a:t>
            </a:r>
            <a:r>
              <a:rPr lang="zh-CN" altLang="en-US" sz="2800" dirty="0">
                <a:latin typeface="黑体" panose="02010609060101010101" pitchFamily="2" charset="-122"/>
                <a:ea typeface="黑体" panose="02010609060101010101" pitchFamily="2" charset="-122"/>
              </a:rPr>
              <a:t>人工智能发展展望</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a:t>
            </a:fld>
            <a:endParaRPr lang="zh-CN" altLang="en-US" dirty="0"/>
          </a:p>
        </p:txBody>
      </p:sp>
      <p:sp>
        <p:nvSpPr>
          <p:cNvPr id="5" name="Rectangle 2"/>
          <p:cNvSpPr>
            <a:spLocks noGrp="1"/>
          </p:cNvSpPr>
          <p:nvPr>
            <p:ph type="title"/>
          </p:nvPr>
        </p:nvSpPr>
        <p:spPr>
          <a:xfrm>
            <a:off x="117591" y="188640"/>
            <a:ext cx="9309100" cy="1143000"/>
          </a:xfrm>
        </p:spPr>
        <p:txBody>
          <a:bodyPr vert="horz" wrap="square" lIns="91440" tIns="45720" rIns="91440" bIns="45720" anchor="t" anchorCtr="0"/>
          <a:lstStyle/>
          <a:p>
            <a:pPr eaLnBrk="1" hangingPunct="1"/>
            <a:r>
              <a:rPr lang="zh-CN" altLang="en-US" dirty="0"/>
              <a:t>第</a:t>
            </a:r>
            <a:r>
              <a:rPr lang="en-US" altLang="zh-CN" dirty="0"/>
              <a:t>1</a:t>
            </a:r>
            <a:r>
              <a:rPr lang="zh-CN" altLang="en-US" dirty="0"/>
              <a:t>章 绪论 </a:t>
            </a:r>
            <a:endParaRPr lang="zh-CN" altLang="zh-CN"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p:cNvSpPr>
          <p:nvPr>
            <p:ph idx="1"/>
          </p:nvPr>
        </p:nvSpPr>
        <p:spPr>
          <a:xfrm>
            <a:off x="685800" y="476250"/>
            <a:ext cx="7772400" cy="5619750"/>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20世纪90年代，在自然语言处理中，开始把</a:t>
            </a:r>
            <a:r>
              <a:rPr lang="zh-CN" altLang="en-US" sz="3200" dirty="0">
                <a:solidFill>
                  <a:srgbClr val="FF0000"/>
                </a:solidFill>
                <a:latin typeface="黑体" panose="02010609060101010101" pitchFamily="2" charset="-122"/>
                <a:ea typeface="黑体" panose="02010609060101010101" pitchFamily="2" charset="-122"/>
              </a:rPr>
              <a:t>大规模真实文本</a:t>
            </a:r>
            <a:r>
              <a:rPr lang="zh-CN" altLang="en-US" sz="3200" dirty="0">
                <a:latin typeface="黑体" panose="02010609060101010101" pitchFamily="2" charset="-122"/>
                <a:ea typeface="黑体" panose="02010609060101010101" pitchFamily="2" charset="-122"/>
              </a:rPr>
              <a:t>的处理作为今后的战略目标，形成了</a:t>
            </a:r>
            <a:r>
              <a:rPr lang="zh-CN" altLang="en-US" sz="3200" dirty="0">
                <a:solidFill>
                  <a:srgbClr val="FF0000"/>
                </a:solidFill>
                <a:latin typeface="黑体" panose="02010609060101010101" pitchFamily="2" charset="-122"/>
                <a:ea typeface="黑体" panose="02010609060101010101" pitchFamily="2" charset="-122"/>
              </a:rPr>
              <a:t>词汇主义</a:t>
            </a:r>
            <a:r>
              <a:rPr lang="zh-CN" altLang="en-US" sz="3200" dirty="0">
                <a:latin typeface="黑体" panose="02010609060101010101" pitchFamily="2" charset="-122"/>
                <a:ea typeface="黑体" panose="02010609060101010101" pitchFamily="2" charset="-122"/>
              </a:rPr>
              <a:t>，引入了</a:t>
            </a:r>
            <a:r>
              <a:rPr lang="zh-CN" altLang="en-US" sz="3200" dirty="0">
                <a:solidFill>
                  <a:srgbClr val="FF0000"/>
                </a:solidFill>
                <a:latin typeface="黑体" panose="02010609060101010101" pitchFamily="2" charset="-122"/>
                <a:ea typeface="黑体" panose="02010609060101010101" pitchFamily="2" charset="-122"/>
              </a:rPr>
              <a:t>语料库</a:t>
            </a:r>
            <a:r>
              <a:rPr lang="zh-CN" altLang="en-US" sz="3200" dirty="0">
                <a:latin typeface="黑体" panose="02010609060101010101" pitchFamily="2" charset="-122"/>
                <a:ea typeface="黑体" panose="02010609060101010101" pitchFamily="2" charset="-122"/>
              </a:rPr>
              <a:t>方法，包括</a:t>
            </a:r>
            <a:r>
              <a:rPr lang="zh-CN" altLang="en-US" sz="3200" dirty="0">
                <a:solidFill>
                  <a:srgbClr val="FF0000"/>
                </a:solidFill>
                <a:latin typeface="黑体" panose="02010609060101010101" pitchFamily="2" charset="-122"/>
                <a:ea typeface="黑体" panose="02010609060101010101" pitchFamily="2" charset="-122"/>
              </a:rPr>
              <a:t>统计方法</a:t>
            </a:r>
            <a:r>
              <a:rPr lang="zh-CN" altLang="en-US" sz="3200" dirty="0">
                <a:latin typeface="黑体" panose="02010609060101010101" pitchFamily="2" charset="-122"/>
                <a:ea typeface="黑体" panose="02010609060101010101" pitchFamily="2" charset="-122"/>
              </a:rPr>
              <a:t>、基于实例的方法以及通过语料加工使语料库转变为语言知识库的方法等。</a:t>
            </a:r>
          </a:p>
          <a:p>
            <a:pPr eaLnBrk="1" hangingPunct="1">
              <a:lnSpc>
                <a:spcPct val="90000"/>
              </a:lnSpc>
            </a:pPr>
            <a:r>
              <a:rPr lang="zh-CN" altLang="en-US" sz="3200" dirty="0">
                <a:latin typeface="黑体" panose="02010609060101010101" pitchFamily="2" charset="-122"/>
                <a:ea typeface="黑体" panose="02010609060101010101" pitchFamily="2" charset="-122"/>
              </a:rPr>
              <a:t>判断</a:t>
            </a:r>
            <a:r>
              <a:rPr lang="zh-CN" altLang="en-US" sz="3200" dirty="0">
                <a:solidFill>
                  <a:srgbClr val="FF0000"/>
                </a:solidFill>
                <a:latin typeface="黑体" panose="02010609060101010101" pitchFamily="2" charset="-122"/>
                <a:ea typeface="黑体" panose="02010609060101010101" pitchFamily="2" charset="-122"/>
              </a:rPr>
              <a:t>计算机系统</a:t>
            </a:r>
            <a:r>
              <a:rPr lang="zh-CN" altLang="en-US" sz="3200" dirty="0">
                <a:latin typeface="黑体" panose="02010609060101010101" pitchFamily="2" charset="-122"/>
                <a:ea typeface="黑体" panose="02010609060101010101" pitchFamily="2" charset="-122"/>
              </a:rPr>
              <a:t>是否真正</a:t>
            </a:r>
            <a:r>
              <a:rPr lang="zh-CN" altLang="en-US" sz="3200" dirty="0">
                <a:latin typeface="Courier New" panose="02070309020205020404" pitchFamily="49" charset="0"/>
                <a:ea typeface="黑体" panose="02010609060101010101" pitchFamily="2" charset="-122"/>
              </a:rPr>
              <a:t>“</a:t>
            </a:r>
            <a:r>
              <a:rPr lang="zh-CN" altLang="en-US" sz="3200" dirty="0">
                <a:latin typeface="黑体" panose="02010609060101010101" pitchFamily="2" charset="-122"/>
                <a:ea typeface="黑体" panose="02010609060101010101" pitchFamily="2" charset="-122"/>
              </a:rPr>
              <a:t>理解</a:t>
            </a:r>
            <a:r>
              <a:rPr lang="zh-CN" altLang="en-US" sz="3200" dirty="0">
                <a:latin typeface="Courier New" panose="02070309020205020404" pitchFamily="49" charset="0"/>
                <a:ea typeface="黑体" panose="02010609060101010101" pitchFamily="2" charset="-122"/>
              </a:rPr>
              <a:t>”</a:t>
            </a:r>
            <a:r>
              <a:rPr lang="zh-CN" altLang="en-US" sz="3200" dirty="0">
                <a:latin typeface="黑体" panose="02010609060101010101" pitchFamily="2" charset="-122"/>
                <a:ea typeface="黑体" panose="02010609060101010101" pitchFamily="2" charset="-122"/>
              </a:rPr>
              <a:t>了自然语言的标准有：</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问答</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释义</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文摘生成</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翻译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70</a:t>
            </a:fld>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1027"/>
          <p:cNvSpPr>
            <a:spLocks noGrp="1"/>
          </p:cNvSpPr>
          <p:nvPr>
            <p:ph idx="1"/>
          </p:nvPr>
        </p:nvSpPr>
        <p:spPr>
          <a:xfrm>
            <a:off x="685800" y="476250"/>
            <a:ext cx="7772400" cy="5619750"/>
          </a:xfrm>
        </p:spPr>
        <p:txBody>
          <a:bodyPr vert="horz" wrap="square" lIns="91440" tIns="45720" rIns="91440" bIns="45720" anchor="t"/>
          <a:lstStyle/>
          <a:p>
            <a:pPr eaLnBrk="1" hangingPunct="1">
              <a:lnSpc>
                <a:spcPct val="90000"/>
              </a:lnSpc>
            </a:pPr>
            <a:r>
              <a:rPr lang="zh-CN" altLang="en-US" sz="3200" dirty="0">
                <a:latin typeface="黑体" panose="02010609060101010101" pitchFamily="2" charset="-122"/>
                <a:ea typeface="黑体" panose="02010609060101010101" pitchFamily="2" charset="-122"/>
              </a:rPr>
              <a:t>自然语言理解的研究大体上经历了三个时期：</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关键词匹配技术</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句法-语义分析方法</a:t>
            </a:r>
          </a:p>
          <a:p>
            <a:pPr lvl="1"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走向实用化和工程开发</a:t>
            </a:r>
          </a:p>
          <a:p>
            <a:pPr algn="just" eaLnBrk="1" hangingPunct="1">
              <a:lnSpc>
                <a:spcPct val="90000"/>
              </a:lnSpc>
            </a:pPr>
            <a:r>
              <a:rPr lang="zh-CN" altLang="en-US" sz="3200" dirty="0">
                <a:latin typeface="黑体" panose="02010609060101010101" pitchFamily="2" charset="-122"/>
                <a:ea typeface="黑体" panose="02010609060101010101" pitchFamily="2" charset="-122"/>
              </a:rPr>
              <a:t>目前可以将任意输入的源语言的句子作为处理对象的机器翻译系统的实现方式大致可分为三类：</a:t>
            </a:r>
          </a:p>
          <a:p>
            <a:pPr lvl="1" algn="just"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直接方式</a:t>
            </a:r>
          </a:p>
          <a:p>
            <a:pPr lvl="1" algn="just"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转换方式</a:t>
            </a:r>
          </a:p>
          <a:p>
            <a:pPr lvl="1" algn="just" eaLnBrk="1" hangingPunct="1">
              <a:lnSpc>
                <a:spcPct val="90000"/>
              </a:lnSpc>
            </a:pPr>
            <a:r>
              <a:rPr lang="zh-CN" altLang="en-US" sz="2800" dirty="0">
                <a:solidFill>
                  <a:srgbClr val="FF0000"/>
                </a:solidFill>
                <a:latin typeface="黑体" panose="02010609060101010101" pitchFamily="2" charset="-122"/>
                <a:ea typeface="黑体" panose="02010609060101010101" pitchFamily="2" charset="-122"/>
              </a:rPr>
              <a:t>中间语言方式</a:t>
            </a:r>
          </a:p>
          <a:p>
            <a:pPr eaLnBrk="1" hangingPunct="1">
              <a:lnSpc>
                <a:spcPct val="90000"/>
              </a:lnSpc>
            </a:pPr>
            <a:endParaRPr lang="zh-CN" altLang="en-US" sz="2800" dirty="0">
              <a:solidFill>
                <a:srgbClr val="FF0000"/>
              </a:solidFill>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71</a:t>
            </a:fld>
            <a:endParaRPr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1027"/>
          <p:cNvSpPr>
            <a:spLocks noGrp="1"/>
          </p:cNvSpPr>
          <p:nvPr>
            <p:ph idx="1"/>
          </p:nvPr>
        </p:nvSpPr>
        <p:spPr>
          <a:xfrm>
            <a:off x="685800" y="381000"/>
            <a:ext cx="7772400" cy="5715000"/>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近年来，又出现了一种全新的</a:t>
            </a:r>
            <a:r>
              <a:rPr lang="zh-CN" altLang="en-US" sz="3200" dirty="0">
                <a:solidFill>
                  <a:srgbClr val="FF0000"/>
                </a:solidFill>
                <a:latin typeface="黑体" panose="02010609060101010101" pitchFamily="2" charset="-122"/>
                <a:ea typeface="黑体" panose="02010609060101010101" pitchFamily="2" charset="-122"/>
              </a:rPr>
              <a:t>基于实例的方法。</a:t>
            </a:r>
          </a:p>
          <a:p>
            <a:pPr algn="just" eaLnBrk="1" hangingPunct="1">
              <a:lnSpc>
                <a:spcPct val="90000"/>
              </a:lnSpc>
            </a:pPr>
            <a:r>
              <a:rPr lang="zh-CN" altLang="en-US" sz="3200" dirty="0">
                <a:latin typeface="黑体" panose="02010609060101010101" pitchFamily="2" charset="-122"/>
                <a:ea typeface="黑体" panose="02010609060101010101" pitchFamily="2" charset="-122"/>
              </a:rPr>
              <a:t>这种方法的基础是大规模的</a:t>
            </a:r>
            <a:r>
              <a:rPr lang="zh-CN" altLang="en-US" sz="3200" dirty="0">
                <a:solidFill>
                  <a:srgbClr val="FF0000"/>
                </a:solidFill>
                <a:latin typeface="黑体" panose="02010609060101010101" pitchFamily="2" charset="-122"/>
                <a:ea typeface="黑体" panose="02010609060101010101" pitchFamily="2" charset="-122"/>
              </a:rPr>
              <a:t>双语对译语料库</a:t>
            </a:r>
            <a:r>
              <a:rPr lang="zh-CN" altLang="en-US" sz="3200" dirty="0">
                <a:latin typeface="黑体" panose="02010609060101010101" pitchFamily="2" charset="-122"/>
                <a:ea typeface="黑体" panose="02010609060101010101" pitchFamily="2" charset="-122"/>
              </a:rPr>
              <a:t>，同时需要开发</a:t>
            </a:r>
            <a:r>
              <a:rPr lang="zh-CN" altLang="en-US" sz="3200" dirty="0">
                <a:solidFill>
                  <a:srgbClr val="FF0000"/>
                </a:solidFill>
                <a:latin typeface="黑体" panose="02010609060101010101" pitchFamily="2" charset="-122"/>
                <a:ea typeface="黑体" panose="02010609060101010101" pitchFamily="2" charset="-122"/>
              </a:rPr>
              <a:t>最佳匹配检索</a:t>
            </a:r>
            <a:r>
              <a:rPr lang="zh-CN" altLang="en-US" sz="3200" dirty="0">
                <a:latin typeface="黑体" panose="02010609060101010101" pitchFamily="2" charset="-122"/>
                <a:ea typeface="黑体" panose="02010609060101010101" pitchFamily="2" charset="-122"/>
              </a:rPr>
              <a:t>技术和适当的</a:t>
            </a:r>
            <a:r>
              <a:rPr lang="zh-CN" altLang="en-US" sz="3200" dirty="0">
                <a:solidFill>
                  <a:srgbClr val="FF0000"/>
                </a:solidFill>
                <a:latin typeface="黑体" panose="02010609060101010101" pitchFamily="2" charset="-122"/>
                <a:ea typeface="黑体" panose="02010609060101010101" pitchFamily="2" charset="-122"/>
              </a:rPr>
              <a:t>调整机制</a:t>
            </a:r>
            <a:r>
              <a:rPr lang="zh-CN" altLang="en-US" sz="3200" dirty="0">
                <a:latin typeface="黑体" panose="02010609060101010101" pitchFamily="2" charset="-122"/>
                <a:ea typeface="黑体" panose="02010609060101010101" pitchFamily="2" charset="-122"/>
              </a:rPr>
              <a:t>。</a:t>
            </a:r>
          </a:p>
          <a:p>
            <a:pPr algn="just" eaLnBrk="1" hangingPunct="1">
              <a:lnSpc>
                <a:spcPct val="90000"/>
              </a:lnSpc>
            </a:pPr>
            <a:r>
              <a:rPr lang="zh-CN" altLang="en-US" sz="3200" dirty="0">
                <a:latin typeface="黑体" panose="02010609060101010101" pitchFamily="2" charset="-122"/>
                <a:ea typeface="黑体" panose="02010609060101010101" pitchFamily="2" charset="-122"/>
              </a:rPr>
              <a:t>随着语料库语言学的发展，基于实例的机器翻译方法将显示出它的优势。</a:t>
            </a:r>
          </a:p>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电子词典</a:t>
            </a:r>
            <a:r>
              <a:rPr lang="zh-CN" altLang="en-US" sz="3200" dirty="0">
                <a:latin typeface="黑体" panose="02010609060101010101" pitchFamily="2" charset="-122"/>
                <a:ea typeface="黑体" panose="02010609060101010101" pitchFamily="2" charset="-122"/>
              </a:rPr>
              <a:t>是机器翻译系统的低级形式。</a:t>
            </a:r>
          </a:p>
          <a:p>
            <a:pPr algn="just" eaLnBrk="1" hangingPunct="1">
              <a:lnSpc>
                <a:spcPct val="90000"/>
              </a:lnSpc>
            </a:pPr>
            <a:r>
              <a:rPr lang="zh-CN" altLang="en-US" dirty="0">
                <a:solidFill>
                  <a:srgbClr val="FF0000"/>
                </a:solidFill>
                <a:latin typeface="黑体" panose="02010609060101010101" pitchFamily="2" charset="-122"/>
                <a:ea typeface="黑体" panose="02010609060101010101" pitchFamily="2" charset="-122"/>
              </a:rPr>
              <a:t>机器翻译系统</a:t>
            </a:r>
            <a:r>
              <a:rPr lang="zh-CN" altLang="en-US" dirty="0">
                <a:latin typeface="黑体" panose="02010609060101010101" pitchFamily="2" charset="-122"/>
                <a:ea typeface="黑体" panose="02010609060101010101" pitchFamily="2" charset="-122"/>
              </a:rPr>
              <a:t>性能</a:t>
            </a:r>
            <a:r>
              <a:rPr lang="zh-CN" altLang="en-US" sz="3200" dirty="0">
                <a:latin typeface="黑体" panose="02010609060101010101" pitchFamily="2" charset="-122"/>
                <a:ea typeface="黑体" panose="02010609060101010101" pitchFamily="2" charset="-122"/>
              </a:rPr>
              <a:t>及其译文质量的评价问题也是机器翻译领域的一个重要研究课题。</a:t>
            </a:r>
          </a:p>
          <a:p>
            <a:pPr algn="just" eaLnBrk="1" hangingPunct="1">
              <a:lnSpc>
                <a:spcPct val="90000"/>
              </a:lnSpc>
            </a:pPr>
            <a:endParaRPr lang="zh-CN" altLang="en-US" sz="3200" dirty="0">
              <a:latin typeface="黑体" panose="02010609060101010101" pitchFamily="2" charset="-122"/>
              <a:ea typeface="黑体" panose="02010609060101010101" pitchFamily="2" charset="-122"/>
            </a:endParaRP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72</a:t>
            </a:fld>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内容占位符 2"/>
          <p:cNvSpPr>
            <a:spLocks noGrp="1"/>
          </p:cNvSpPr>
          <p:nvPr>
            <p:ph idx="1"/>
          </p:nvPr>
        </p:nvSpPr>
        <p:spPr>
          <a:xfrm>
            <a:off x="367665" y="1026160"/>
            <a:ext cx="8394700" cy="4925060"/>
          </a:xfrm>
        </p:spPr>
        <p:txBody>
          <a:bodyPr vert="horz" wrap="square" lIns="91440" tIns="45720" rIns="91440" bIns="45720" anchor="t"/>
          <a:lstStyle/>
          <a:p>
            <a:r>
              <a:rPr lang="en-US" altLang="zh-CN" sz="3200" dirty="0">
                <a:latin typeface="黑体" panose="02010609060101010101" pitchFamily="2" charset="-122"/>
                <a:ea typeface="黑体" panose="02010609060101010101" pitchFamily="2" charset="-122"/>
              </a:rPr>
              <a:t>2014</a:t>
            </a:r>
            <a:r>
              <a:rPr lang="zh-CN" altLang="zh-CN" sz="3200" dirty="0">
                <a:latin typeface="黑体" panose="02010609060101010101" pitchFamily="2" charset="-122"/>
                <a:ea typeface="黑体" panose="02010609060101010101" pitchFamily="2" charset="-122"/>
              </a:rPr>
              <a:t>年，一篇关于在机器翻译中使用</a:t>
            </a:r>
            <a:r>
              <a:rPr lang="zh-CN" altLang="zh-CN" sz="3200" dirty="0">
                <a:solidFill>
                  <a:srgbClr val="FF0000"/>
                </a:solidFill>
                <a:latin typeface="黑体" panose="02010609060101010101" pitchFamily="2" charset="-122"/>
                <a:ea typeface="黑体" panose="02010609060101010101" pitchFamily="2" charset="-122"/>
              </a:rPr>
              <a:t>神经网络</a:t>
            </a:r>
            <a:r>
              <a:rPr lang="zh-CN" altLang="zh-CN" sz="3200" dirty="0">
                <a:latin typeface="黑体" panose="02010609060101010101" pitchFamily="2" charset="-122"/>
                <a:ea typeface="黑体" panose="02010609060101010101" pitchFamily="2" charset="-122"/>
              </a:rPr>
              <a:t>的论文对外发布。作者包括蒙特利尔大学的</a:t>
            </a:r>
            <a:r>
              <a:rPr lang="en-US" altLang="zh-CN" sz="3200" dirty="0">
                <a:latin typeface="黑体" panose="02010609060101010101" pitchFamily="2" charset="-122"/>
                <a:ea typeface="黑体" panose="02010609060101010101" pitchFamily="2" charset="-122"/>
              </a:rPr>
              <a:t>Kyunghyun Cho</a:t>
            </a:r>
            <a:r>
              <a:rPr lang="zh-CN" altLang="zh-CN" sz="3200" dirty="0">
                <a:latin typeface="黑体" panose="02010609060101010101" pitchFamily="2" charset="-122"/>
                <a:ea typeface="黑体" panose="02010609060101010101" pitchFamily="2" charset="-122"/>
              </a:rPr>
              <a:t>、</a:t>
            </a:r>
            <a:r>
              <a:rPr lang="en-US" altLang="zh-CN" sz="3200" dirty="0">
                <a:latin typeface="黑体" panose="02010609060101010101" pitchFamily="2" charset="-122"/>
                <a:ea typeface="黑体" panose="02010609060101010101" pitchFamily="2" charset="-122"/>
              </a:rPr>
              <a:t>Yoshua Bengio</a:t>
            </a:r>
            <a:r>
              <a:rPr lang="zh-CN" altLang="zh-CN" sz="3200" dirty="0">
                <a:latin typeface="黑体" panose="02010609060101010101" pitchFamily="2" charset="-122"/>
                <a:ea typeface="黑体" panose="02010609060101010101" pitchFamily="2" charset="-122"/>
              </a:rPr>
              <a:t>等人。</a:t>
            </a:r>
          </a:p>
          <a:p>
            <a:r>
              <a:rPr lang="zh-CN" altLang="zh-CN" sz="3200" dirty="0">
                <a:latin typeface="黑体" panose="02010609060101010101" pitchFamily="2" charset="-122"/>
                <a:ea typeface="黑体" panose="02010609060101010101" pitchFamily="2" charset="-122"/>
              </a:rPr>
              <a:t>两年后的</a:t>
            </a:r>
            <a:r>
              <a:rPr lang="en-US" altLang="zh-CN" sz="3200" dirty="0">
                <a:latin typeface="黑体" panose="02010609060101010101" pitchFamily="2" charset="-122"/>
                <a:ea typeface="黑体" panose="02010609060101010101" pitchFamily="2" charset="-122"/>
              </a:rPr>
              <a:t>2016</a:t>
            </a:r>
            <a:r>
              <a:rPr lang="zh-CN" altLang="zh-CN" sz="3200" dirty="0">
                <a:latin typeface="黑体" panose="02010609060101010101" pitchFamily="2" charset="-122"/>
                <a:ea typeface="黑体" panose="02010609060101010101" pitchFamily="2" charset="-122"/>
              </a:rPr>
              <a:t>年</a:t>
            </a:r>
            <a:r>
              <a:rPr lang="en-US" altLang="zh-CN" sz="3200" dirty="0">
                <a:latin typeface="黑体" panose="02010609060101010101" pitchFamily="2" charset="-122"/>
                <a:ea typeface="黑体" panose="02010609060101010101" pitchFamily="2" charset="-122"/>
              </a:rPr>
              <a:t>9</a:t>
            </a:r>
            <a:r>
              <a:rPr lang="zh-CN" altLang="zh-CN" sz="3200" dirty="0">
                <a:latin typeface="黑体" panose="02010609060101010101" pitchFamily="2" charset="-122"/>
                <a:ea typeface="黑体" panose="02010609060101010101" pitchFamily="2" charset="-122"/>
              </a:rPr>
              <a:t>月，</a:t>
            </a:r>
            <a:r>
              <a:rPr lang="en-US" altLang="zh-CN" sz="3200" dirty="0">
                <a:latin typeface="黑体" panose="02010609060101010101" pitchFamily="2" charset="-122"/>
                <a:ea typeface="黑体" panose="02010609060101010101" pitchFamily="2" charset="-122"/>
              </a:rPr>
              <a:t>Google</a:t>
            </a:r>
            <a:r>
              <a:rPr lang="zh-CN" altLang="zh-CN" sz="3200" dirty="0">
                <a:latin typeface="黑体" panose="02010609060101010101" pitchFamily="2" charset="-122"/>
                <a:ea typeface="黑体" panose="02010609060101010101" pitchFamily="2" charset="-122"/>
              </a:rPr>
              <a:t>宣布了一个颠覆性的进展。这就是</a:t>
            </a:r>
            <a:r>
              <a:rPr lang="zh-CN" altLang="zh-CN" sz="3200" dirty="0">
                <a:solidFill>
                  <a:srgbClr val="FF0000"/>
                </a:solidFill>
                <a:latin typeface="黑体" panose="02010609060101010101" pitchFamily="2" charset="-122"/>
                <a:ea typeface="黑体" panose="02010609060101010101" pitchFamily="2" charset="-122"/>
              </a:rPr>
              <a:t>神经机器翻译</a:t>
            </a:r>
            <a:r>
              <a:rPr lang="zh-CN" altLang="zh-CN" sz="3200" dirty="0">
                <a:latin typeface="黑体" panose="02010609060101010101" pitchFamily="2" charset="-122"/>
                <a:ea typeface="黑体" panose="02010609060101010101" pitchFamily="2" charset="-122"/>
              </a:rPr>
              <a:t>。</a:t>
            </a:r>
            <a:endParaRPr lang="en-US" altLang="zh-CN" sz="3200" dirty="0">
              <a:latin typeface="黑体" panose="02010609060101010101" pitchFamily="2" charset="-122"/>
              <a:ea typeface="黑体" panose="02010609060101010101" pitchFamily="2" charset="-122"/>
            </a:endParaRPr>
          </a:p>
          <a:p>
            <a:r>
              <a:rPr lang="zh-CN" altLang="zh-CN" sz="3200" dirty="0">
                <a:latin typeface="黑体" panose="02010609060101010101" pitchFamily="2" charset="-122"/>
                <a:ea typeface="黑体" panose="02010609060101010101" pitchFamily="2" charset="-122"/>
              </a:rPr>
              <a:t>两年来，</a:t>
            </a:r>
            <a:r>
              <a:rPr lang="zh-CN" altLang="zh-CN" sz="3200" dirty="0">
                <a:solidFill>
                  <a:srgbClr val="FF0000"/>
                </a:solidFill>
                <a:latin typeface="黑体" panose="02010609060101010101" pitchFamily="2" charset="-122"/>
                <a:ea typeface="黑体" panose="02010609060101010101" pitchFamily="2" charset="-122"/>
              </a:rPr>
              <a:t>神经网络</a:t>
            </a:r>
            <a:r>
              <a:rPr lang="zh-CN" altLang="zh-CN" sz="3200" dirty="0">
                <a:latin typeface="黑体" panose="02010609060101010101" pitchFamily="2" charset="-122"/>
                <a:ea typeface="黑体" panose="02010609060101010101" pitchFamily="2" charset="-122"/>
              </a:rPr>
              <a:t>超过了翻译界过去几十年的一切。神经翻译的单词错误减少了</a:t>
            </a:r>
            <a:r>
              <a:rPr lang="en-US" altLang="zh-CN" sz="3200" dirty="0">
                <a:latin typeface="黑体" panose="02010609060101010101" pitchFamily="2" charset="-122"/>
                <a:ea typeface="黑体" panose="02010609060101010101" pitchFamily="2" charset="-122"/>
              </a:rPr>
              <a:t>50%</a:t>
            </a:r>
            <a:r>
              <a:rPr lang="zh-CN" altLang="zh-CN" sz="3200" dirty="0">
                <a:latin typeface="黑体" panose="02010609060101010101" pitchFamily="2" charset="-122"/>
                <a:ea typeface="黑体" panose="02010609060101010101" pitchFamily="2" charset="-122"/>
              </a:rPr>
              <a:t>，词汇错误减少</a:t>
            </a:r>
            <a:r>
              <a:rPr lang="en-US" altLang="zh-CN" sz="3200" dirty="0">
                <a:latin typeface="黑体" panose="02010609060101010101" pitchFamily="2" charset="-122"/>
                <a:ea typeface="黑体" panose="02010609060101010101" pitchFamily="2" charset="-122"/>
              </a:rPr>
              <a:t>17%</a:t>
            </a:r>
            <a:r>
              <a:rPr lang="zh-CN" altLang="zh-CN" sz="3200" dirty="0">
                <a:latin typeface="黑体" panose="02010609060101010101" pitchFamily="2" charset="-122"/>
                <a:ea typeface="黑体" panose="02010609060101010101" pitchFamily="2" charset="-122"/>
              </a:rPr>
              <a:t>，语法错误减少</a:t>
            </a:r>
            <a:r>
              <a:rPr lang="en-US" altLang="zh-CN" sz="3200" dirty="0">
                <a:latin typeface="黑体" panose="02010609060101010101" pitchFamily="2" charset="-122"/>
                <a:ea typeface="黑体" panose="02010609060101010101" pitchFamily="2" charset="-122"/>
              </a:rPr>
              <a:t>19%</a:t>
            </a:r>
            <a:r>
              <a:rPr lang="zh-CN" altLang="zh-CN" sz="2400" dirty="0">
                <a:latin typeface="黑体" panose="02010609060101010101" pitchFamily="2" charset="-122"/>
                <a:ea typeface="黑体" panose="02010609060101010101" pitchFamily="2" charset="-122"/>
              </a:rPr>
              <a:t>。</a:t>
            </a:r>
          </a:p>
          <a:p>
            <a:endParaRPr lang="zh-CN" altLang="en-US" sz="2400" dirty="0"/>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73</a:t>
            </a:fld>
            <a:endParaRPr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1026"/>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(3) 计算机视觉</a:t>
            </a:r>
          </a:p>
        </p:txBody>
      </p:sp>
      <p:sp>
        <p:nvSpPr>
          <p:cNvPr id="70660" name="Rectangle 1027"/>
          <p:cNvSpPr>
            <a:spLocks noGrp="1"/>
          </p:cNvSpPr>
          <p:nvPr>
            <p:ph idx="1"/>
          </p:nvPr>
        </p:nvSpPr>
        <p:spPr>
          <a:xfrm>
            <a:off x="685800" y="1828800"/>
            <a:ext cx="8153400" cy="4419600"/>
          </a:xfrm>
        </p:spPr>
        <p:txBody>
          <a:bodyPr vert="horz" wrap="square" lIns="91440" tIns="45720" rIns="91440" bIns="45720" anchor="t"/>
          <a:lstStyle/>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计算机视觉</a:t>
            </a:r>
            <a:r>
              <a:rPr lang="zh-CN" altLang="en-US" sz="3200" dirty="0">
                <a:latin typeface="黑体" panose="02010609060101010101" pitchFamily="2" charset="-122"/>
                <a:ea typeface="黑体" panose="02010609060101010101" pitchFamily="2" charset="-122"/>
              </a:rPr>
              <a:t>旨在对描述景物的一幅或多幅图像的数据经计算机处理，以实现类似于</a:t>
            </a:r>
            <a:r>
              <a:rPr lang="zh-CN" altLang="en-US" sz="3200" dirty="0">
                <a:solidFill>
                  <a:srgbClr val="FF0000"/>
                </a:solidFill>
                <a:latin typeface="黑体" panose="02010609060101010101" pitchFamily="2" charset="-122"/>
                <a:ea typeface="黑体" panose="02010609060101010101" pitchFamily="2" charset="-122"/>
              </a:rPr>
              <a:t>人的视觉感知功能</a:t>
            </a:r>
            <a:r>
              <a:rPr lang="zh-CN" altLang="en-US" sz="3200" dirty="0">
                <a:latin typeface="黑体" panose="02010609060101010101" pitchFamily="2" charset="-122"/>
                <a:ea typeface="黑体" panose="02010609060101010101" pitchFamily="2" charset="-122"/>
              </a:rPr>
              <a:t>。</a:t>
            </a:r>
          </a:p>
          <a:p>
            <a:pPr algn="just" eaLnBrk="1" hangingPunct="1">
              <a:lnSpc>
                <a:spcPct val="90000"/>
              </a:lnSpc>
            </a:pPr>
            <a:endParaRPr lang="zh-CN" altLang="en-US" sz="3200" dirty="0">
              <a:latin typeface="黑体" panose="02010609060101010101" pitchFamily="2" charset="-122"/>
              <a:ea typeface="黑体" panose="02010609060101010101" pitchFamily="2" charset="-122"/>
            </a:endParaRPr>
          </a:p>
          <a:p>
            <a:pPr algn="just" eaLnBrk="1" hangingPunct="1">
              <a:lnSpc>
                <a:spcPct val="90000"/>
              </a:lnSpc>
            </a:pPr>
            <a:r>
              <a:rPr lang="zh-CN" altLang="en-US" sz="3200" dirty="0">
                <a:latin typeface="黑体" panose="02010609060101010101" pitchFamily="2" charset="-122"/>
                <a:ea typeface="黑体" panose="02010609060101010101" pitchFamily="2" charset="-122"/>
              </a:rPr>
              <a:t>数字图像</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光学图像</a:t>
            </a:r>
            <a:r>
              <a:rPr lang="en-US" altLang="zh-CN" sz="3200" dirty="0">
                <a:latin typeface="黑体" panose="02010609060101010101" pitchFamily="2" charset="-122"/>
                <a:ea typeface="黑体" panose="02010609060101010101" pitchFamily="2" charset="-122"/>
              </a:rPr>
              <a:t>)</a:t>
            </a:r>
          </a:p>
          <a:p>
            <a:pPr algn="just" eaLnBrk="1" hangingPunct="1">
              <a:lnSpc>
                <a:spcPct val="90000"/>
              </a:lnSpc>
            </a:pPr>
            <a:r>
              <a:rPr lang="zh-CN" altLang="en-US" sz="3200" dirty="0">
                <a:latin typeface="黑体" panose="02010609060101010101" pitchFamily="2" charset="-122"/>
                <a:ea typeface="黑体" panose="02010609060101010101" pitchFamily="2" charset="-122"/>
              </a:rPr>
              <a:t>距离图像</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激光或超声测距</a:t>
            </a:r>
            <a:r>
              <a:rPr lang="en-US" altLang="zh-CN" sz="3200" dirty="0">
                <a:latin typeface="黑体" panose="02010609060101010101" pitchFamily="2" charset="-122"/>
                <a:ea typeface="黑体" panose="02010609060101010101" pitchFamily="2" charset="-122"/>
              </a:rPr>
              <a:t>)</a:t>
            </a:r>
          </a:p>
          <a:p>
            <a:pPr algn="just" eaLnBrk="1" hangingPunct="1">
              <a:lnSpc>
                <a:spcPct val="90000"/>
              </a:lnSpc>
            </a:pPr>
            <a:r>
              <a:rPr lang="zh-CN" altLang="en-US" sz="3200" dirty="0">
                <a:latin typeface="黑体" panose="02010609060101010101" pitchFamily="2" charset="-122"/>
                <a:ea typeface="黑体" panose="02010609060101010101" pitchFamily="2" charset="-122"/>
              </a:rPr>
              <a:t>数据融合</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多种传感器</a:t>
            </a:r>
            <a:r>
              <a:rPr lang="en-US" altLang="zh-CN" sz="3200" dirty="0">
                <a:latin typeface="黑体" panose="02010609060101010101" pitchFamily="2" charset="-122"/>
                <a:ea typeface="黑体" panose="02010609060101010101" pitchFamily="2" charset="-122"/>
              </a:rPr>
              <a:t>)</a:t>
            </a:r>
          </a:p>
          <a:p>
            <a:pPr algn="just" eaLnBrk="1" hangingPunct="1">
              <a:lnSpc>
                <a:spcPct val="90000"/>
              </a:lnSpc>
            </a:pPr>
            <a:endParaRPr lang="zh-CN" altLang="en-US" sz="3200" dirty="0">
              <a:latin typeface="黑体" panose="02010609060101010101" pitchFamily="2" charset="-122"/>
              <a:ea typeface="黑体" panose="02010609060101010101" pitchFamily="2" charset="-122"/>
            </a:endParaRP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74</a:t>
            </a:fld>
            <a:endParaRPr lang="zh-CN" alt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Rectangle 3"/>
          <p:cNvSpPr>
            <a:spLocks noGrp="1"/>
          </p:cNvSpPr>
          <p:nvPr>
            <p:ph idx="1"/>
          </p:nvPr>
        </p:nvSpPr>
        <p:spPr>
          <a:xfrm>
            <a:off x="685800" y="1676400"/>
            <a:ext cx="7772400" cy="3841750"/>
          </a:xfrm>
        </p:spPr>
        <p:txBody>
          <a:bodyPr vert="horz" wrap="square" lIns="91440" tIns="45720" rIns="91440" bIns="45720" anchor="t"/>
          <a:lstStyle/>
          <a:p>
            <a:pPr algn="just" eaLnBrk="1" hangingPunct="1">
              <a:buNone/>
            </a:pPr>
            <a:r>
              <a:rPr lang="zh-CN" altLang="en-US" sz="3600" dirty="0">
                <a:solidFill>
                  <a:srgbClr val="FF0000"/>
                </a:solidFill>
                <a:latin typeface="黑体" panose="02010609060101010101" pitchFamily="2" charset="-122"/>
                <a:ea typeface="黑体" panose="02010609060101010101" pitchFamily="2" charset="-122"/>
              </a:rPr>
              <a:t>计算机视觉</a:t>
            </a:r>
            <a:r>
              <a:rPr lang="zh-CN" altLang="en-US" sz="3600" dirty="0">
                <a:latin typeface="黑体" panose="02010609060101010101" pitchFamily="2" charset="-122"/>
                <a:ea typeface="黑体" panose="02010609060101010101" pitchFamily="2" charset="-122"/>
              </a:rPr>
              <a:t>的基本方法是：</a:t>
            </a:r>
          </a:p>
          <a:p>
            <a:pPr lvl="1" algn="just" eaLnBrk="1" hangingPunct="1">
              <a:buNone/>
            </a:pPr>
            <a:r>
              <a:rPr lang="zh-CN" altLang="en-US" sz="3200" dirty="0">
                <a:latin typeface="黑体" panose="02010609060101010101" pitchFamily="2" charset="-122"/>
                <a:ea typeface="黑体" panose="02010609060101010101" pitchFamily="2" charset="-122"/>
              </a:rPr>
              <a:t>（1）获取</a:t>
            </a:r>
            <a:r>
              <a:rPr lang="zh-CN" altLang="en-US" sz="3200" dirty="0">
                <a:solidFill>
                  <a:srgbClr val="FF0000"/>
                </a:solidFill>
                <a:latin typeface="黑体" panose="02010609060101010101" pitchFamily="2" charset="-122"/>
                <a:ea typeface="黑体" panose="02010609060101010101" pitchFamily="2" charset="-122"/>
              </a:rPr>
              <a:t>灰度</a:t>
            </a:r>
            <a:r>
              <a:rPr lang="zh-CN" altLang="en-US" sz="3200" dirty="0">
                <a:latin typeface="黑体" panose="02010609060101010101" pitchFamily="2" charset="-122"/>
                <a:ea typeface="黑体" panose="02010609060101010101" pitchFamily="2" charset="-122"/>
              </a:rPr>
              <a:t>图像；</a:t>
            </a:r>
          </a:p>
          <a:p>
            <a:pPr lvl="1" algn="just" eaLnBrk="1" hangingPunct="1">
              <a:buNone/>
            </a:pPr>
            <a:r>
              <a:rPr lang="zh-CN" altLang="en-US" sz="3200" dirty="0">
                <a:latin typeface="黑体" panose="02010609060101010101" pitchFamily="2" charset="-122"/>
                <a:ea typeface="黑体" panose="02010609060101010101" pitchFamily="2" charset="-122"/>
              </a:rPr>
              <a:t>（2）从图像中提取边</a:t>
            </a:r>
            <a:r>
              <a:rPr lang="zh-CN" altLang="en-US" sz="3200" dirty="0">
                <a:solidFill>
                  <a:srgbClr val="FF0000"/>
                </a:solidFill>
                <a:latin typeface="黑体" panose="02010609060101010101" pitchFamily="2" charset="-122"/>
                <a:ea typeface="黑体" panose="02010609060101010101" pitchFamily="2" charset="-122"/>
              </a:rPr>
              <a:t>缘、周长、惯性矩</a:t>
            </a:r>
            <a:r>
              <a:rPr lang="zh-CN" altLang="en-US" sz="3200" dirty="0">
                <a:latin typeface="黑体" panose="02010609060101010101" pitchFamily="2" charset="-122"/>
                <a:ea typeface="黑体" panose="02010609060101010101" pitchFamily="2" charset="-122"/>
              </a:rPr>
              <a:t>等</a:t>
            </a:r>
            <a:r>
              <a:rPr lang="zh-CN" altLang="en-US" sz="3200" dirty="0">
                <a:solidFill>
                  <a:srgbClr val="FF0000"/>
                </a:solidFill>
                <a:latin typeface="黑体" panose="02010609060101010101" pitchFamily="2" charset="-122"/>
                <a:ea typeface="黑体" panose="02010609060101010101" pitchFamily="2" charset="-122"/>
              </a:rPr>
              <a:t>特征</a:t>
            </a:r>
            <a:r>
              <a:rPr lang="zh-CN" altLang="en-US" sz="3200" dirty="0">
                <a:latin typeface="黑体" panose="02010609060101010101" pitchFamily="2" charset="-122"/>
                <a:ea typeface="黑体" panose="02010609060101010101" pitchFamily="2" charset="-122"/>
              </a:rPr>
              <a:t>；</a:t>
            </a:r>
          </a:p>
          <a:p>
            <a:pPr lvl="1" algn="just" eaLnBrk="1" hangingPunct="1">
              <a:buNone/>
            </a:pPr>
            <a:r>
              <a:rPr lang="zh-CN" altLang="en-US" sz="3200" dirty="0">
                <a:latin typeface="黑体" panose="02010609060101010101" pitchFamily="2" charset="-122"/>
                <a:ea typeface="黑体" panose="02010609060101010101" pitchFamily="2" charset="-122"/>
              </a:rPr>
              <a:t>（3）从描述已知物体的</a:t>
            </a:r>
            <a:r>
              <a:rPr lang="zh-CN" altLang="en-US" sz="3200" dirty="0">
                <a:solidFill>
                  <a:srgbClr val="FF0000"/>
                </a:solidFill>
                <a:latin typeface="黑体" panose="02010609060101010101" pitchFamily="2" charset="-122"/>
                <a:ea typeface="黑体" panose="02010609060101010101" pitchFamily="2" charset="-122"/>
              </a:rPr>
              <a:t>特征库</a:t>
            </a:r>
            <a:r>
              <a:rPr lang="zh-CN" altLang="en-US" sz="3200" dirty="0">
                <a:latin typeface="黑体" panose="02010609060101010101" pitchFamily="2" charset="-122"/>
                <a:ea typeface="黑体" panose="02010609060101010101" pitchFamily="2" charset="-122"/>
              </a:rPr>
              <a:t>中选择</a:t>
            </a:r>
            <a:r>
              <a:rPr lang="zh-CN" altLang="en-US" sz="3200" dirty="0">
                <a:solidFill>
                  <a:srgbClr val="FF0000"/>
                </a:solidFill>
                <a:latin typeface="黑体" panose="02010609060101010101" pitchFamily="2" charset="-122"/>
                <a:ea typeface="黑体" panose="02010609060101010101" pitchFamily="2" charset="-122"/>
              </a:rPr>
              <a:t>特征匹配最好</a:t>
            </a:r>
            <a:r>
              <a:rPr lang="zh-CN" altLang="en-US" sz="3200" dirty="0">
                <a:latin typeface="黑体" panose="02010609060101010101" pitchFamily="2" charset="-122"/>
                <a:ea typeface="黑体" panose="02010609060101010101" pitchFamily="2" charset="-122"/>
              </a:rPr>
              <a:t>的相应结果。</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75</a:t>
            </a:fld>
            <a:endParaRPr lang="zh-CN" altLang="en-US" dirty="0"/>
          </a:p>
        </p:txBody>
      </p:sp>
      <p:sp>
        <p:nvSpPr>
          <p:cNvPr id="5" name="Rectangle 1026"/>
          <p:cNvSpPr>
            <a:spLocks noGrp="1"/>
          </p:cNvSpPr>
          <p:nvPr>
            <p:ph type="title"/>
          </p:nvPr>
        </p:nvSpPr>
        <p:spPr>
          <a:xfrm>
            <a:off x="179512" y="260648"/>
            <a:ext cx="7772400" cy="899592"/>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(3) 计算机视觉</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8" name="Rectangle 1027"/>
          <p:cNvSpPr>
            <a:spLocks noGrp="1"/>
          </p:cNvSpPr>
          <p:nvPr>
            <p:ph idx="1"/>
          </p:nvPr>
        </p:nvSpPr>
        <p:spPr/>
        <p:txBody>
          <a:bodyPr vert="horz" wrap="square" lIns="91440" tIns="45720" rIns="91440" bIns="45720" anchor="t"/>
          <a:lstStyle/>
          <a:p>
            <a:pPr algn="just" eaLnBrk="1" latinLnBrk="0" hangingPunct="1">
              <a:spcBef>
                <a:spcPts val="1200"/>
              </a:spcBef>
              <a:spcAft>
                <a:spcPts val="1200"/>
              </a:spcAft>
            </a:pPr>
            <a:r>
              <a:rPr lang="zh-CN" altLang="en-US" sz="3600" dirty="0">
                <a:latin typeface="黑体" panose="02010609060101010101" pitchFamily="2" charset="-122"/>
                <a:ea typeface="黑体" panose="02010609060101010101" pitchFamily="2" charset="-122"/>
              </a:rPr>
              <a:t>计算机视觉通常可分为</a:t>
            </a:r>
            <a:r>
              <a:rPr lang="zh-CN" altLang="en-US" sz="3600" dirty="0">
                <a:solidFill>
                  <a:srgbClr val="FF0000"/>
                </a:solidFill>
                <a:latin typeface="黑体" panose="02010609060101010101" pitchFamily="2" charset="-122"/>
                <a:ea typeface="黑体" panose="02010609060101010101" pitchFamily="2" charset="-122"/>
              </a:rPr>
              <a:t>低层视觉</a:t>
            </a:r>
            <a:r>
              <a:rPr lang="zh-CN" altLang="en-US" sz="3600" dirty="0">
                <a:latin typeface="黑体" panose="02010609060101010101" pitchFamily="2" charset="-122"/>
                <a:ea typeface="黑体" panose="02010609060101010101" pitchFamily="2" charset="-122"/>
              </a:rPr>
              <a:t>与</a:t>
            </a:r>
            <a:r>
              <a:rPr lang="zh-CN" altLang="en-US" sz="3600" dirty="0">
                <a:solidFill>
                  <a:srgbClr val="FF0000"/>
                </a:solidFill>
                <a:latin typeface="黑体" panose="02010609060101010101" pitchFamily="2" charset="-122"/>
                <a:ea typeface="黑体" panose="02010609060101010101" pitchFamily="2" charset="-122"/>
              </a:rPr>
              <a:t>高层视觉</a:t>
            </a:r>
            <a:r>
              <a:rPr lang="zh-CN" altLang="en-US" sz="3600" dirty="0">
                <a:latin typeface="黑体" panose="02010609060101010101" pitchFamily="2" charset="-122"/>
                <a:ea typeface="黑体" panose="02010609060101010101" pitchFamily="2" charset="-122"/>
              </a:rPr>
              <a:t>两类。</a:t>
            </a:r>
          </a:p>
          <a:p>
            <a:pPr lvl="1" algn="just" eaLnBrk="1" hangingPunct="1"/>
            <a:r>
              <a:rPr lang="zh-CN" altLang="en-US" sz="3200" dirty="0">
                <a:solidFill>
                  <a:srgbClr val="FF0000"/>
                </a:solidFill>
                <a:latin typeface="黑体" panose="02010609060101010101" pitchFamily="2" charset="-122"/>
                <a:ea typeface="黑体" panose="02010609060101010101" pitchFamily="2" charset="-122"/>
              </a:rPr>
              <a:t>低层视觉</a:t>
            </a:r>
            <a:r>
              <a:rPr lang="zh-CN" altLang="en-US" sz="3200" dirty="0">
                <a:latin typeface="黑体" panose="02010609060101010101" pitchFamily="2" charset="-122"/>
                <a:ea typeface="黑体" panose="02010609060101010101" pitchFamily="2" charset="-122"/>
              </a:rPr>
              <a:t>主要执行预处理功能，如</a:t>
            </a:r>
            <a:r>
              <a:rPr lang="zh-CN" altLang="en-US" sz="3200" dirty="0">
                <a:solidFill>
                  <a:srgbClr val="FF0000"/>
                </a:solidFill>
                <a:latin typeface="黑体" panose="02010609060101010101" pitchFamily="2" charset="-122"/>
                <a:ea typeface="黑体" panose="02010609060101010101" pitchFamily="2" charset="-122"/>
              </a:rPr>
              <a:t>边缘检测、动目标检测、纹理分析</a:t>
            </a:r>
            <a:r>
              <a:rPr lang="zh-CN" altLang="en-US" sz="3200" dirty="0">
                <a:latin typeface="黑体" panose="02010609060101010101" pitchFamily="2" charset="-122"/>
                <a:ea typeface="黑体" panose="02010609060101010101" pitchFamily="2" charset="-122"/>
              </a:rPr>
              <a:t>，通过阴影获得形状、立体造型、曲面色彩等，其目的是</a:t>
            </a:r>
            <a:r>
              <a:rPr lang="zh-CN" altLang="en-US" sz="3200" dirty="0">
                <a:solidFill>
                  <a:srgbClr val="FF0000"/>
                </a:solidFill>
                <a:latin typeface="黑体" panose="02010609060101010101" pitchFamily="2" charset="-122"/>
                <a:ea typeface="黑体" panose="02010609060101010101" pitchFamily="2" charset="-122"/>
              </a:rPr>
              <a:t>使被观察的对象</a:t>
            </a:r>
            <a:r>
              <a:rPr lang="zh-CN" altLang="en-US" sz="3200" dirty="0">
                <a:latin typeface="黑体" panose="02010609060101010101" pitchFamily="2" charset="-122"/>
                <a:ea typeface="黑体" panose="02010609060101010101" pitchFamily="2" charset="-122"/>
              </a:rPr>
              <a:t>更</a:t>
            </a:r>
            <a:r>
              <a:rPr lang="zh-CN" altLang="en-US" sz="3200" dirty="0">
                <a:solidFill>
                  <a:srgbClr val="FF0000"/>
                </a:solidFill>
                <a:latin typeface="黑体" panose="02010609060101010101" pitchFamily="2" charset="-122"/>
                <a:ea typeface="黑体" panose="02010609060101010101" pitchFamily="2" charset="-122"/>
              </a:rPr>
              <a:t>突现</a:t>
            </a:r>
            <a:r>
              <a:rPr lang="zh-CN" altLang="en-US" sz="3200" dirty="0">
                <a:latin typeface="黑体" panose="02010609060101010101" pitchFamily="2" charset="-122"/>
                <a:ea typeface="黑体" panose="02010609060101010101" pitchFamily="2" charset="-122"/>
              </a:rPr>
              <a:t>出来。</a:t>
            </a:r>
          </a:p>
          <a:p>
            <a:pPr lvl="1" algn="just" eaLnBrk="1" hangingPunct="1"/>
            <a:r>
              <a:rPr lang="zh-CN" altLang="en-US" sz="3200" dirty="0">
                <a:solidFill>
                  <a:srgbClr val="FF0000"/>
                </a:solidFill>
                <a:latin typeface="黑体" panose="02010609060101010101" pitchFamily="2" charset="-122"/>
                <a:ea typeface="黑体" panose="02010609060101010101" pitchFamily="2" charset="-122"/>
              </a:rPr>
              <a:t>高层视觉</a:t>
            </a:r>
            <a:r>
              <a:rPr lang="zh-CN" altLang="en-US" sz="3200" dirty="0">
                <a:latin typeface="黑体" panose="02010609060101010101" pitchFamily="2" charset="-122"/>
                <a:ea typeface="黑体" panose="02010609060101010101" pitchFamily="2" charset="-122"/>
              </a:rPr>
              <a:t>则主要是</a:t>
            </a:r>
            <a:r>
              <a:rPr lang="zh-CN" altLang="en-US" sz="3200" dirty="0">
                <a:solidFill>
                  <a:srgbClr val="FF0000"/>
                </a:solidFill>
                <a:latin typeface="黑体" panose="02010609060101010101" pitchFamily="2" charset="-122"/>
                <a:ea typeface="黑体" panose="02010609060101010101" pitchFamily="2" charset="-122"/>
              </a:rPr>
              <a:t>理解</a:t>
            </a:r>
            <a:r>
              <a:rPr lang="zh-CN" altLang="en-US" sz="3200" dirty="0">
                <a:latin typeface="黑体" panose="02010609060101010101" pitchFamily="2" charset="-122"/>
                <a:ea typeface="黑体" panose="02010609060101010101" pitchFamily="2" charset="-122"/>
              </a:rPr>
              <a:t>所观察的形象。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76</a:t>
            </a:fld>
            <a:endParaRPr lang="zh-CN" altLang="en-US" dirty="0"/>
          </a:p>
        </p:txBody>
      </p:sp>
      <p:sp>
        <p:nvSpPr>
          <p:cNvPr id="5" name="Rectangle 1026"/>
          <p:cNvSpPr>
            <a:spLocks noGrp="1"/>
          </p:cNvSpPr>
          <p:nvPr>
            <p:ph type="title"/>
          </p:nvPr>
        </p:nvSpPr>
        <p:spPr>
          <a:xfrm>
            <a:off x="179512" y="260648"/>
            <a:ext cx="7772400" cy="899592"/>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(3) 计算机视觉</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Rectangle 1027"/>
          <p:cNvSpPr>
            <a:spLocks noGrp="1"/>
          </p:cNvSpPr>
          <p:nvPr>
            <p:ph idx="1"/>
          </p:nvPr>
        </p:nvSpPr>
        <p:spPr>
          <a:xfrm>
            <a:off x="539552" y="1191684"/>
            <a:ext cx="7992888" cy="5562600"/>
          </a:xfrm>
        </p:spPr>
        <p:txBody>
          <a:bodyPr vert="horz" wrap="square" lIns="91440" tIns="45720" rIns="91440" bIns="45720" anchor="t"/>
          <a:lstStyle/>
          <a:p>
            <a:pPr marL="685800" indent="-685800" eaLnBrk="1" hangingPunct="1"/>
            <a:r>
              <a:rPr lang="zh-CN" altLang="en-US" dirty="0">
                <a:solidFill>
                  <a:srgbClr val="FF0000"/>
                </a:solidFill>
                <a:latin typeface="黑体" panose="02010609060101010101" pitchFamily="2" charset="-122"/>
                <a:ea typeface="黑体" panose="02010609060101010101" pitchFamily="2" charset="-122"/>
              </a:rPr>
              <a:t>计算机视觉的应用</a:t>
            </a:r>
            <a:r>
              <a:rPr lang="en-US" altLang="zh-CN" dirty="0">
                <a:solidFill>
                  <a:srgbClr val="FF0000"/>
                </a:solidFill>
                <a:latin typeface="黑体" panose="02010609060101010101" pitchFamily="2" charset="-122"/>
                <a:ea typeface="黑体" panose="02010609060101010101" pitchFamily="2" charset="-122"/>
              </a:rPr>
              <a:t>:</a:t>
            </a:r>
            <a:endParaRPr lang="zh-CN" altLang="en-US" dirty="0">
              <a:solidFill>
                <a:srgbClr val="FF0000"/>
              </a:solidFill>
              <a:latin typeface="黑体" panose="02010609060101010101" pitchFamily="2" charset="-122"/>
              <a:ea typeface="黑体" panose="02010609060101010101" pitchFamily="2" charset="-122"/>
            </a:endParaRPr>
          </a:p>
          <a:p>
            <a:pPr marL="1066800" lvl="1" indent="-609600" eaLnBrk="1" hangingPunct="1">
              <a:buFont typeface="Wingdings" panose="05000000000000000000" pitchFamily="2" charset="2"/>
              <a:buAutoNum type="arabicPeriod"/>
            </a:pPr>
            <a:r>
              <a:rPr lang="zh-CN" altLang="en-US" dirty="0">
                <a:latin typeface="黑体" panose="02010609060101010101" pitchFamily="2" charset="-122"/>
                <a:ea typeface="黑体" panose="02010609060101010101" pitchFamily="2" charset="-122"/>
              </a:rPr>
              <a:t>条形码识别系统</a:t>
            </a:r>
          </a:p>
          <a:p>
            <a:pPr marL="1066800" lvl="1" indent="-609600" eaLnBrk="1" hangingPunct="1">
              <a:buFont typeface="Wingdings" panose="05000000000000000000" pitchFamily="2" charset="2"/>
              <a:buAutoNum type="arabicPeriod"/>
            </a:pPr>
            <a:r>
              <a:rPr lang="zh-CN" altLang="en-US" dirty="0">
                <a:latin typeface="黑体" panose="02010609060101010101" pitchFamily="2" charset="-122"/>
                <a:ea typeface="黑体" panose="02010609060101010101" pitchFamily="2" charset="-122"/>
              </a:rPr>
              <a:t>指纹自动鉴定系统</a:t>
            </a:r>
          </a:p>
          <a:p>
            <a:pPr marL="1066800" lvl="1" indent="-609600" eaLnBrk="1" hangingPunct="1">
              <a:buFont typeface="Wingdings" panose="05000000000000000000" pitchFamily="2" charset="2"/>
              <a:buAutoNum type="arabicPeriod"/>
            </a:pPr>
            <a:r>
              <a:rPr lang="zh-CN" altLang="en-US" dirty="0">
                <a:latin typeface="黑体" panose="02010609060101010101" pitchFamily="2" charset="-122"/>
                <a:ea typeface="黑体" panose="02010609060101010101" pitchFamily="2" charset="-122"/>
              </a:rPr>
              <a:t>文字识别系统</a:t>
            </a:r>
          </a:p>
          <a:p>
            <a:pPr marL="1066800" lvl="1" indent="-609600" eaLnBrk="1" hangingPunct="1">
              <a:buFont typeface="Wingdings" panose="05000000000000000000" pitchFamily="2" charset="2"/>
              <a:buAutoNum type="arabicPeriod"/>
            </a:pPr>
            <a:r>
              <a:rPr lang="zh-CN" altLang="en-US" dirty="0">
                <a:latin typeface="黑体" panose="02010609060101010101" pitchFamily="2" charset="-122"/>
                <a:ea typeface="黑体" panose="02010609060101010101" pitchFamily="2" charset="-122"/>
              </a:rPr>
              <a:t>生物医学图像分析和遥感图片自动解释系统</a:t>
            </a:r>
          </a:p>
          <a:p>
            <a:pPr marL="1066800" lvl="1" indent="-609600" eaLnBrk="1" hangingPunct="1">
              <a:buFont typeface="Wingdings" panose="05000000000000000000" pitchFamily="2" charset="2"/>
              <a:buAutoNum type="arabicPeriod"/>
            </a:pPr>
            <a:r>
              <a:rPr lang="zh-CN" altLang="en-US" dirty="0">
                <a:latin typeface="黑体" panose="02010609060101010101" pitchFamily="2" charset="-122"/>
                <a:ea typeface="黑体" panose="02010609060101010101" pitchFamily="2" charset="-122"/>
              </a:rPr>
              <a:t>无损探伤系统</a:t>
            </a:r>
          </a:p>
          <a:p>
            <a:pPr marL="685800" indent="-685800" eaLnBrk="1" hangingPunct="1"/>
            <a:r>
              <a:rPr lang="zh-CN" altLang="en-US" dirty="0">
                <a:latin typeface="黑体" panose="02010609060101010101" pitchFamily="2" charset="-122"/>
                <a:ea typeface="黑体" panose="02010609060101010101" pitchFamily="2" charset="-122"/>
              </a:rPr>
              <a:t>计算机视觉还曾用于在海湾战争中使用过的</a:t>
            </a:r>
            <a:r>
              <a:rPr lang="zh-CN" altLang="en-US" dirty="0">
                <a:solidFill>
                  <a:srgbClr val="FF0000"/>
                </a:solidFill>
                <a:latin typeface="黑体" panose="02010609060101010101" pitchFamily="2" charset="-122"/>
                <a:ea typeface="黑体" panose="02010609060101010101" pitchFamily="2" charset="-122"/>
              </a:rPr>
              <a:t>战斧式巡航导弹</a:t>
            </a:r>
            <a:r>
              <a:rPr lang="zh-CN" altLang="en-US" dirty="0">
                <a:latin typeface="黑体" panose="02010609060101010101" pitchFamily="2" charset="-122"/>
                <a:ea typeface="黑体" panose="02010609060101010101" pitchFamily="2" charset="-122"/>
              </a:rPr>
              <a:t>的制导。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77</a:t>
            </a:fld>
            <a:endParaRPr lang="zh-CN" altLang="en-US" dirty="0"/>
          </a:p>
        </p:txBody>
      </p:sp>
      <p:sp>
        <p:nvSpPr>
          <p:cNvPr id="5" name="Rectangle 1026"/>
          <p:cNvSpPr>
            <a:spLocks noGrp="1"/>
          </p:cNvSpPr>
          <p:nvPr>
            <p:ph type="title"/>
          </p:nvPr>
        </p:nvSpPr>
        <p:spPr>
          <a:xfrm>
            <a:off x="179512" y="260648"/>
            <a:ext cx="7772400" cy="899592"/>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(3) 计算机视觉</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2"/>
          <p:cNvSpPr>
            <a:spLocks noGrp="1"/>
          </p:cNvSpPr>
          <p:nvPr>
            <p:ph type="title"/>
          </p:nvPr>
        </p:nvSpPr>
        <p:spPr/>
        <p:txBody>
          <a:bodyPr vert="horz" wrap="square" lIns="91440" tIns="45720" rIns="91440" bIns="45720" anchor="ctr"/>
          <a:lstStyle/>
          <a:p>
            <a:pPr eaLnBrk="1" hangingPunct="1">
              <a:buNone/>
            </a:pPr>
            <a:r>
              <a:rPr lang="zh-CN" altLang="en-US" dirty="0"/>
              <a:t>（</a:t>
            </a:r>
            <a:r>
              <a:rPr lang="en-US" altLang="zh-CN" dirty="0"/>
              <a:t>4</a:t>
            </a:r>
            <a:r>
              <a:rPr lang="zh-CN" altLang="en-US" dirty="0"/>
              <a:t>）情感计算</a:t>
            </a:r>
          </a:p>
        </p:txBody>
      </p:sp>
      <p:sp>
        <p:nvSpPr>
          <p:cNvPr id="74756" name="Rectangle 3"/>
          <p:cNvSpPr>
            <a:spLocks noGrp="1"/>
          </p:cNvSpPr>
          <p:nvPr>
            <p:ph idx="1"/>
          </p:nvPr>
        </p:nvSpPr>
        <p:spPr>
          <a:xfrm>
            <a:off x="251521" y="5445224"/>
            <a:ext cx="8638480" cy="1233389"/>
          </a:xfrm>
        </p:spPr>
        <p:txBody>
          <a:bodyPr vert="horz" wrap="square" lIns="91440" tIns="45720" rIns="91440" bIns="45720" anchor="t"/>
          <a:lstStyle/>
          <a:p>
            <a:pPr eaLnBrk="1" hangingPunct="1"/>
            <a:r>
              <a:rPr lang="zh-CN" altLang="en-US" sz="2800" dirty="0">
                <a:solidFill>
                  <a:srgbClr val="FF0000"/>
                </a:solidFill>
              </a:rPr>
              <a:t>“情感计算”</a:t>
            </a:r>
            <a:r>
              <a:rPr lang="zh-CN" altLang="en-US" sz="2800" dirty="0"/>
              <a:t>的目标是赋予计算机</a:t>
            </a:r>
            <a:r>
              <a:rPr lang="zh-CN" altLang="en-US" sz="2800" dirty="0">
                <a:solidFill>
                  <a:srgbClr val="FF0000"/>
                </a:solidFill>
              </a:rPr>
              <a:t>感知、理解以及表达情感</a:t>
            </a:r>
            <a:r>
              <a:rPr lang="zh-CN" altLang="en-US" sz="2800" dirty="0"/>
              <a:t>的能力。 </a:t>
            </a:r>
          </a:p>
        </p:txBody>
      </p:sp>
      <p:pic>
        <p:nvPicPr>
          <p:cNvPr id="74757" name="Picture 4"/>
          <p:cNvPicPr>
            <a:picLocks noChangeAspect="1"/>
          </p:cNvPicPr>
          <p:nvPr/>
        </p:nvPicPr>
        <p:blipFill>
          <a:blip r:embed="rId2"/>
          <a:stretch>
            <a:fillRect/>
          </a:stretch>
        </p:blipFill>
        <p:spPr>
          <a:xfrm>
            <a:off x="684213" y="1196752"/>
            <a:ext cx="7416800" cy="4114800"/>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78</a:t>
            </a:fld>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a:xfrm>
            <a:off x="468313" y="406400"/>
            <a:ext cx="7989887" cy="1143000"/>
          </a:xfrm>
        </p:spPr>
        <p:txBody>
          <a:bodyPr vert="horz" wrap="square" lIns="91440" tIns="45720" rIns="91440" bIns="45720" anchor="ctr"/>
          <a:lstStyle/>
          <a:p>
            <a:r>
              <a:rPr lang="zh-CN" altLang="zh-CN" sz="3600" dirty="0"/>
              <a:t>智能应用：情绪也能被识别</a:t>
            </a:r>
            <a:r>
              <a:rPr lang="zh-CN" altLang="en-US" sz="3600" dirty="0"/>
              <a:t>，</a:t>
            </a:r>
            <a:r>
              <a:rPr lang="en-US" altLang="zh-CN" sz="2400" dirty="0"/>
              <a:t>2017-3-13</a:t>
            </a:r>
            <a:endParaRPr lang="zh-CN" altLang="en-US" sz="2400" dirty="0"/>
          </a:p>
        </p:txBody>
      </p:sp>
      <p:sp>
        <p:nvSpPr>
          <p:cNvPr id="75779" name="内容占位符 2"/>
          <p:cNvSpPr>
            <a:spLocks noGrp="1"/>
          </p:cNvSpPr>
          <p:nvPr>
            <p:ph idx="1"/>
          </p:nvPr>
        </p:nvSpPr>
        <p:spPr>
          <a:xfrm>
            <a:off x="121920" y="4005064"/>
            <a:ext cx="8693785" cy="2582545"/>
          </a:xfrm>
        </p:spPr>
        <p:txBody>
          <a:bodyPr vert="horz" wrap="square" lIns="91440" tIns="45720" rIns="91440" bIns="45720" anchor="t"/>
          <a:lstStyle/>
          <a:p>
            <a:r>
              <a:rPr lang="zh-CN" altLang="zh-CN" sz="2400" dirty="0">
                <a:latin typeface="黑体" panose="02010609060101010101" pitchFamily="2" charset="-122"/>
                <a:ea typeface="黑体" panose="02010609060101010101" pitchFamily="2" charset="-122"/>
              </a:rPr>
              <a:t>麻省理工学院开发了一款</a:t>
            </a:r>
            <a:r>
              <a:rPr lang="zh-CN" altLang="zh-CN" sz="2400" dirty="0">
                <a:solidFill>
                  <a:srgbClr val="FF0000"/>
                </a:solidFill>
                <a:latin typeface="黑体" panose="02010609060101010101" pitchFamily="2" charset="-122"/>
                <a:ea typeface="黑体" panose="02010609060101010101" pitchFamily="2" charset="-122"/>
              </a:rPr>
              <a:t>可穿戴</a:t>
            </a:r>
            <a:r>
              <a:rPr lang="zh-CN" altLang="zh-CN" sz="2400" dirty="0">
                <a:latin typeface="黑体" panose="02010609060101010101" pitchFamily="2" charset="-122"/>
                <a:ea typeface="黑体" panose="02010609060101010101" pitchFamily="2" charset="-122"/>
              </a:rPr>
              <a:t>的应用程序，能根据人们谈话时所用的词汇及语气，识别话语背后的情绪，促进人们更好地交流。</a:t>
            </a:r>
          </a:p>
          <a:p>
            <a:r>
              <a:rPr lang="zh-CN" altLang="zh-CN" sz="2400" dirty="0">
                <a:latin typeface="黑体" panose="02010609060101010101" pitchFamily="2" charset="-122"/>
                <a:ea typeface="黑体" panose="02010609060101010101" pitchFamily="2" charset="-122"/>
              </a:rPr>
              <a:t>使用时，只需将应用安装在</a:t>
            </a:r>
            <a:r>
              <a:rPr lang="zh-CN" altLang="zh-CN" sz="2400" dirty="0">
                <a:solidFill>
                  <a:srgbClr val="FF0000"/>
                </a:solidFill>
                <a:latin typeface="黑体" panose="02010609060101010101" pitchFamily="2" charset="-122"/>
                <a:ea typeface="黑体" panose="02010609060101010101" pitchFamily="2" charset="-122"/>
              </a:rPr>
              <a:t>健康追踪器</a:t>
            </a:r>
            <a:r>
              <a:rPr lang="zh-CN" altLang="zh-CN" sz="2400" dirty="0">
                <a:latin typeface="黑体" panose="02010609060101010101" pitchFamily="2" charset="-122"/>
                <a:ea typeface="黑体" panose="02010609060101010101" pitchFamily="2" charset="-122"/>
              </a:rPr>
              <a:t>上，就能自动收集身体和语音数据，实时分析“腔调”。通过使用人工智能，这款应用还能感知说话者的高兴与悲伤，并每隔</a:t>
            </a:r>
            <a:r>
              <a:rPr lang="en-US" altLang="zh-CN" sz="2400" dirty="0">
                <a:latin typeface="黑体" panose="02010609060101010101" pitchFamily="2" charset="-122"/>
                <a:ea typeface="黑体" panose="02010609060101010101" pitchFamily="2" charset="-122"/>
              </a:rPr>
              <a:t>5</a:t>
            </a:r>
            <a:r>
              <a:rPr lang="zh-CN" altLang="zh-CN" sz="2400" dirty="0">
                <a:latin typeface="黑体" panose="02010609060101010101" pitchFamily="2" charset="-122"/>
                <a:ea typeface="黑体" panose="02010609060101010101" pitchFamily="2" charset="-122"/>
              </a:rPr>
              <a:t>秒就会追踪情绪变化。</a:t>
            </a:r>
            <a:endParaRPr lang="zh-CN" altLang="en-US" sz="2400" dirty="0">
              <a:latin typeface="黑体" panose="02010609060101010101" pitchFamily="2" charset="-122"/>
              <a:ea typeface="黑体" panose="02010609060101010101" pitchFamily="2" charset="-122"/>
            </a:endParaRPr>
          </a:p>
        </p:txBody>
      </p:sp>
      <p:pic>
        <p:nvPicPr>
          <p:cNvPr id="75781" name="图片 4" descr="http://paper.people.com.cn/rmrbhwb/res/2017-03/13/10/rmrbhwb2017031310p32_b.jpg"/>
          <p:cNvPicPr>
            <a:picLocks noChangeAspect="1"/>
          </p:cNvPicPr>
          <p:nvPr/>
        </p:nvPicPr>
        <p:blipFill>
          <a:blip r:embed="rId2"/>
          <a:stretch>
            <a:fillRect/>
          </a:stretch>
        </p:blipFill>
        <p:spPr>
          <a:xfrm>
            <a:off x="5003800" y="1340768"/>
            <a:ext cx="3811588" cy="2536825"/>
          </a:xfrm>
          <a:prstGeom prst="rect">
            <a:avLst/>
          </a:prstGeom>
          <a:noFill/>
          <a:ln w="9525">
            <a:noFill/>
          </a:ln>
        </p:spPr>
      </p:pic>
      <p:sp>
        <p:nvSpPr>
          <p:cNvPr id="75782" name="TextBox 5"/>
          <p:cNvSpPr txBox="1"/>
          <p:nvPr/>
        </p:nvSpPr>
        <p:spPr>
          <a:xfrm>
            <a:off x="520700" y="1544638"/>
            <a:ext cx="3979292" cy="2246769"/>
          </a:xfrm>
          <a:prstGeom prst="rect">
            <a:avLst/>
          </a:prstGeom>
          <a:noFill/>
          <a:ln w="9525">
            <a:noFill/>
          </a:ln>
        </p:spPr>
        <p:txBody>
          <a:bodyPr wrap="square">
            <a:spAutoFit/>
          </a:bodyPr>
          <a:lstStyle/>
          <a:p>
            <a:r>
              <a:rPr lang="zh-CN" altLang="zh-CN" sz="2800" dirty="0">
                <a:solidFill>
                  <a:srgbClr val="FF0000"/>
                </a:solidFill>
                <a:latin typeface="黑体" panose="02010609060101010101" pitchFamily="2" charset="-122"/>
                <a:ea typeface="黑体" panose="02010609060101010101" pitchFamily="2" charset="-122"/>
              </a:rPr>
              <a:t>系统可识别</a:t>
            </a:r>
            <a:r>
              <a:rPr lang="en-US" altLang="zh-CN" sz="2800" dirty="0">
                <a:solidFill>
                  <a:srgbClr val="FF0000"/>
                </a:solidFill>
                <a:latin typeface="黑体" panose="02010609060101010101" pitchFamily="2" charset="-122"/>
                <a:ea typeface="黑体" panose="02010609060101010101" pitchFamily="2" charset="-122"/>
              </a:rPr>
              <a:t>5</a:t>
            </a:r>
            <a:r>
              <a:rPr lang="zh-CN" altLang="zh-CN" sz="2800" dirty="0">
                <a:solidFill>
                  <a:srgbClr val="FF0000"/>
                </a:solidFill>
                <a:latin typeface="黑体" panose="02010609060101010101" pitchFamily="2" charset="-122"/>
                <a:ea typeface="黑体" panose="02010609060101010101" pitchFamily="2" charset="-122"/>
              </a:rPr>
              <a:t>种基本情绪：</a:t>
            </a:r>
            <a:r>
              <a:rPr lang="zh-CN" altLang="zh-CN" sz="2800" dirty="0">
                <a:solidFill>
                  <a:schemeClr val="bg1">
                    <a:lumMod val="60000"/>
                    <a:lumOff val="40000"/>
                  </a:schemeClr>
                </a:solidFill>
                <a:latin typeface="黑体" panose="02010609060101010101" pitchFamily="2" charset="-122"/>
                <a:ea typeface="黑体" panose="02010609060101010101" pitchFamily="2" charset="-122"/>
              </a:rPr>
              <a:t>高兴、悲伤、害怕、愤怒</a:t>
            </a:r>
            <a:r>
              <a:rPr lang="zh-CN" altLang="zh-CN" sz="2800" dirty="0">
                <a:solidFill>
                  <a:srgbClr val="FF0000"/>
                </a:solidFill>
                <a:latin typeface="黑体" panose="02010609060101010101" pitchFamily="2" charset="-122"/>
                <a:ea typeface="黑体" panose="02010609060101010101" pitchFamily="2" charset="-122"/>
              </a:rPr>
              <a:t>以及</a:t>
            </a:r>
            <a:r>
              <a:rPr lang="zh-CN" altLang="zh-CN" sz="2800" dirty="0">
                <a:solidFill>
                  <a:schemeClr val="bg1">
                    <a:lumMod val="60000"/>
                    <a:lumOff val="40000"/>
                  </a:schemeClr>
                </a:solidFill>
                <a:latin typeface="黑体" panose="02010609060101010101" pitchFamily="2" charset="-122"/>
                <a:ea typeface="黑体" panose="02010609060101010101" pitchFamily="2" charset="-122"/>
              </a:rPr>
              <a:t>无感情</a:t>
            </a:r>
            <a:r>
              <a:rPr lang="zh-CN" altLang="zh-CN" sz="2800" dirty="0">
                <a:solidFill>
                  <a:srgbClr val="FF0000"/>
                </a:solidFill>
                <a:latin typeface="黑体" panose="02010609060101010101" pitchFamily="2" charset="-122"/>
                <a:ea typeface="黑体" panose="02010609060101010101" pitchFamily="2" charset="-122"/>
              </a:rPr>
              <a:t>。识别准确率为</a:t>
            </a:r>
            <a:r>
              <a:rPr lang="en-US" altLang="zh-CN" sz="2800" dirty="0">
                <a:solidFill>
                  <a:srgbClr val="FF0000"/>
                </a:solidFill>
                <a:latin typeface="黑体" panose="02010609060101010101" pitchFamily="2" charset="-122"/>
                <a:ea typeface="黑体" panose="02010609060101010101" pitchFamily="2" charset="-122"/>
              </a:rPr>
              <a:t>70%-80%</a:t>
            </a:r>
            <a:r>
              <a:rPr lang="zh-CN" altLang="zh-CN" sz="2800" dirty="0">
                <a:solidFill>
                  <a:srgbClr val="FF0000"/>
                </a:solidFill>
                <a:latin typeface="黑体" panose="02010609060101010101" pitchFamily="2" charset="-122"/>
                <a:ea typeface="黑体" panose="02010609060101010101" pitchFamily="2" charset="-122"/>
              </a:rPr>
              <a:t>，超过了人耳识别的平均水平。</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79</a:t>
            </a:fld>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p:cNvSpPr>
          <p:nvPr>
            <p:ph type="title"/>
          </p:nvPr>
        </p:nvSpPr>
        <p:spPr>
          <a:xfrm>
            <a:off x="117591" y="188640"/>
            <a:ext cx="9309100" cy="1143000"/>
          </a:xfrm>
        </p:spPr>
        <p:txBody>
          <a:bodyPr vert="horz" wrap="square" lIns="91440" tIns="45720" rIns="91440" bIns="45720" anchor="ctr"/>
          <a:lstStyle/>
          <a:p>
            <a:pPr eaLnBrk="1" hangingPunct="1">
              <a:buNone/>
            </a:pPr>
            <a:r>
              <a:rPr lang="zh-CN" altLang="en-US" sz="3600" dirty="0"/>
              <a:t>人工智能</a:t>
            </a:r>
            <a:r>
              <a:rPr lang="en-US" altLang="zh-CN" sz="3600" dirty="0"/>
              <a:t>(A.I.: Artificial Intelligence)</a:t>
            </a:r>
            <a:br>
              <a:rPr lang="en-US" altLang="zh-CN" sz="3600" dirty="0"/>
            </a:br>
            <a:endParaRPr lang="zh-CN" altLang="zh-CN" sz="3600" dirty="0"/>
          </a:p>
        </p:txBody>
      </p:sp>
      <p:sp>
        <p:nvSpPr>
          <p:cNvPr id="8196" name="Rectangle 3"/>
          <p:cNvSpPr>
            <a:spLocks noGrp="1"/>
          </p:cNvSpPr>
          <p:nvPr>
            <p:ph type="body"/>
          </p:nvPr>
        </p:nvSpPr>
        <p:spPr>
          <a:xfrm>
            <a:off x="3564255" y="1196975"/>
            <a:ext cx="5579745" cy="5217160"/>
          </a:xfrm>
        </p:spPr>
        <p:txBody>
          <a:bodyPr vert="horz" wrap="square" lIns="91440" tIns="45720" rIns="91440" bIns="45720" anchor="t"/>
          <a:lstStyle/>
          <a:p>
            <a:pPr eaLnBrk="1" hangingPunct="1">
              <a:lnSpc>
                <a:spcPct val="80000"/>
              </a:lnSpc>
              <a:buClr>
                <a:srgbClr val="002060"/>
              </a:buClr>
            </a:pPr>
            <a:r>
              <a:rPr lang="zh-CN" altLang="en-US" sz="2400" dirty="0"/>
              <a:t>华纳兄弟公司</a:t>
            </a:r>
            <a:r>
              <a:rPr lang="en-US" altLang="zh-CN" sz="2400" dirty="0"/>
              <a:t>(Warner Brothers, USA)2001</a:t>
            </a:r>
            <a:r>
              <a:rPr lang="zh-CN" altLang="en-US" sz="2400" dirty="0"/>
              <a:t>年出品</a:t>
            </a:r>
          </a:p>
          <a:p>
            <a:pPr eaLnBrk="1" hangingPunct="1">
              <a:lnSpc>
                <a:spcPct val="80000"/>
              </a:lnSpc>
              <a:buClr>
                <a:srgbClr val="002060"/>
              </a:buClr>
            </a:pPr>
            <a:r>
              <a:rPr lang="zh-CN" altLang="en-US" sz="2400" dirty="0"/>
              <a:t>主演：</a:t>
            </a:r>
            <a:br>
              <a:rPr lang="zh-CN" altLang="en-US" sz="2400" dirty="0"/>
            </a:br>
            <a:r>
              <a:rPr lang="zh-CN" altLang="en-US" sz="2400" dirty="0"/>
              <a:t>海利</a:t>
            </a:r>
            <a:r>
              <a:rPr lang="en-US" altLang="zh-CN" sz="2400" dirty="0"/>
              <a:t>-</a:t>
            </a:r>
            <a:r>
              <a:rPr lang="zh-CN" altLang="en-US" sz="2400" dirty="0"/>
              <a:t>乔</a:t>
            </a:r>
            <a:r>
              <a:rPr lang="en-US" altLang="zh-CN" sz="2400" dirty="0"/>
              <a:t>-</a:t>
            </a:r>
            <a:r>
              <a:rPr lang="zh-CN" altLang="en-US" sz="2400" dirty="0"/>
              <a:t>奥斯蒙特</a:t>
            </a:r>
            <a:r>
              <a:rPr lang="en-US" altLang="zh-CN" sz="2400" dirty="0"/>
              <a:t>(Haley Joel Osment)</a:t>
            </a:r>
            <a:br>
              <a:rPr lang="en-US" altLang="zh-CN" sz="2400" dirty="0"/>
            </a:br>
            <a:r>
              <a:rPr lang="zh-CN" altLang="en-US" sz="2400" dirty="0"/>
              <a:t>裘德</a:t>
            </a:r>
            <a:r>
              <a:rPr lang="en-US" altLang="zh-CN" sz="2400" dirty="0"/>
              <a:t>-</a:t>
            </a:r>
            <a:r>
              <a:rPr lang="zh-CN" altLang="en-US" sz="2400" dirty="0"/>
              <a:t>洛</a:t>
            </a:r>
            <a:r>
              <a:rPr lang="en-US" altLang="zh-CN" sz="2400" dirty="0"/>
              <a:t>(Jude Law)</a:t>
            </a:r>
            <a:br>
              <a:rPr lang="en-US" altLang="zh-CN" sz="2400" dirty="0"/>
            </a:br>
            <a:r>
              <a:rPr lang="zh-CN" altLang="en-US" sz="2400" dirty="0"/>
              <a:t>弗朗西斯</a:t>
            </a:r>
            <a:r>
              <a:rPr lang="en-US" altLang="zh-CN" sz="2400" dirty="0"/>
              <a:t>-</a:t>
            </a:r>
            <a:r>
              <a:rPr lang="zh-CN" altLang="en-US" sz="2400" dirty="0"/>
              <a:t>奥康娜</a:t>
            </a:r>
            <a:r>
              <a:rPr lang="en-US" altLang="zh-CN" sz="2400" dirty="0"/>
              <a:t>(Frances O'Connor)</a:t>
            </a:r>
            <a:br>
              <a:rPr lang="en-US" altLang="zh-CN" sz="2400" dirty="0"/>
            </a:br>
            <a:r>
              <a:rPr lang="zh-CN" altLang="en-US" sz="2400" dirty="0"/>
              <a:t>萨姆</a:t>
            </a:r>
            <a:r>
              <a:rPr lang="en-US" altLang="zh-CN" sz="2400" dirty="0"/>
              <a:t>-</a:t>
            </a:r>
            <a:r>
              <a:rPr lang="zh-CN" altLang="en-US" sz="2400" dirty="0"/>
              <a:t>罗伯兹</a:t>
            </a:r>
            <a:r>
              <a:rPr lang="en-US" altLang="zh-CN" sz="2400" dirty="0"/>
              <a:t>(Sam Robards)</a:t>
            </a:r>
            <a:br>
              <a:rPr lang="en-US" altLang="zh-CN" sz="2400" dirty="0"/>
            </a:br>
            <a:endParaRPr lang="en-US" altLang="zh-CN" sz="2400" dirty="0"/>
          </a:p>
          <a:p>
            <a:pPr eaLnBrk="1" hangingPunct="1">
              <a:lnSpc>
                <a:spcPct val="80000"/>
              </a:lnSpc>
              <a:buClr>
                <a:srgbClr val="002060"/>
              </a:buClr>
            </a:pPr>
            <a:r>
              <a:rPr lang="zh-CN" altLang="en-US" sz="2400" dirty="0"/>
              <a:t>导演：斯蒂文</a:t>
            </a:r>
            <a:r>
              <a:rPr lang="en-US" altLang="zh-CN" sz="2400" dirty="0"/>
              <a:t>-</a:t>
            </a:r>
            <a:r>
              <a:rPr lang="zh-CN" altLang="en-US" sz="2400" dirty="0"/>
              <a:t>斯皮尔伯格</a:t>
            </a:r>
            <a:r>
              <a:rPr lang="en-US" altLang="zh-CN" sz="2400" dirty="0"/>
              <a:t>(Steven Spielberg)</a:t>
            </a:r>
            <a:br>
              <a:rPr lang="en-US" altLang="zh-CN" sz="2400" dirty="0"/>
            </a:br>
            <a:endParaRPr lang="en-US" altLang="zh-CN" sz="2400" dirty="0"/>
          </a:p>
          <a:p>
            <a:pPr eaLnBrk="1" hangingPunct="1">
              <a:lnSpc>
                <a:spcPct val="80000"/>
              </a:lnSpc>
              <a:buClr>
                <a:srgbClr val="002060"/>
              </a:buClr>
            </a:pPr>
            <a:r>
              <a:rPr lang="zh-CN" altLang="en-US" sz="2400" dirty="0"/>
              <a:t>编剧：斯蒂文</a:t>
            </a:r>
            <a:r>
              <a:rPr lang="en-US" altLang="zh-CN" sz="2400" dirty="0"/>
              <a:t>-</a:t>
            </a:r>
            <a:r>
              <a:rPr lang="zh-CN" altLang="en-US" sz="2400" dirty="0"/>
              <a:t>斯皮尔伯格</a:t>
            </a:r>
            <a:r>
              <a:rPr lang="en-US" altLang="zh-CN" sz="2400" dirty="0"/>
              <a:t>(Steven Spielberg)</a:t>
            </a:r>
            <a:br>
              <a:rPr lang="en-US" altLang="zh-CN" sz="2400" dirty="0"/>
            </a:br>
            <a:endParaRPr lang="en-US" altLang="zh-CN" sz="2400" dirty="0"/>
          </a:p>
          <a:p>
            <a:pPr eaLnBrk="1" hangingPunct="1">
              <a:lnSpc>
                <a:spcPct val="80000"/>
              </a:lnSpc>
              <a:buClr>
                <a:srgbClr val="002060"/>
              </a:buClr>
            </a:pPr>
            <a:r>
              <a:rPr lang="zh-CN" altLang="en-US" sz="2400" dirty="0"/>
              <a:t>类型：科幻片</a:t>
            </a:r>
            <a:br>
              <a:rPr lang="zh-CN" altLang="en-US" sz="2400" dirty="0"/>
            </a:br>
            <a:r>
              <a:rPr lang="zh-CN" altLang="en-US" sz="2400" dirty="0"/>
              <a:t>　　</a:t>
            </a:r>
          </a:p>
        </p:txBody>
      </p:sp>
      <p:pic>
        <p:nvPicPr>
          <p:cNvPr id="8197" name="Picture 5" descr="28-3-48045_a-i-poster"/>
          <p:cNvPicPr>
            <a:picLocks noChangeAspect="1"/>
          </p:cNvPicPr>
          <p:nvPr/>
        </p:nvPicPr>
        <p:blipFill>
          <a:blip r:embed="rId3"/>
          <a:stretch>
            <a:fillRect/>
          </a:stretch>
        </p:blipFill>
        <p:spPr>
          <a:xfrm>
            <a:off x="149543" y="1196658"/>
            <a:ext cx="3414712" cy="5040312"/>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8</a:t>
            </a:fld>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1.4.2 智能推理</a:t>
            </a:r>
          </a:p>
        </p:txBody>
      </p:sp>
      <p:sp>
        <p:nvSpPr>
          <p:cNvPr id="76804" name="Rectangle 3"/>
          <p:cNvSpPr>
            <a:spLocks noGrp="1"/>
          </p:cNvSpPr>
          <p:nvPr>
            <p:ph idx="1"/>
          </p:nvPr>
        </p:nvSpPr>
        <p:spPr/>
        <p:txBody>
          <a:bodyPr vert="horz" wrap="square" lIns="91440" tIns="45720" rIns="91440" bIns="45720" anchor="t"/>
          <a:lstStyle/>
          <a:p>
            <a:pPr algn="just" eaLnBrk="1" hangingPunct="1">
              <a:lnSpc>
                <a:spcPct val="120000"/>
              </a:lnSpc>
              <a:buNone/>
            </a:pPr>
            <a:r>
              <a:rPr lang="zh-CN" altLang="en-US" sz="3200" b="1" dirty="0">
                <a:latin typeface="黑体" panose="02010609060101010101" pitchFamily="2" charset="-122"/>
                <a:ea typeface="黑体" panose="02010609060101010101" pitchFamily="2" charset="-122"/>
              </a:rPr>
              <a:t>(1) 概述</a:t>
            </a:r>
          </a:p>
          <a:p>
            <a:pPr eaLnBrk="1" hangingPunct="1">
              <a:lnSpc>
                <a:spcPct val="120000"/>
              </a:lnSpc>
            </a:pPr>
            <a:r>
              <a:rPr lang="zh-CN" altLang="en-US" sz="3200" dirty="0">
                <a:latin typeface="黑体" panose="02010609060101010101" pitchFamily="2" charset="-122"/>
                <a:ea typeface="黑体" panose="02010609060101010101" pitchFamily="2" charset="-122"/>
              </a:rPr>
              <a:t>对</a:t>
            </a:r>
            <a:r>
              <a:rPr lang="zh-CN" altLang="en-US" sz="3200" dirty="0">
                <a:solidFill>
                  <a:srgbClr val="FF0000"/>
                </a:solidFill>
                <a:latin typeface="黑体" panose="02010609060101010101" pitchFamily="2" charset="-122"/>
                <a:ea typeface="黑体" panose="02010609060101010101" pitchFamily="2" charset="-122"/>
              </a:rPr>
              <a:t>推理</a:t>
            </a:r>
            <a:r>
              <a:rPr lang="zh-CN" altLang="en-US" sz="3200" dirty="0">
                <a:latin typeface="黑体" panose="02010609060101010101" pitchFamily="2" charset="-122"/>
                <a:ea typeface="黑体" panose="02010609060101010101" pitchFamily="2" charset="-122"/>
              </a:rPr>
              <a:t>的研究往往涉及到对</a:t>
            </a:r>
            <a:r>
              <a:rPr lang="zh-CN" altLang="en-US" sz="3200" dirty="0">
                <a:solidFill>
                  <a:srgbClr val="FF0000"/>
                </a:solidFill>
                <a:latin typeface="黑体" panose="02010609060101010101" pitchFamily="2" charset="-122"/>
                <a:ea typeface="黑体" panose="02010609060101010101" pitchFamily="2" charset="-122"/>
              </a:rPr>
              <a:t>逻辑</a:t>
            </a:r>
            <a:r>
              <a:rPr lang="zh-CN" altLang="en-US" sz="3200" dirty="0">
                <a:latin typeface="黑体" panose="02010609060101010101" pitchFamily="2" charset="-122"/>
                <a:ea typeface="黑体" panose="02010609060101010101" pitchFamily="2" charset="-122"/>
              </a:rPr>
              <a:t>的研究。</a:t>
            </a:r>
            <a:r>
              <a:rPr lang="zh-CN" altLang="en-US" sz="3200" dirty="0">
                <a:solidFill>
                  <a:srgbClr val="FF0000"/>
                </a:solidFill>
                <a:latin typeface="黑体" panose="02010609060101010101" pitchFamily="2" charset="-122"/>
                <a:ea typeface="黑体" panose="02010609060101010101" pitchFamily="2" charset="-122"/>
              </a:rPr>
              <a:t>逻辑是人脑思维的规律</a:t>
            </a:r>
            <a:r>
              <a:rPr lang="zh-CN" altLang="en-US" sz="3200" dirty="0">
                <a:latin typeface="黑体" panose="02010609060101010101" pitchFamily="2" charset="-122"/>
                <a:ea typeface="黑体" panose="02010609060101010101" pitchFamily="2" charset="-122"/>
              </a:rPr>
              <a:t>，从而也是推理的理论基础。机器推理或人工智能用到的逻辑，主要包括</a:t>
            </a:r>
            <a:r>
              <a:rPr lang="zh-CN" altLang="en-US" sz="3200" dirty="0">
                <a:solidFill>
                  <a:srgbClr val="FF0000"/>
                </a:solidFill>
                <a:latin typeface="黑体" panose="02010609060101010101" pitchFamily="2" charset="-122"/>
                <a:ea typeface="黑体" panose="02010609060101010101" pitchFamily="2" charset="-122"/>
              </a:rPr>
              <a:t>经典逻辑</a:t>
            </a:r>
            <a:r>
              <a:rPr lang="zh-CN" altLang="en-US" sz="3200" dirty="0">
                <a:latin typeface="黑体" panose="02010609060101010101" pitchFamily="2" charset="-122"/>
                <a:ea typeface="黑体" panose="02010609060101010101" pitchFamily="2" charset="-122"/>
              </a:rPr>
              <a:t>中的</a:t>
            </a:r>
            <a:r>
              <a:rPr lang="zh-CN" altLang="en-US" sz="3200" dirty="0">
                <a:solidFill>
                  <a:srgbClr val="FF0000"/>
                </a:solidFill>
                <a:latin typeface="黑体" panose="02010609060101010101" pitchFamily="2" charset="-122"/>
                <a:ea typeface="黑体" panose="02010609060101010101" pitchFamily="2" charset="-122"/>
              </a:rPr>
              <a:t>谓词逻辑</a:t>
            </a:r>
            <a:r>
              <a:rPr lang="zh-CN" altLang="en-US" sz="3200" dirty="0">
                <a:latin typeface="黑体" panose="02010609060101010101" pitchFamily="2" charset="-122"/>
                <a:ea typeface="黑体" panose="02010609060101010101" pitchFamily="2" charset="-122"/>
              </a:rPr>
              <a:t>和由它经某种扩充、发展而来的各种逻辑。 </a:t>
            </a:r>
          </a:p>
          <a:p>
            <a:pPr eaLnBrk="1" hangingPunct="1">
              <a:lnSpc>
                <a:spcPct val="120000"/>
              </a:lnSpc>
            </a:pPr>
            <a:r>
              <a:rPr lang="en-US" altLang="zh-CN" sz="3200" dirty="0">
                <a:latin typeface="黑体" panose="02010609060101010101" pitchFamily="2" charset="-122"/>
                <a:ea typeface="黑体" panose="02010609060101010101" pitchFamily="2" charset="-122"/>
              </a:rPr>
              <a:t>Prolog</a:t>
            </a: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80</a:t>
            </a:fld>
            <a:endParaRPr lang="zh-CN" alt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1027"/>
          <p:cNvSpPr>
            <a:spLocks noGrp="1"/>
          </p:cNvSpPr>
          <p:nvPr>
            <p:ph idx="1"/>
          </p:nvPr>
        </p:nvSpPr>
        <p:spPr>
          <a:xfrm>
            <a:off x="539552" y="705479"/>
            <a:ext cx="7772400" cy="5943600"/>
          </a:xfrm>
        </p:spPr>
        <p:txBody>
          <a:bodyPr vert="horz" wrap="square" lIns="91440" tIns="45720" rIns="91440" bIns="45720" anchor="t"/>
          <a:lstStyle/>
          <a:p>
            <a:pPr eaLnBrk="1" hangingPunct="1"/>
            <a:r>
              <a:rPr lang="zh-CN" altLang="en-US" dirty="0">
                <a:solidFill>
                  <a:srgbClr val="FF0000"/>
                </a:solidFill>
                <a:latin typeface="黑体" panose="02010609060101010101" pitchFamily="2" charset="-122"/>
                <a:ea typeface="黑体" panose="02010609060101010101" pitchFamily="2" charset="-122"/>
              </a:rPr>
              <a:t>非标准逻辑</a:t>
            </a:r>
            <a:r>
              <a:rPr lang="zh-CN" altLang="en-US" dirty="0">
                <a:latin typeface="黑体" panose="02010609060101010101" pitchFamily="2" charset="-122"/>
                <a:ea typeface="黑体" panose="02010609060101010101" pitchFamily="2" charset="-122"/>
              </a:rPr>
              <a:t>是泛指除经典逻辑以外的那些逻辑，</a:t>
            </a:r>
            <a:r>
              <a:rPr lang="zh-CN" altLang="en-US" dirty="0" smtClean="0">
                <a:latin typeface="黑体" panose="02010609060101010101" pitchFamily="2" charset="-122"/>
                <a:ea typeface="黑体" panose="02010609060101010101" pitchFamily="2" charset="-122"/>
              </a:rPr>
              <a:t>如：</a:t>
            </a:r>
            <a:endParaRPr lang="zh-CN" altLang="en-US" dirty="0">
              <a:latin typeface="黑体" panose="02010609060101010101" pitchFamily="2" charset="-122"/>
              <a:ea typeface="黑体" panose="02010609060101010101" pitchFamily="2" charset="-122"/>
            </a:endParaRPr>
          </a:p>
          <a:p>
            <a:pPr lvl="1" eaLnBrk="1" hangingPunct="1"/>
            <a:r>
              <a:rPr lang="zh-CN" altLang="en-US" dirty="0" smtClean="0">
                <a:latin typeface="黑体" panose="02010609060101010101" pitchFamily="2" charset="-122"/>
                <a:ea typeface="黑体" panose="02010609060101010101" pitchFamily="2" charset="-122"/>
              </a:rPr>
              <a:t>多值逻辑</a:t>
            </a:r>
            <a:endParaRPr lang="zh-CN" altLang="en-US" dirty="0">
              <a:latin typeface="黑体" panose="02010609060101010101" pitchFamily="2" charset="-122"/>
              <a:ea typeface="黑体" panose="02010609060101010101" pitchFamily="2" charset="-122"/>
            </a:endParaRPr>
          </a:p>
          <a:p>
            <a:pPr lvl="1" eaLnBrk="1" hangingPunct="1"/>
            <a:r>
              <a:rPr lang="zh-CN" altLang="en-US" dirty="0" smtClean="0">
                <a:latin typeface="黑体" panose="02010609060101010101" pitchFamily="2" charset="-122"/>
                <a:ea typeface="黑体" panose="02010609060101010101" pitchFamily="2" charset="-122"/>
              </a:rPr>
              <a:t>多类逻辑</a:t>
            </a:r>
            <a:endParaRPr lang="zh-CN" altLang="en-US" dirty="0">
              <a:latin typeface="黑体" panose="02010609060101010101" pitchFamily="2" charset="-122"/>
              <a:ea typeface="黑体" panose="02010609060101010101" pitchFamily="2" charset="-122"/>
            </a:endParaRPr>
          </a:p>
          <a:p>
            <a:pPr lvl="1" eaLnBrk="1" hangingPunct="1"/>
            <a:r>
              <a:rPr lang="zh-CN" altLang="en-US" dirty="0" smtClean="0">
                <a:latin typeface="黑体" panose="02010609060101010101" pitchFamily="2" charset="-122"/>
                <a:ea typeface="黑体" panose="02010609060101010101" pitchFamily="2" charset="-122"/>
              </a:rPr>
              <a:t>模糊逻辑</a:t>
            </a:r>
            <a:endParaRPr lang="zh-CN" altLang="en-US" dirty="0">
              <a:latin typeface="黑体" panose="02010609060101010101" pitchFamily="2" charset="-122"/>
              <a:ea typeface="黑体" panose="02010609060101010101" pitchFamily="2" charset="-122"/>
            </a:endParaRPr>
          </a:p>
          <a:p>
            <a:pPr lvl="1" eaLnBrk="1" hangingPunct="1"/>
            <a:r>
              <a:rPr lang="zh-CN" altLang="en-US" dirty="0" smtClean="0">
                <a:latin typeface="黑体" panose="02010609060101010101" pitchFamily="2" charset="-122"/>
                <a:ea typeface="黑体" panose="02010609060101010101" pitchFamily="2" charset="-122"/>
              </a:rPr>
              <a:t>模态逻辑</a:t>
            </a:r>
            <a:endParaRPr lang="zh-CN" altLang="en-US" dirty="0">
              <a:latin typeface="黑体" panose="02010609060101010101" pitchFamily="2" charset="-122"/>
              <a:ea typeface="黑体" panose="02010609060101010101" pitchFamily="2" charset="-122"/>
            </a:endParaRPr>
          </a:p>
          <a:p>
            <a:pPr lvl="1" eaLnBrk="1" hangingPunct="1"/>
            <a:r>
              <a:rPr lang="zh-CN" altLang="en-US" dirty="0" smtClean="0">
                <a:latin typeface="黑体" panose="02010609060101010101" pitchFamily="2" charset="-122"/>
                <a:ea typeface="黑体" panose="02010609060101010101" pitchFamily="2" charset="-122"/>
              </a:rPr>
              <a:t>时态逻辑</a:t>
            </a:r>
            <a:endParaRPr lang="zh-CN" altLang="en-US" dirty="0">
              <a:latin typeface="黑体" panose="02010609060101010101" pitchFamily="2" charset="-122"/>
              <a:ea typeface="黑体" panose="02010609060101010101" pitchFamily="2" charset="-122"/>
            </a:endParaRPr>
          </a:p>
          <a:p>
            <a:pPr lvl="1" eaLnBrk="1" hangingPunct="1"/>
            <a:r>
              <a:rPr lang="zh-CN" altLang="en-US" dirty="0">
                <a:latin typeface="黑体" panose="02010609060101010101" pitchFamily="2" charset="-122"/>
                <a:ea typeface="黑体" panose="02010609060101010101" pitchFamily="2" charset="-122"/>
              </a:rPr>
              <a:t>动态</a:t>
            </a:r>
            <a:r>
              <a:rPr lang="zh-CN" altLang="en-US" dirty="0" smtClean="0">
                <a:latin typeface="黑体" panose="02010609060101010101" pitchFamily="2" charset="-122"/>
                <a:ea typeface="黑体" panose="02010609060101010101" pitchFamily="2" charset="-122"/>
              </a:rPr>
              <a:t>逻辑</a:t>
            </a:r>
            <a:endParaRPr lang="zh-CN" altLang="en-US" dirty="0">
              <a:latin typeface="黑体" panose="02010609060101010101" pitchFamily="2" charset="-122"/>
              <a:ea typeface="黑体" panose="02010609060101010101" pitchFamily="2" charset="-122"/>
            </a:endParaRPr>
          </a:p>
          <a:p>
            <a:pPr lvl="1" eaLnBrk="1" hangingPunct="1"/>
            <a:r>
              <a:rPr lang="zh-CN" altLang="en-US" dirty="0" smtClean="0">
                <a:latin typeface="黑体" panose="02010609060101010101" pitchFamily="2" charset="-122"/>
                <a:ea typeface="黑体" panose="02010609060101010101" pitchFamily="2" charset="-122"/>
              </a:rPr>
              <a:t>非单调逻辑</a:t>
            </a:r>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81</a:t>
            </a:fld>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1026"/>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(2) 搜索技术</a:t>
            </a:r>
          </a:p>
        </p:txBody>
      </p:sp>
      <p:sp>
        <p:nvSpPr>
          <p:cNvPr id="78852" name="Rectangle 1027"/>
          <p:cNvSpPr>
            <a:spLocks noGrp="1"/>
          </p:cNvSpPr>
          <p:nvPr>
            <p:ph idx="1"/>
          </p:nvPr>
        </p:nvSpPr>
        <p:spPr>
          <a:xfrm>
            <a:off x="755650" y="1676400"/>
            <a:ext cx="8007350" cy="4419600"/>
          </a:xfrm>
        </p:spPr>
        <p:txBody>
          <a:bodyPr vert="horz" wrap="square" lIns="91440" tIns="45720" rIns="91440" bIns="45720" anchor="t"/>
          <a:lstStyle/>
          <a:p>
            <a:pPr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搜索技术</a:t>
            </a:r>
            <a:r>
              <a:rPr lang="zh-CN" altLang="en-US" sz="3200" dirty="0">
                <a:latin typeface="黑体" panose="02010609060101010101" pitchFamily="2" charset="-122"/>
                <a:ea typeface="黑体" panose="02010609060101010101" pitchFamily="2" charset="-122"/>
              </a:rPr>
              <a:t>就是对推理进行</a:t>
            </a:r>
            <a:r>
              <a:rPr lang="zh-CN" altLang="en-US" sz="3200" dirty="0">
                <a:solidFill>
                  <a:srgbClr val="FF0000"/>
                </a:solidFill>
                <a:latin typeface="黑体" panose="02010609060101010101" pitchFamily="2" charset="-122"/>
                <a:ea typeface="黑体" panose="02010609060101010101" pitchFamily="2" charset="-122"/>
              </a:rPr>
              <a:t>引导和控制</a:t>
            </a:r>
            <a:r>
              <a:rPr lang="zh-CN" altLang="en-US" sz="3200" dirty="0">
                <a:latin typeface="黑体" panose="02010609060101010101" pitchFamily="2" charset="-122"/>
                <a:ea typeface="黑体" panose="02010609060101010101" pitchFamily="2" charset="-122"/>
              </a:rPr>
              <a:t>的技术。</a:t>
            </a:r>
          </a:p>
          <a:p>
            <a:pPr algn="just" eaLnBrk="1" hangingPunct="1">
              <a:lnSpc>
                <a:spcPct val="90000"/>
              </a:lnSpc>
            </a:pPr>
            <a:r>
              <a:rPr lang="zh-CN" altLang="en-US" sz="3200" dirty="0">
                <a:latin typeface="黑体" panose="02010609060101010101" pitchFamily="2" charset="-122"/>
                <a:ea typeface="黑体" panose="02010609060101010101" pitchFamily="2" charset="-122"/>
              </a:rPr>
              <a:t>智能活动的过程可看作或抽象为一个</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问题求解</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过程。</a:t>
            </a:r>
          </a:p>
          <a:p>
            <a:pPr algn="just" eaLnBrk="1" hangingPunct="1">
              <a:lnSpc>
                <a:spcPct val="90000"/>
              </a:lnSpc>
            </a:pPr>
            <a:r>
              <a:rPr lang="zh-CN" altLang="en-US" sz="3200" dirty="0">
                <a:latin typeface="黑体" panose="02010609060101010101" pitchFamily="2" charset="-122"/>
                <a:ea typeface="黑体" panose="02010609060101010101" pitchFamily="2" charset="-122"/>
              </a:rPr>
              <a:t>而所谓</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问题求解</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过程，实质上就是在显式的或隐式的</a:t>
            </a:r>
            <a:r>
              <a:rPr lang="zh-CN" altLang="en-US" sz="3200" dirty="0">
                <a:solidFill>
                  <a:srgbClr val="FF0000"/>
                </a:solidFill>
                <a:latin typeface="黑体" panose="02010609060101010101" pitchFamily="2" charset="-122"/>
                <a:ea typeface="黑体" panose="02010609060101010101" pitchFamily="2" charset="-122"/>
              </a:rPr>
              <a:t>问题空间</a:t>
            </a:r>
            <a:r>
              <a:rPr lang="zh-CN" altLang="en-US" sz="3200" dirty="0">
                <a:latin typeface="黑体" panose="02010609060101010101" pitchFamily="2" charset="-122"/>
                <a:ea typeface="黑体" panose="02010609060101010101" pitchFamily="2" charset="-122"/>
              </a:rPr>
              <a:t>中</a:t>
            </a:r>
            <a:r>
              <a:rPr lang="zh-CN" altLang="en-US" sz="3200" dirty="0">
                <a:solidFill>
                  <a:srgbClr val="FF0000"/>
                </a:solidFill>
                <a:latin typeface="黑体" panose="02010609060101010101" pitchFamily="2" charset="-122"/>
                <a:ea typeface="黑体" panose="02010609060101010101" pitchFamily="2" charset="-122"/>
              </a:rPr>
              <a:t>进行搜索</a:t>
            </a:r>
            <a:r>
              <a:rPr lang="zh-CN" altLang="en-US" sz="3200" dirty="0">
                <a:latin typeface="黑体" panose="02010609060101010101" pitchFamily="2" charset="-122"/>
                <a:ea typeface="黑体" panose="02010609060101010101" pitchFamily="2" charset="-122"/>
              </a:rPr>
              <a:t>的过程。</a:t>
            </a:r>
          </a:p>
          <a:p>
            <a:pPr algn="just" eaLnBrk="1" hangingPunct="1">
              <a:lnSpc>
                <a:spcPct val="90000"/>
              </a:lnSpc>
            </a:pPr>
            <a:r>
              <a:rPr lang="zh-CN" altLang="en-US" sz="3200" dirty="0">
                <a:latin typeface="黑体" panose="02010609060101010101" pitchFamily="2" charset="-122"/>
                <a:ea typeface="黑体" panose="02010609060101010101" pitchFamily="2" charset="-122"/>
              </a:rPr>
              <a:t>如，旅行商问题，</a:t>
            </a:r>
            <a:r>
              <a:rPr lang="zh-CN" altLang="en-US" sz="3200" dirty="0" smtClean="0">
                <a:latin typeface="黑体" panose="02010609060101010101" pitchFamily="2" charset="-122"/>
                <a:ea typeface="黑体" panose="02010609060101010101" pitchFamily="2" charset="-122"/>
              </a:rPr>
              <a:t>定理证明。</a:t>
            </a:r>
            <a:endParaRPr lang="zh-CN" altLang="en-US" sz="3200" dirty="0">
              <a:latin typeface="黑体" panose="02010609060101010101" pitchFamily="2" charset="-122"/>
              <a:ea typeface="黑体" panose="02010609060101010101" pitchFamily="2" charset="-122"/>
            </a:endParaRPr>
          </a:p>
          <a:p>
            <a:pPr eaLnBrk="1" hangingPunct="1">
              <a:lnSpc>
                <a:spcPct val="9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82</a:t>
            </a:fld>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1027"/>
          <p:cNvSpPr>
            <a:spLocks noGrp="1"/>
          </p:cNvSpPr>
          <p:nvPr>
            <p:ph idx="1"/>
          </p:nvPr>
        </p:nvSpPr>
        <p:spPr/>
        <p:txBody>
          <a:bodyPr vert="horz" wrap="square" lIns="91440" tIns="45720" rIns="91440" bIns="45720" anchor="t"/>
          <a:lstStyle/>
          <a:p>
            <a:pPr algn="just" eaLnBrk="1" hangingPunct="1">
              <a:lnSpc>
                <a:spcPct val="90000"/>
              </a:lnSpc>
            </a:pPr>
            <a:r>
              <a:rPr lang="zh-CN" altLang="en-US" dirty="0">
                <a:latin typeface="黑体" panose="02010609060101010101" pitchFamily="2" charset="-122"/>
                <a:ea typeface="黑体" panose="02010609060101010101" pitchFamily="2" charset="-122"/>
              </a:rPr>
              <a:t> </a:t>
            </a:r>
            <a:r>
              <a:rPr lang="zh-CN" altLang="en-US" dirty="0">
                <a:solidFill>
                  <a:srgbClr val="FF0000"/>
                </a:solidFill>
                <a:latin typeface="黑体" panose="02010609060101010101" pitchFamily="2" charset="-122"/>
                <a:ea typeface="黑体" panose="02010609060101010101" pitchFamily="2" charset="-122"/>
              </a:rPr>
              <a:t>搜索技术</a:t>
            </a:r>
            <a:r>
              <a:rPr lang="zh-CN" altLang="en-US" dirty="0">
                <a:latin typeface="黑体" panose="02010609060101010101" pitchFamily="2" charset="-122"/>
                <a:ea typeface="黑体" panose="02010609060101010101" pitchFamily="2" charset="-122"/>
              </a:rPr>
              <a:t>也是一种</a:t>
            </a:r>
            <a:r>
              <a:rPr lang="zh-CN" altLang="en-US" dirty="0">
                <a:solidFill>
                  <a:srgbClr val="FF0000"/>
                </a:solidFill>
                <a:latin typeface="黑体" panose="02010609060101010101" pitchFamily="2" charset="-122"/>
                <a:ea typeface="黑体" panose="02010609060101010101" pitchFamily="2" charset="-122"/>
              </a:rPr>
              <a:t>规划技术</a:t>
            </a:r>
            <a:r>
              <a:rPr lang="zh-CN" altLang="en-US" dirty="0">
                <a:latin typeface="黑体" panose="02010609060101010101" pitchFamily="2" charset="-122"/>
                <a:ea typeface="黑体" panose="02010609060101010101" pitchFamily="2" charset="-122"/>
              </a:rPr>
              <a:t>。</a:t>
            </a:r>
          </a:p>
          <a:p>
            <a:pPr algn="just" eaLnBrk="1" hangingPunct="1">
              <a:lnSpc>
                <a:spcPct val="90000"/>
              </a:lnSpc>
            </a:pP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启发式</a:t>
            </a:r>
            <a:r>
              <a:rPr lang="zh-CN" altLang="en-US" dirty="0">
                <a:ea typeface="黑体" panose="02010609060101010101" pitchFamily="2" charset="-122"/>
              </a:rPr>
              <a:t>”</a:t>
            </a:r>
            <a:r>
              <a:rPr lang="zh-CN" altLang="en-US" dirty="0">
                <a:latin typeface="黑体" panose="02010609060101010101" pitchFamily="2" charset="-122"/>
                <a:ea typeface="黑体" panose="02010609060101010101" pitchFamily="2" charset="-122"/>
              </a:rPr>
              <a:t>搜索</a:t>
            </a:r>
            <a:r>
              <a:rPr lang="zh-CN" altLang="en-US" dirty="0" smtClean="0">
                <a:latin typeface="黑体" panose="02010609060101010101" pitchFamily="2" charset="-122"/>
                <a:ea typeface="黑体" panose="02010609060101010101" pitchFamily="2" charset="-122"/>
              </a:rPr>
              <a:t>算法。</a:t>
            </a:r>
            <a:endParaRPr lang="zh-CN" altLang="en-US" dirty="0">
              <a:latin typeface="黑体" panose="02010609060101010101" pitchFamily="2" charset="-122"/>
              <a:ea typeface="黑体" panose="02010609060101010101" pitchFamily="2" charset="-122"/>
            </a:endParaRPr>
          </a:p>
          <a:p>
            <a:pPr algn="just" eaLnBrk="1" hangingPunct="1">
              <a:lnSpc>
                <a:spcPct val="90000"/>
              </a:lnSpc>
            </a:pPr>
            <a:r>
              <a:rPr lang="zh-CN" altLang="en-US" dirty="0">
                <a:latin typeface="黑体" panose="02010609060101010101" pitchFamily="2" charset="-122"/>
                <a:ea typeface="黑体" panose="02010609060101010101" pitchFamily="2" charset="-122"/>
              </a:rPr>
              <a:t>基于</a:t>
            </a:r>
            <a:r>
              <a:rPr lang="zh-CN" altLang="en-US" dirty="0">
                <a:solidFill>
                  <a:srgbClr val="FF0000"/>
                </a:solidFill>
                <a:latin typeface="黑体" panose="02010609060101010101" pitchFamily="2" charset="-122"/>
                <a:ea typeface="黑体" panose="02010609060101010101" pitchFamily="2" charset="-122"/>
              </a:rPr>
              <a:t>符号推演方式</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传统的搜索技术</a:t>
            </a:r>
            <a:r>
              <a:rPr lang="en-US" altLang="zh-CN" dirty="0" smtClean="0">
                <a:latin typeface="黑体" panose="02010609060101010101" pitchFamily="2" charset="-122"/>
                <a:ea typeface="黑体" panose="02010609060101010101" pitchFamily="2" charset="-122"/>
              </a:rPr>
              <a:t>)</a:t>
            </a:r>
            <a:r>
              <a:rPr lang="zh-CN" altLang="en-US" dirty="0" smtClean="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a:p>
            <a:pPr algn="just" eaLnBrk="1" hangingPunct="1">
              <a:lnSpc>
                <a:spcPct val="90000"/>
              </a:lnSpc>
            </a:pPr>
            <a:r>
              <a:rPr lang="zh-CN" altLang="en-US" dirty="0">
                <a:latin typeface="黑体" panose="02010609060101010101" pitchFamily="2" charset="-122"/>
                <a:ea typeface="黑体" panose="02010609060101010101" pitchFamily="2" charset="-122"/>
              </a:rPr>
              <a:t>神经网络技术用于问题求解</a:t>
            </a:r>
            <a:r>
              <a:rPr lang="en-US" altLang="zh-CN" dirty="0">
                <a:latin typeface="黑体" panose="02010609060101010101" pitchFamily="2" charset="-122"/>
                <a:ea typeface="黑体" panose="02010609060101010101" pitchFamily="2" charset="-122"/>
              </a:rPr>
              <a:t>(</a:t>
            </a:r>
            <a:r>
              <a:rPr lang="zh-CN" altLang="en-US" dirty="0">
                <a:latin typeface="黑体" panose="02010609060101010101" pitchFamily="2" charset="-122"/>
                <a:ea typeface="黑体" panose="02010609060101010101" pitchFamily="2" charset="-122"/>
              </a:rPr>
              <a:t>问题求解与搜索技术研究的新途径</a:t>
            </a:r>
            <a:r>
              <a:rPr lang="en-US" altLang="zh-CN" dirty="0" smtClean="0">
                <a:latin typeface="黑体" panose="02010609060101010101" pitchFamily="2" charset="-122"/>
                <a:ea typeface="黑体" panose="02010609060101010101" pitchFamily="2" charset="-122"/>
              </a:rPr>
              <a:t>)</a:t>
            </a:r>
            <a:r>
              <a:rPr lang="zh-CN" altLang="en-US" dirty="0" smtClean="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pPr lvl="1" algn="just" eaLnBrk="1" hangingPunct="1">
              <a:lnSpc>
                <a:spcPct val="90000"/>
              </a:lnSpc>
            </a:pPr>
            <a:r>
              <a:rPr lang="zh-CN" altLang="en-US" dirty="0">
                <a:latin typeface="黑体" panose="02010609060101010101" pitchFamily="2" charset="-122"/>
                <a:ea typeface="黑体" panose="02010609060101010101" pitchFamily="2" charset="-122"/>
              </a:rPr>
              <a:t>如，用</a:t>
            </a:r>
            <a:r>
              <a:rPr lang="en-US" altLang="zh-CN" dirty="0">
                <a:latin typeface="黑体" panose="02010609060101010101" pitchFamily="2" charset="-122"/>
                <a:ea typeface="黑体" panose="02010609060101010101" pitchFamily="2" charset="-122"/>
              </a:rPr>
              <a:t>Hopfield</a:t>
            </a:r>
            <a:r>
              <a:rPr lang="zh-CN" altLang="en-US" dirty="0">
                <a:latin typeface="黑体" panose="02010609060101010101" pitchFamily="2" charset="-122"/>
                <a:ea typeface="黑体" panose="02010609060101010101" pitchFamily="2" charset="-122"/>
              </a:rPr>
              <a:t>网解决31个城市的旅行商</a:t>
            </a:r>
            <a:r>
              <a:rPr lang="zh-CN" altLang="en-US" dirty="0" smtClean="0">
                <a:latin typeface="黑体" panose="02010609060101010101" pitchFamily="2" charset="-122"/>
                <a:ea typeface="黑体" panose="02010609060101010101" pitchFamily="2" charset="-122"/>
              </a:rPr>
              <a:t>问题。</a:t>
            </a:r>
            <a:endParaRPr lang="zh-CN" altLang="en-US" dirty="0">
              <a:latin typeface="黑体" panose="02010609060101010101" pitchFamily="2" charset="-122"/>
              <a:ea typeface="黑体" panose="02010609060101010101" pitchFamily="2" charset="-122"/>
            </a:endParaRPr>
          </a:p>
          <a:p>
            <a:pPr lvl="1" eaLnBrk="1" hangingPunct="1">
              <a:lnSpc>
                <a:spcPct val="90000"/>
              </a:lnSpc>
            </a:pPr>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83</a:t>
            </a:fld>
            <a:endParaRPr lang="zh-CN" altLang="en-US" dirty="0"/>
          </a:p>
        </p:txBody>
      </p:sp>
      <p:sp>
        <p:nvSpPr>
          <p:cNvPr id="6" name="Rectangle 1026"/>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(2) 搜索技术</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(3) 问题求解</a:t>
            </a:r>
          </a:p>
        </p:txBody>
      </p:sp>
      <p:sp>
        <p:nvSpPr>
          <p:cNvPr id="80900" name="Rectangle 3"/>
          <p:cNvSpPr>
            <a:spLocks noGrp="1"/>
          </p:cNvSpPr>
          <p:nvPr>
            <p:ph idx="1"/>
          </p:nvPr>
        </p:nvSpPr>
        <p:spPr>
          <a:xfrm>
            <a:off x="533400" y="1600200"/>
            <a:ext cx="7924800" cy="4495800"/>
          </a:xfrm>
        </p:spPr>
        <p:txBody>
          <a:bodyPr vert="horz" wrap="square" lIns="91440" tIns="45720" rIns="91440" bIns="45720" anchor="t"/>
          <a:lstStyle/>
          <a:p>
            <a:pPr algn="just" eaLnBrk="1" hangingPunct="1">
              <a:lnSpc>
                <a:spcPct val="90000"/>
              </a:lnSpc>
            </a:pPr>
            <a:r>
              <a:rPr lang="zh-CN" altLang="en-US" sz="3200" dirty="0">
                <a:latin typeface="黑体" panose="02010609060101010101" pitchFamily="2" charset="-122"/>
                <a:ea typeface="黑体" panose="02010609060101010101" pitchFamily="2" charset="-122"/>
              </a:rPr>
              <a:t>在</a:t>
            </a:r>
            <a:r>
              <a:rPr lang="zh-CN" altLang="en-US" sz="3200" dirty="0">
                <a:solidFill>
                  <a:srgbClr val="FF0000"/>
                </a:solidFill>
                <a:latin typeface="黑体" panose="02010609060101010101" pitchFamily="2" charset="-122"/>
                <a:ea typeface="黑体" panose="02010609060101010101" pitchFamily="2" charset="-122"/>
              </a:rPr>
              <a:t>下棋程序</a:t>
            </a:r>
            <a:r>
              <a:rPr lang="zh-CN" altLang="en-US" sz="3200" dirty="0">
                <a:latin typeface="黑体" panose="02010609060101010101" pitchFamily="2" charset="-122"/>
                <a:ea typeface="黑体" panose="02010609060101010101" pitchFamily="2" charset="-122"/>
              </a:rPr>
              <a:t>中应用的某些技术，如</a:t>
            </a:r>
            <a:r>
              <a:rPr lang="zh-CN" altLang="en-US" sz="3200" dirty="0">
                <a:solidFill>
                  <a:srgbClr val="FF0000"/>
                </a:solidFill>
                <a:latin typeface="黑体" panose="02010609060101010101" pitchFamily="2" charset="-122"/>
                <a:ea typeface="黑体" panose="02010609060101010101" pitchFamily="2" charset="-122"/>
              </a:rPr>
              <a:t>向前看几步</a:t>
            </a:r>
            <a:r>
              <a:rPr lang="zh-CN" altLang="en-US" sz="3200" dirty="0">
                <a:latin typeface="黑体" panose="02010609060101010101" pitchFamily="2" charset="-122"/>
                <a:ea typeface="黑体" panose="02010609060101010101" pitchFamily="2" charset="-122"/>
              </a:rPr>
              <a:t>，并把困难的问题分成一些比较容易的</a:t>
            </a:r>
            <a:r>
              <a:rPr lang="zh-CN" altLang="en-US" sz="3200" dirty="0">
                <a:solidFill>
                  <a:srgbClr val="FF0000"/>
                </a:solidFill>
                <a:latin typeface="黑体" panose="02010609060101010101" pitchFamily="2" charset="-122"/>
                <a:ea typeface="黑体" panose="02010609060101010101" pitchFamily="2" charset="-122"/>
              </a:rPr>
              <a:t>子问题</a:t>
            </a:r>
            <a:r>
              <a:rPr lang="zh-CN" altLang="en-US" sz="3200" dirty="0">
                <a:latin typeface="黑体" panose="02010609060101010101" pitchFamily="2" charset="-122"/>
                <a:ea typeface="黑体" panose="02010609060101010101" pitchFamily="2" charset="-122"/>
              </a:rPr>
              <a:t>，发展成为</a:t>
            </a:r>
            <a:r>
              <a:rPr lang="zh-CN" altLang="en-US" sz="3200" dirty="0">
                <a:solidFill>
                  <a:srgbClr val="FF0000"/>
                </a:solidFill>
                <a:latin typeface="黑体" panose="02010609060101010101" pitchFamily="2" charset="-122"/>
                <a:ea typeface="黑体" panose="02010609060101010101" pitchFamily="2" charset="-122"/>
              </a:rPr>
              <a:t>搜索</a:t>
            </a:r>
            <a:r>
              <a:rPr lang="zh-CN" altLang="en-US" sz="3200" dirty="0">
                <a:latin typeface="黑体" panose="02010609060101010101" pitchFamily="2" charset="-122"/>
                <a:ea typeface="黑体" panose="02010609060101010101" pitchFamily="2" charset="-122"/>
              </a:rPr>
              <a:t>和</a:t>
            </a:r>
            <a:r>
              <a:rPr lang="zh-CN" altLang="en-US" sz="3200" dirty="0">
                <a:solidFill>
                  <a:srgbClr val="FF0000"/>
                </a:solidFill>
                <a:latin typeface="黑体" panose="02010609060101010101" pitchFamily="2" charset="-122"/>
                <a:ea typeface="黑体" panose="02010609060101010101" pitchFamily="2" charset="-122"/>
              </a:rPr>
              <a:t>问题归约</a:t>
            </a:r>
            <a:r>
              <a:rPr lang="zh-CN" altLang="en-US" sz="3200" dirty="0">
                <a:latin typeface="黑体" panose="02010609060101010101" pitchFamily="2" charset="-122"/>
                <a:ea typeface="黑体" panose="02010609060101010101" pitchFamily="2" charset="-122"/>
              </a:rPr>
              <a:t>这样的人工智能基本技术。</a:t>
            </a:r>
          </a:p>
          <a:p>
            <a:pPr algn="just" eaLnBrk="1" hangingPunct="1">
              <a:lnSpc>
                <a:spcPct val="90000"/>
              </a:lnSpc>
            </a:pPr>
            <a:r>
              <a:rPr lang="zh-CN" altLang="en-US" sz="3200" dirty="0">
                <a:latin typeface="黑体" panose="02010609060101010101" pitchFamily="2" charset="-122"/>
                <a:ea typeface="黑体" panose="02010609060101010101" pitchFamily="2" charset="-122"/>
              </a:rPr>
              <a:t>十五子棋</a:t>
            </a:r>
          </a:p>
          <a:p>
            <a:pPr algn="just" eaLnBrk="1" hangingPunct="1">
              <a:lnSpc>
                <a:spcPct val="90000"/>
              </a:lnSpc>
            </a:pPr>
            <a:r>
              <a:rPr lang="zh-CN" altLang="en-US" sz="3200" dirty="0">
                <a:latin typeface="黑体" panose="02010609060101010101" pitchFamily="2" charset="-122"/>
                <a:ea typeface="黑体" panose="02010609060101010101" pitchFamily="2" charset="-122"/>
              </a:rPr>
              <a:t>国际象棋</a:t>
            </a:r>
          </a:p>
          <a:p>
            <a:pPr algn="just" eaLnBrk="1" hangingPunct="1">
              <a:lnSpc>
                <a:spcPct val="90000"/>
              </a:lnSpc>
            </a:pPr>
            <a:r>
              <a:rPr lang="zh-CN" altLang="en-US" sz="3200" dirty="0" smtClean="0">
                <a:latin typeface="黑体" panose="02010609060101010101" pitchFamily="2" charset="-122"/>
                <a:ea typeface="黑体" panose="02010609060101010101" pitchFamily="2" charset="-122"/>
              </a:rPr>
              <a:t>各种</a:t>
            </a:r>
            <a:r>
              <a:rPr lang="zh-CN" altLang="en-US" sz="3200" dirty="0">
                <a:latin typeface="黑体" panose="02010609060101010101" pitchFamily="2" charset="-122"/>
                <a:ea typeface="黑体" panose="02010609060101010101" pitchFamily="2" charset="-122"/>
              </a:rPr>
              <a:t>数学公式运算</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84</a:t>
            </a:fld>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(4) 定理证明</a:t>
            </a:r>
          </a:p>
        </p:txBody>
      </p:sp>
      <p:sp>
        <p:nvSpPr>
          <p:cNvPr id="81924" name="Rectangle 3"/>
          <p:cNvSpPr>
            <a:spLocks noGrp="1"/>
          </p:cNvSpPr>
          <p:nvPr>
            <p:ph idx="1"/>
          </p:nvPr>
        </p:nvSpPr>
        <p:spPr>
          <a:xfrm>
            <a:off x="179512" y="1101724"/>
            <a:ext cx="4819384" cy="5398467"/>
          </a:xfrm>
        </p:spPr>
        <p:txBody>
          <a:bodyPr vert="horz" wrap="square" lIns="91440" tIns="45720" rIns="91440" bIns="45720" anchor="t"/>
          <a:lstStyle/>
          <a:p>
            <a:pPr algn="just" eaLnBrk="1" hangingPunct="1"/>
            <a:r>
              <a:rPr lang="zh-CN" altLang="en-US" dirty="0">
                <a:latin typeface="黑体" panose="02010609060101010101" pitchFamily="2" charset="-122"/>
                <a:ea typeface="黑体" panose="02010609060101010101" pitchFamily="2" charset="-122"/>
              </a:rPr>
              <a:t>程序能够证明从事实得出的</a:t>
            </a:r>
            <a:r>
              <a:rPr lang="zh-CN" altLang="en-US" dirty="0" smtClean="0">
                <a:latin typeface="黑体" panose="02010609060101010101" pitchFamily="2" charset="-122"/>
                <a:ea typeface="黑体" panose="02010609060101010101" pitchFamily="2" charset="-122"/>
              </a:rPr>
              <a:t>定理。</a:t>
            </a:r>
            <a:endParaRPr lang="zh-CN" altLang="en-US" dirty="0">
              <a:latin typeface="黑体" panose="02010609060101010101" pitchFamily="2" charset="-122"/>
              <a:ea typeface="黑体" panose="02010609060101010101" pitchFamily="2" charset="-122"/>
            </a:endParaRPr>
          </a:p>
          <a:p>
            <a:pPr algn="just" eaLnBrk="1" hangingPunct="1"/>
            <a:r>
              <a:rPr lang="zh-CN" altLang="en-US" dirty="0">
                <a:latin typeface="黑体" panose="02010609060101010101" pitchFamily="2" charset="-122"/>
                <a:ea typeface="黑体" panose="02010609060101010101" pitchFamily="2" charset="-122"/>
              </a:rPr>
              <a:t>1976年7月，</a:t>
            </a:r>
            <a:r>
              <a:rPr lang="en-US" altLang="zh-CN" dirty="0">
                <a:latin typeface="黑体" panose="02010609060101010101" pitchFamily="2" charset="-122"/>
                <a:ea typeface="黑体" panose="02010609060101010101" pitchFamily="2" charset="-122"/>
              </a:rPr>
              <a:t>K.Appel</a:t>
            </a:r>
            <a:r>
              <a:rPr lang="zh-CN" altLang="en-US" dirty="0">
                <a:latin typeface="黑体" panose="02010609060101010101" pitchFamily="2" charset="-122"/>
                <a:ea typeface="黑体" panose="02010609060101010101" pitchFamily="2" charset="-122"/>
              </a:rPr>
              <a:t>解决了长达124年之久的难题</a:t>
            </a:r>
            <a:r>
              <a:rPr lang="zh-CN" altLang="en-US" dirty="0">
                <a:ea typeface="黑体" panose="02010609060101010101" pitchFamily="2" charset="-122"/>
              </a:rPr>
              <a:t>——</a:t>
            </a:r>
            <a:r>
              <a:rPr lang="zh-CN" altLang="en-US" dirty="0">
                <a:solidFill>
                  <a:srgbClr val="FF0000"/>
                </a:solidFill>
                <a:latin typeface="黑体" panose="02010609060101010101" pitchFamily="2" charset="-122"/>
                <a:ea typeface="黑体" panose="02010609060101010101" pitchFamily="2" charset="-122"/>
              </a:rPr>
              <a:t>四色定理</a:t>
            </a:r>
            <a:r>
              <a:rPr lang="zh-CN" altLang="en-US" dirty="0">
                <a:latin typeface="黑体" panose="02010609060101010101" pitchFamily="2" charset="-122"/>
                <a:ea typeface="黑体" panose="02010609060101010101" pitchFamily="2" charset="-122"/>
              </a:rPr>
              <a:t>。</a:t>
            </a:r>
          </a:p>
          <a:p>
            <a:r>
              <a:rPr lang="zh-CN" altLang="en-US" dirty="0">
                <a:latin typeface="黑体" panose="02010609060101010101" pitchFamily="2" charset="-122"/>
                <a:ea typeface="黑体" panose="02010609060101010101" pitchFamily="2" charset="-122"/>
              </a:rPr>
              <a:t>吴文俊 </a:t>
            </a:r>
            <a:r>
              <a:rPr lang="zh-CN" altLang="en-US" dirty="0" smtClean="0">
                <a:solidFill>
                  <a:srgbClr val="FF0000"/>
                </a:solidFill>
                <a:ea typeface="黑体" panose="02010609060101010101" pitchFamily="2" charset="-122"/>
              </a:rPr>
              <a:t>“</a:t>
            </a:r>
            <a:r>
              <a:rPr lang="zh-CN" altLang="en-US" dirty="0" smtClean="0">
                <a:solidFill>
                  <a:srgbClr val="FF0000"/>
                </a:solidFill>
                <a:latin typeface="黑体" panose="02010609060101010101" pitchFamily="2" charset="-122"/>
                <a:ea typeface="黑体" panose="02010609060101010101" pitchFamily="2" charset="-122"/>
              </a:rPr>
              <a:t>吴氏方法</a:t>
            </a:r>
            <a:r>
              <a:rPr lang="zh-CN" altLang="en-US" dirty="0" smtClean="0">
                <a:solidFill>
                  <a:srgbClr val="FF0000"/>
                </a:solidFill>
                <a:ea typeface="黑体" panose="02010609060101010101" pitchFamily="2" charset="-122"/>
              </a:rPr>
              <a:t>”</a:t>
            </a:r>
            <a:r>
              <a:rPr lang="zh-CN" altLang="en-US" dirty="0" smtClean="0">
                <a:ea typeface="黑体" panose="02010609060101010101" pitchFamily="2" charset="-122"/>
              </a:rPr>
              <a:t>：</a:t>
            </a:r>
            <a:r>
              <a:rPr lang="zh-CN" altLang="en-US" dirty="0">
                <a:latin typeface="黑体" panose="02010609060101010101" pitchFamily="2" charset="-122"/>
                <a:ea typeface="黑体" panose="02010609060101010101" pitchFamily="2" charset="-122"/>
              </a:rPr>
              <a:t>几何定理证明</a:t>
            </a:r>
          </a:p>
        </p:txBody>
      </p:sp>
      <p:pic>
        <p:nvPicPr>
          <p:cNvPr id="81925" name="Picture 4" descr="wu11"/>
          <p:cNvPicPr>
            <a:picLocks noChangeAspect="1"/>
          </p:cNvPicPr>
          <p:nvPr/>
        </p:nvPicPr>
        <p:blipFill>
          <a:blip r:embed="rId2"/>
          <a:stretch>
            <a:fillRect/>
          </a:stretch>
        </p:blipFill>
        <p:spPr>
          <a:xfrm>
            <a:off x="5780016" y="3197749"/>
            <a:ext cx="2440970" cy="3624470"/>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85</a:t>
            </a:fld>
            <a:endParaRPr lang="zh-CN" altLang="en-US" dirty="0"/>
          </a:p>
        </p:txBody>
      </p:sp>
      <p:pic>
        <p:nvPicPr>
          <p:cNvPr id="6" name="Picture 4" descr="四色定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017" y="878866"/>
            <a:ext cx="3886969" cy="2425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1026"/>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(5) 专家系统和知识库</a:t>
            </a:r>
          </a:p>
        </p:txBody>
      </p:sp>
      <p:sp>
        <p:nvSpPr>
          <p:cNvPr id="82948" name="Rectangle 1027"/>
          <p:cNvSpPr>
            <a:spLocks noGrp="1"/>
          </p:cNvSpPr>
          <p:nvPr>
            <p:ph idx="1"/>
          </p:nvPr>
        </p:nvSpPr>
        <p:spPr>
          <a:xfrm>
            <a:off x="304800" y="1160240"/>
            <a:ext cx="8153400" cy="5316760"/>
          </a:xfrm>
        </p:spPr>
        <p:txBody>
          <a:bodyPr vert="horz" wrap="square" lIns="91440" tIns="45720" rIns="91440" bIns="45720" anchor="t"/>
          <a:lstStyle/>
          <a:p>
            <a:pPr algn="just" eaLnBrk="1" hangingPunct="1">
              <a:lnSpc>
                <a:spcPct val="150000"/>
              </a:lnSpc>
            </a:pPr>
            <a:r>
              <a:rPr lang="zh-CN" altLang="en-US" sz="3200" dirty="0">
                <a:solidFill>
                  <a:srgbClr val="FF0000"/>
                </a:solidFill>
                <a:latin typeface="黑体" panose="02010609060101010101" pitchFamily="2" charset="-122"/>
                <a:ea typeface="黑体" panose="02010609060101010101" pitchFamily="2" charset="-122"/>
              </a:rPr>
              <a:t>专家系统</a:t>
            </a:r>
            <a:r>
              <a:rPr lang="zh-CN" altLang="en-US" sz="3200" dirty="0">
                <a:latin typeface="黑体" panose="02010609060101010101" pitchFamily="2" charset="-122"/>
                <a:ea typeface="黑体" panose="02010609060101010101" pitchFamily="2" charset="-122"/>
              </a:rPr>
              <a:t>是一个基于专门的</a:t>
            </a:r>
            <a:r>
              <a:rPr lang="zh-CN" altLang="en-US" sz="3200" dirty="0">
                <a:solidFill>
                  <a:srgbClr val="FF0000"/>
                </a:solidFill>
                <a:latin typeface="黑体" panose="02010609060101010101" pitchFamily="2" charset="-122"/>
                <a:ea typeface="黑体" panose="02010609060101010101" pitchFamily="2" charset="-122"/>
              </a:rPr>
              <a:t>领域知识</a:t>
            </a:r>
            <a:r>
              <a:rPr lang="zh-CN" altLang="en-US" sz="3200" dirty="0">
                <a:latin typeface="黑体" panose="02010609060101010101" pitchFamily="2" charset="-122"/>
                <a:ea typeface="黑体" panose="02010609060101010101" pitchFamily="2" charset="-122"/>
              </a:rPr>
              <a:t>来求解特定问题的</a:t>
            </a:r>
            <a:r>
              <a:rPr lang="zh-CN" altLang="en-US" sz="3200" dirty="0">
                <a:solidFill>
                  <a:srgbClr val="FF0000"/>
                </a:solidFill>
                <a:latin typeface="黑体" panose="02010609060101010101" pitchFamily="2" charset="-122"/>
                <a:ea typeface="黑体" panose="02010609060101010101" pitchFamily="2" charset="-122"/>
              </a:rPr>
              <a:t>计算机程序系统</a:t>
            </a:r>
            <a:r>
              <a:rPr lang="zh-CN" altLang="en-US" sz="3200" dirty="0">
                <a:latin typeface="黑体" panose="02010609060101010101" pitchFamily="2" charset="-122"/>
                <a:ea typeface="黑体" panose="02010609060101010101" pitchFamily="2" charset="-122"/>
              </a:rPr>
              <a:t>。主要用它来</a:t>
            </a:r>
            <a:r>
              <a:rPr lang="zh-CN" altLang="en-US" sz="3200" dirty="0">
                <a:solidFill>
                  <a:srgbClr val="FF0000"/>
                </a:solidFill>
                <a:latin typeface="黑体" panose="02010609060101010101" pitchFamily="2" charset="-122"/>
                <a:ea typeface="黑体" panose="02010609060101010101" pitchFamily="2" charset="-122"/>
              </a:rPr>
              <a:t>模仿</a:t>
            </a:r>
            <a:r>
              <a:rPr lang="zh-CN" altLang="en-US" sz="3200" dirty="0">
                <a:latin typeface="黑体" panose="02010609060101010101" pitchFamily="2" charset="-122"/>
                <a:ea typeface="黑体" panose="02010609060101010101" pitchFamily="2" charset="-122"/>
              </a:rPr>
              <a:t>人类专家的</a:t>
            </a:r>
            <a:r>
              <a:rPr lang="zh-CN" altLang="en-US" sz="3200" dirty="0">
                <a:solidFill>
                  <a:srgbClr val="FF0000"/>
                </a:solidFill>
                <a:latin typeface="黑体" panose="02010609060101010101" pitchFamily="2" charset="-122"/>
                <a:ea typeface="黑体" panose="02010609060101010101" pitchFamily="2" charset="-122"/>
              </a:rPr>
              <a:t>思维活动</a:t>
            </a:r>
            <a:r>
              <a:rPr lang="zh-CN" altLang="en-US" sz="3200" dirty="0">
                <a:latin typeface="黑体" panose="02010609060101010101" pitchFamily="2" charset="-122"/>
                <a:ea typeface="黑体" panose="02010609060101010101" pitchFamily="2" charset="-122"/>
              </a:rPr>
              <a:t>，通过</a:t>
            </a:r>
            <a:r>
              <a:rPr lang="zh-CN" altLang="en-US" sz="3200" dirty="0">
                <a:solidFill>
                  <a:srgbClr val="FF0000"/>
                </a:solidFill>
                <a:latin typeface="黑体" panose="02010609060101010101" pitchFamily="2" charset="-122"/>
                <a:ea typeface="黑体" panose="02010609060101010101" pitchFamily="2" charset="-122"/>
              </a:rPr>
              <a:t>推理与判断</a:t>
            </a:r>
            <a:r>
              <a:rPr lang="zh-CN" altLang="en-US" sz="3200" dirty="0">
                <a:latin typeface="黑体" panose="02010609060101010101" pitchFamily="2" charset="-122"/>
                <a:ea typeface="黑体" panose="02010609060101010101" pitchFamily="2" charset="-122"/>
              </a:rPr>
              <a:t>来</a:t>
            </a:r>
            <a:r>
              <a:rPr lang="zh-CN" altLang="en-US" sz="3200" dirty="0">
                <a:solidFill>
                  <a:srgbClr val="FF0000"/>
                </a:solidFill>
                <a:latin typeface="黑体" panose="02010609060101010101" pitchFamily="2" charset="-122"/>
                <a:ea typeface="黑体" panose="02010609060101010101" pitchFamily="2" charset="-122"/>
              </a:rPr>
              <a:t>求解问题</a:t>
            </a:r>
            <a:r>
              <a:rPr lang="zh-CN" altLang="en-US" sz="3200" dirty="0">
                <a:latin typeface="黑体" panose="02010609060101010101" pitchFamily="2" charset="-122"/>
                <a:ea typeface="黑体" panose="02010609060101010101" pitchFamily="2" charset="-122"/>
              </a:rPr>
              <a:t>。</a:t>
            </a:r>
          </a:p>
          <a:p>
            <a:pPr algn="just" eaLnBrk="1" hangingPunct="1">
              <a:lnSpc>
                <a:spcPct val="150000"/>
              </a:lnSpc>
            </a:pPr>
            <a:r>
              <a:rPr lang="zh-CN" altLang="en-US" sz="3200" dirty="0">
                <a:gradFill>
                  <a:gsLst>
                    <a:gs pos="0">
                      <a:srgbClr val="FE4444"/>
                    </a:gs>
                    <a:gs pos="100000">
                      <a:srgbClr val="832B2B"/>
                    </a:gs>
                  </a:gsLst>
                  <a:lin scaled="0"/>
                </a:gradFill>
                <a:latin typeface="黑体" panose="02010609060101010101" pitchFamily="2" charset="-122"/>
                <a:ea typeface="黑体" panose="02010609060101010101" pitchFamily="2" charset="-122"/>
              </a:rPr>
              <a:t>专家系统组成</a:t>
            </a:r>
            <a:r>
              <a:rPr lang="zh-CN" altLang="en-US" sz="3200" dirty="0">
                <a:latin typeface="黑体" panose="02010609060101010101" pitchFamily="2" charset="-122"/>
                <a:ea typeface="黑体" panose="02010609060101010101" pitchFamily="2" charset="-122"/>
              </a:rPr>
              <a:t>：</a:t>
            </a:r>
          </a:p>
          <a:p>
            <a:pPr lvl="1" algn="just" eaLnBrk="1" hangingPunct="1">
              <a:lnSpc>
                <a:spcPct val="150000"/>
              </a:lnSpc>
            </a:pPr>
            <a:r>
              <a:rPr lang="zh-CN" altLang="en-US" sz="2800" dirty="0">
                <a:latin typeface="黑体" panose="02010609060101010101" pitchFamily="2" charset="-122"/>
                <a:ea typeface="黑体" panose="02010609060101010101" pitchFamily="2" charset="-122"/>
              </a:rPr>
              <a:t>知识库</a:t>
            </a:r>
          </a:p>
          <a:p>
            <a:pPr lvl="1" algn="just" eaLnBrk="1" hangingPunct="1">
              <a:lnSpc>
                <a:spcPct val="150000"/>
              </a:lnSpc>
            </a:pPr>
            <a:r>
              <a:rPr lang="zh-CN" altLang="en-US" sz="2800" dirty="0">
                <a:latin typeface="黑体" panose="02010609060101010101" pitchFamily="2" charset="-122"/>
                <a:ea typeface="黑体" panose="02010609060101010101" pitchFamily="2" charset="-122"/>
              </a:rPr>
              <a:t>推理机</a:t>
            </a:r>
          </a:p>
          <a:p>
            <a:pPr eaLnBrk="1" hangingPunct="1">
              <a:lnSpc>
                <a:spcPct val="15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86</a:t>
            </a:fld>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p:cNvSpPr>
          <p:nvPr>
            <p:ph idx="1"/>
          </p:nvPr>
        </p:nvSpPr>
        <p:spPr>
          <a:xfrm>
            <a:off x="467544" y="1129758"/>
            <a:ext cx="8064896" cy="5370434"/>
          </a:xfrm>
        </p:spPr>
        <p:txBody>
          <a:bodyPr vert="horz" wrap="square" lIns="91440" tIns="45720" rIns="91440" bIns="45720" anchor="t"/>
          <a:lstStyle/>
          <a:p>
            <a:pPr marL="0" indent="446088" algn="just" eaLnBrk="1" hangingPunct="1">
              <a:lnSpc>
                <a:spcPct val="90000"/>
              </a:lnSpc>
            </a:pPr>
            <a:r>
              <a:rPr lang="zh-CN" altLang="en-US" sz="3200" dirty="0">
                <a:solidFill>
                  <a:srgbClr val="FF0000"/>
                </a:solidFill>
                <a:latin typeface="黑体" panose="02010609060101010101" pitchFamily="2" charset="-122"/>
                <a:ea typeface="黑体" panose="02010609060101010101" pitchFamily="2" charset="-122"/>
              </a:rPr>
              <a:t>专家系统</a:t>
            </a:r>
            <a:r>
              <a:rPr lang="zh-CN" altLang="en-US" sz="3200" dirty="0">
                <a:latin typeface="黑体" panose="02010609060101010101" pitchFamily="2" charset="-122"/>
                <a:ea typeface="黑体" panose="02010609060101010101" pitchFamily="2" charset="-122"/>
              </a:rPr>
              <a:t>中的知识往往具有</a:t>
            </a:r>
            <a:r>
              <a:rPr lang="zh-CN" altLang="en-US" sz="3200" dirty="0">
                <a:solidFill>
                  <a:srgbClr val="FF0000"/>
                </a:solidFill>
                <a:latin typeface="黑体" panose="02010609060101010101" pitchFamily="2" charset="-122"/>
                <a:ea typeface="黑体" panose="02010609060101010101" pitchFamily="2" charset="-122"/>
              </a:rPr>
              <a:t>不确定性</a:t>
            </a:r>
            <a:r>
              <a:rPr lang="zh-CN" altLang="en-US" sz="3200" dirty="0">
                <a:latin typeface="黑体" panose="02010609060101010101" pitchFamily="2" charset="-122"/>
                <a:ea typeface="黑体" panose="02010609060101010101" pitchFamily="2" charset="-122"/>
              </a:rPr>
              <a:t>或</a:t>
            </a:r>
            <a:r>
              <a:rPr lang="zh-CN" altLang="en-US" sz="3200" dirty="0">
                <a:solidFill>
                  <a:srgbClr val="FF0000"/>
                </a:solidFill>
                <a:latin typeface="黑体" panose="02010609060101010101" pitchFamily="2" charset="-122"/>
                <a:ea typeface="黑体" panose="02010609060101010101" pitchFamily="2" charset="-122"/>
              </a:rPr>
              <a:t>不精确性</a:t>
            </a:r>
            <a:r>
              <a:rPr lang="zh-CN" altLang="en-US" sz="3200" dirty="0">
                <a:latin typeface="黑体" panose="02010609060101010101" pitchFamily="2" charset="-122"/>
                <a:ea typeface="黑体" panose="02010609060101010101" pitchFamily="2" charset="-122"/>
              </a:rPr>
              <a:t>，它必须能够使用这些模糊的知识进行推理以得出结论</a:t>
            </a:r>
            <a:r>
              <a:rPr lang="zh-CN" altLang="en-US" sz="3200" dirty="0" smtClean="0">
                <a:latin typeface="黑体" panose="02010609060101010101" pitchFamily="2" charset="-122"/>
                <a:ea typeface="黑体" panose="02010609060101010101" pitchFamily="2" charset="-122"/>
              </a:rPr>
              <a:t>。</a:t>
            </a:r>
            <a:endParaRPr lang="en-US" altLang="zh-CN" sz="3200" dirty="0" smtClean="0">
              <a:latin typeface="黑体" panose="02010609060101010101" pitchFamily="2" charset="-122"/>
              <a:ea typeface="黑体" panose="02010609060101010101" pitchFamily="2" charset="-122"/>
            </a:endParaRPr>
          </a:p>
          <a:p>
            <a:pPr marL="0" indent="446088" algn="just" eaLnBrk="1" hangingPunct="1">
              <a:lnSpc>
                <a:spcPct val="90000"/>
              </a:lnSpc>
            </a:pPr>
            <a:endParaRPr lang="zh-CN" altLang="en-US" sz="3200" dirty="0">
              <a:latin typeface="黑体" panose="02010609060101010101" pitchFamily="2" charset="-122"/>
              <a:ea typeface="黑体" panose="02010609060101010101" pitchFamily="2" charset="-122"/>
            </a:endParaRPr>
          </a:p>
          <a:p>
            <a:pPr marL="457200" indent="-457200">
              <a:lnSpc>
                <a:spcPct val="90000"/>
              </a:lnSpc>
              <a:buClr>
                <a:schemeClr val="accent6"/>
              </a:buClr>
              <a:buFont typeface="Wingdings" panose="05000000000000000000" pitchFamily="2" charset="2"/>
              <a:buChar char="Ø"/>
            </a:pPr>
            <a:r>
              <a:rPr lang="zh-CN" altLang="en-US" sz="3200" dirty="0">
                <a:latin typeface="黑体" panose="02010609060101010101" pitchFamily="2" charset="-122"/>
                <a:ea typeface="黑体" panose="02010609060101010101" pitchFamily="2" charset="-122"/>
              </a:rPr>
              <a:t>专家系统可用于</a:t>
            </a:r>
            <a:r>
              <a:rPr lang="zh-CN" altLang="en-US" sz="3200" dirty="0">
                <a:solidFill>
                  <a:srgbClr val="FF0000"/>
                </a:solidFill>
                <a:latin typeface="黑体" panose="02010609060101010101" pitchFamily="2" charset="-122"/>
                <a:ea typeface="黑体" panose="02010609060101010101" pitchFamily="2" charset="-122"/>
              </a:rPr>
              <a:t>解释、预测、诊断、设计、规划、监督、排错、控制和教学</a:t>
            </a:r>
            <a:r>
              <a:rPr lang="zh-CN" altLang="en-US" sz="3200" dirty="0">
                <a:latin typeface="黑体" panose="02010609060101010101" pitchFamily="2" charset="-122"/>
                <a:ea typeface="黑体" panose="02010609060101010101" pitchFamily="2" charset="-122"/>
              </a:rPr>
              <a:t>等目的</a:t>
            </a:r>
            <a:r>
              <a:rPr lang="zh-CN" altLang="en-US" sz="3200" dirty="0" smtClean="0">
                <a:latin typeface="黑体" panose="02010609060101010101" pitchFamily="2" charset="-122"/>
                <a:ea typeface="黑体" panose="02010609060101010101" pitchFamily="2" charset="-122"/>
              </a:rPr>
              <a:t>。</a:t>
            </a:r>
            <a:endParaRPr lang="en-US" altLang="zh-CN" sz="3200" dirty="0" smtClean="0">
              <a:latin typeface="黑体" panose="02010609060101010101" pitchFamily="2" charset="-122"/>
              <a:ea typeface="黑体" panose="02010609060101010101" pitchFamily="2" charset="-122"/>
            </a:endParaRPr>
          </a:p>
          <a:p>
            <a:pPr marL="457200" indent="-457200">
              <a:lnSpc>
                <a:spcPct val="90000"/>
              </a:lnSpc>
              <a:buClr>
                <a:schemeClr val="accent6"/>
              </a:buClr>
              <a:buFont typeface="Wingdings" panose="05000000000000000000" pitchFamily="2" charset="2"/>
              <a:buChar char="Ø"/>
            </a:pPr>
            <a:endParaRPr lang="en-US" altLang="zh-CN" sz="3200" dirty="0" smtClean="0">
              <a:latin typeface="黑体" panose="02010609060101010101" pitchFamily="2" charset="-122"/>
              <a:ea typeface="黑体" panose="02010609060101010101" pitchFamily="2" charset="-122"/>
            </a:endParaRPr>
          </a:p>
          <a:p>
            <a:pPr marL="457200" indent="-457200">
              <a:lnSpc>
                <a:spcPct val="90000"/>
              </a:lnSpc>
              <a:buClr>
                <a:schemeClr val="accent6"/>
              </a:buClr>
              <a:buFont typeface="Wingdings" panose="05000000000000000000" pitchFamily="2" charset="2"/>
              <a:buChar char="Ø"/>
            </a:pPr>
            <a:r>
              <a:rPr lang="zh-CN" altLang="en-US" dirty="0" smtClean="0">
                <a:solidFill>
                  <a:schemeClr val="accent2">
                    <a:lumMod val="75000"/>
                    <a:lumOff val="25000"/>
                  </a:schemeClr>
                </a:solidFill>
                <a:latin typeface="黑体" panose="02010609060101010101" pitchFamily="2" charset="-122"/>
                <a:ea typeface="黑体" panose="02010609060101010101" pitchFamily="2" charset="-122"/>
              </a:rPr>
              <a:t>专家系统</a:t>
            </a:r>
            <a:r>
              <a:rPr lang="zh-CN" altLang="en-US" dirty="0">
                <a:solidFill>
                  <a:schemeClr val="accent2">
                    <a:lumMod val="75000"/>
                    <a:lumOff val="25000"/>
                  </a:schemeClr>
                </a:solidFill>
                <a:latin typeface="黑体" panose="02010609060101010101" pitchFamily="2" charset="-122"/>
                <a:ea typeface="黑体" panose="02010609060101010101" pitchFamily="2" charset="-122"/>
              </a:rPr>
              <a:t>开发工具：</a:t>
            </a:r>
            <a:r>
              <a:rPr lang="en-US" altLang="zh-CN" dirty="0">
                <a:solidFill>
                  <a:schemeClr val="accent2">
                    <a:lumMod val="50000"/>
                    <a:lumOff val="50000"/>
                  </a:schemeClr>
                </a:solidFill>
                <a:latin typeface="黑体" panose="02010609060101010101" pitchFamily="2" charset="-122"/>
                <a:ea typeface="黑体" panose="02010609060101010101" pitchFamily="2" charset="-122"/>
              </a:rPr>
              <a:t>LISP</a:t>
            </a:r>
            <a:r>
              <a:rPr lang="zh-CN" altLang="en-US" dirty="0">
                <a:solidFill>
                  <a:schemeClr val="accent2">
                    <a:lumMod val="50000"/>
                    <a:lumOff val="50000"/>
                  </a:schemeClr>
                </a:solidFill>
                <a:latin typeface="黑体" panose="02010609060101010101" pitchFamily="2" charset="-122"/>
                <a:ea typeface="黑体" panose="02010609060101010101" pitchFamily="2" charset="-122"/>
              </a:rPr>
              <a:t>语言、</a:t>
            </a:r>
            <a:r>
              <a:rPr lang="en-US" altLang="zh-CN" dirty="0">
                <a:solidFill>
                  <a:schemeClr val="accent2">
                    <a:lumMod val="50000"/>
                    <a:lumOff val="50000"/>
                  </a:schemeClr>
                </a:solidFill>
                <a:latin typeface="黑体" panose="02010609060101010101" pitchFamily="2" charset="-122"/>
                <a:ea typeface="黑体" panose="02010609060101010101" pitchFamily="2" charset="-122"/>
              </a:rPr>
              <a:t>Prolog</a:t>
            </a:r>
            <a:endParaRPr lang="zh-CN" altLang="en-US" dirty="0">
              <a:solidFill>
                <a:schemeClr val="accent2">
                  <a:lumMod val="50000"/>
                  <a:lumOff val="50000"/>
                </a:schemeClr>
              </a:solidFill>
              <a:latin typeface="黑体" panose="02010609060101010101" pitchFamily="2" charset="-122"/>
              <a:ea typeface="黑体" panose="02010609060101010101" pitchFamily="2" charset="-122"/>
            </a:endParaRPr>
          </a:p>
          <a:p>
            <a:pPr marL="457200" indent="-457200">
              <a:lnSpc>
                <a:spcPct val="90000"/>
              </a:lnSpc>
              <a:buClr>
                <a:schemeClr val="accent6"/>
              </a:buClr>
              <a:buFont typeface="Wingdings" panose="05000000000000000000" pitchFamily="2" charset="2"/>
              <a:buChar char="Ø"/>
            </a:pPr>
            <a:r>
              <a:rPr lang="zh-CN" altLang="en-US" dirty="0">
                <a:solidFill>
                  <a:schemeClr val="accent2">
                    <a:lumMod val="50000"/>
                    <a:lumOff val="50000"/>
                  </a:schemeClr>
                </a:solidFill>
                <a:latin typeface="黑体" panose="02010609060101010101" pitchFamily="2" charset="-122"/>
                <a:ea typeface="黑体" panose="02010609060101010101" pitchFamily="2" charset="-122"/>
              </a:rPr>
              <a:t>专家系统的运行与</a:t>
            </a:r>
            <a:r>
              <a:rPr lang="zh-CN" altLang="en-US" dirty="0" smtClean="0">
                <a:solidFill>
                  <a:schemeClr val="accent2">
                    <a:lumMod val="50000"/>
                    <a:lumOff val="50000"/>
                  </a:schemeClr>
                </a:solidFill>
                <a:latin typeface="黑体" panose="02010609060101010101" pitchFamily="2" charset="-122"/>
                <a:ea typeface="黑体" panose="02010609060101010101" pitchFamily="2" charset="-122"/>
              </a:rPr>
              <a:t>维护</a:t>
            </a: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87</a:t>
            </a:fld>
            <a:endParaRPr lang="zh-CN" altLang="en-US" dirty="0"/>
          </a:p>
        </p:txBody>
      </p:sp>
      <p:sp>
        <p:nvSpPr>
          <p:cNvPr id="5" name="Rectangle 1026"/>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(5) 专家系统和知识库</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1027"/>
          <p:cNvSpPr>
            <a:spLocks noGrp="1"/>
          </p:cNvSpPr>
          <p:nvPr>
            <p:ph idx="1"/>
          </p:nvPr>
        </p:nvSpPr>
        <p:spPr>
          <a:xfrm>
            <a:off x="179512" y="980728"/>
            <a:ext cx="8640960" cy="5688632"/>
          </a:xfrm>
        </p:spPr>
        <p:txBody>
          <a:bodyPr vert="horz" wrap="square" lIns="91440" tIns="45720" rIns="91440" bIns="45720" anchor="t"/>
          <a:lstStyle/>
          <a:p>
            <a:pPr algn="just" eaLnBrk="1" hangingPunct="1">
              <a:lnSpc>
                <a:spcPct val="120000"/>
              </a:lnSpc>
            </a:pPr>
            <a:r>
              <a:rPr lang="zh-CN" altLang="en-US" dirty="0">
                <a:solidFill>
                  <a:srgbClr val="FF0000"/>
                </a:solidFill>
                <a:latin typeface="黑体" panose="02010609060101010101" pitchFamily="2" charset="-122"/>
                <a:ea typeface="黑体" panose="02010609060101010101" pitchFamily="2" charset="-122"/>
              </a:rPr>
              <a:t>知识库技</a:t>
            </a:r>
            <a:r>
              <a:rPr lang="zh-CN" altLang="en-US" dirty="0">
                <a:latin typeface="黑体" panose="02010609060101010101" pitchFamily="2" charset="-122"/>
                <a:ea typeface="黑体" panose="02010609060101010101" pitchFamily="2" charset="-122"/>
              </a:rPr>
              <a:t>术包括知识的组织、管理、维护、优化等技术。</a:t>
            </a:r>
          </a:p>
          <a:p>
            <a:pPr algn="just" eaLnBrk="1" hangingPunct="1">
              <a:lnSpc>
                <a:spcPct val="120000"/>
              </a:lnSpc>
            </a:pPr>
            <a:r>
              <a:rPr lang="zh-CN" altLang="en-US" dirty="0">
                <a:latin typeface="黑体" panose="02010609060101010101" pitchFamily="2" charset="-122"/>
                <a:ea typeface="黑体" panose="02010609060101010101" pitchFamily="2" charset="-122"/>
              </a:rPr>
              <a:t>知识库与知识表示密切相关，知识表示是指知识在计算机中的表示方法和表示形式，它涉及到知识的逻辑结构和物理结构。</a:t>
            </a:r>
          </a:p>
          <a:p>
            <a:pPr algn="just" eaLnBrk="1" hangingPunct="1">
              <a:lnSpc>
                <a:spcPct val="120000"/>
              </a:lnSpc>
            </a:pPr>
            <a:r>
              <a:rPr lang="zh-CN" altLang="en-US" dirty="0">
                <a:solidFill>
                  <a:srgbClr val="FF0000"/>
                </a:solidFill>
                <a:latin typeface="黑体" panose="02010609060101010101" pitchFamily="2" charset="-122"/>
                <a:ea typeface="黑体" panose="02010609060101010101" pitchFamily="2" charset="-122"/>
              </a:rPr>
              <a:t>知识表示</a:t>
            </a:r>
            <a:r>
              <a:rPr lang="zh-CN" altLang="en-US" dirty="0">
                <a:latin typeface="黑体" panose="02010609060101010101" pitchFamily="2" charset="-122"/>
                <a:ea typeface="黑体" panose="02010609060101010101" pitchFamily="2" charset="-122"/>
              </a:rPr>
              <a:t>实际也隐含着知识的运用，知识表示和知识库是知识运用的基础，同时也与知识的获取密切相关。</a:t>
            </a:r>
          </a:p>
          <a:p>
            <a:pPr eaLnBrk="1" hangingPunct="1">
              <a:lnSpc>
                <a:spcPct val="120000"/>
              </a:lnSpc>
            </a:pPr>
            <a:r>
              <a:rPr lang="zh-CN" altLang="en-US" dirty="0">
                <a:solidFill>
                  <a:srgbClr val="FF0000"/>
                </a:solidFill>
                <a:latin typeface="黑体" panose="02010609060101010101" pitchFamily="2" charset="-122"/>
                <a:ea typeface="黑体" panose="02010609060101010101" pitchFamily="2" charset="-122"/>
              </a:rPr>
              <a:t>知识是智能的基础和源泉。</a:t>
            </a:r>
            <a:r>
              <a:rPr lang="zh-CN" altLang="en-US" dirty="0">
                <a:latin typeface="黑体" panose="02010609060101010101" pitchFamily="2" charset="-122"/>
                <a:ea typeface="黑体" panose="02010609060101010101" pitchFamily="2" charset="-122"/>
              </a:rPr>
              <a:t> </a:t>
            </a:r>
          </a:p>
          <a:p>
            <a:pPr algn="just" eaLnBrk="1" hangingPunct="1">
              <a:lnSpc>
                <a:spcPct val="120000"/>
              </a:lnSpc>
            </a:pPr>
            <a:endParaRPr lang="zh-CN" altLang="en-US" dirty="0">
              <a:latin typeface="黑体" panose="02010609060101010101" pitchFamily="2" charset="-122"/>
              <a:ea typeface="黑体" panose="02010609060101010101" pitchFamily="2" charset="-122"/>
            </a:endParaRPr>
          </a:p>
          <a:p>
            <a:pPr eaLnBrk="1" hangingPunct="1">
              <a:lnSpc>
                <a:spcPct val="120000"/>
              </a:lnSpc>
            </a:pPr>
            <a:endParaRPr lang="zh-CN" altLang="en-US"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88</a:t>
            </a:fld>
            <a:endParaRPr lang="zh-CN" altLang="en-US" dirty="0"/>
          </a:p>
        </p:txBody>
      </p:sp>
      <p:sp>
        <p:nvSpPr>
          <p:cNvPr id="5" name="Rectangle 1026"/>
          <p:cNvSpPr>
            <a:spLocks noGrp="1"/>
          </p:cNvSpPr>
          <p:nvPr>
            <p:ph type="title"/>
          </p:nvPr>
        </p:nvSpPr>
        <p:spPr>
          <a:xfrm>
            <a:off x="179512" y="260648"/>
            <a:ext cx="7772400" cy="899592"/>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(5) 专家系统和知识库</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(6) 系统与语言工具</a:t>
            </a:r>
          </a:p>
        </p:txBody>
      </p:sp>
      <p:sp>
        <p:nvSpPr>
          <p:cNvPr id="86020" name="Rectangle 3"/>
          <p:cNvSpPr>
            <a:spLocks noGrp="1"/>
          </p:cNvSpPr>
          <p:nvPr>
            <p:ph idx="1"/>
          </p:nvPr>
        </p:nvSpPr>
        <p:spPr/>
        <p:txBody>
          <a:bodyPr vert="horz" wrap="square" lIns="91440" tIns="45720" rIns="91440" bIns="45720" anchor="t"/>
          <a:lstStyle/>
          <a:p>
            <a:pPr algn="just" eaLnBrk="1" hangingPunct="1">
              <a:lnSpc>
                <a:spcPct val="150000"/>
              </a:lnSpc>
            </a:pPr>
            <a:r>
              <a:rPr lang="zh-CN" altLang="en-US" sz="3200" dirty="0">
                <a:latin typeface="黑体" panose="02010609060101010101" pitchFamily="2" charset="-122"/>
                <a:ea typeface="黑体" panose="02010609060101010101" pitchFamily="2" charset="-122"/>
              </a:rPr>
              <a:t>开发新的方法也往往是人工智能研究的一个重要方面。</a:t>
            </a:r>
          </a:p>
          <a:p>
            <a:pPr algn="just" eaLnBrk="1" hangingPunct="1">
              <a:lnSpc>
                <a:spcPct val="150000"/>
              </a:lnSpc>
            </a:pPr>
            <a:r>
              <a:rPr lang="zh-CN" altLang="en-US" sz="3200" dirty="0">
                <a:latin typeface="黑体" panose="02010609060101010101" pitchFamily="2" charset="-122"/>
                <a:ea typeface="黑体" panose="02010609060101010101" pitchFamily="2" charset="-122"/>
              </a:rPr>
              <a:t>人工智能对计算机界的某些最大贡献已经以派生的形式表现出来。</a:t>
            </a:r>
          </a:p>
          <a:p>
            <a:pPr algn="just" eaLnBrk="1" hangingPunct="1">
              <a:lnSpc>
                <a:spcPct val="150000"/>
              </a:lnSpc>
            </a:pPr>
            <a:r>
              <a:rPr lang="zh-CN" altLang="en-US" sz="3200" dirty="0">
                <a:latin typeface="黑体" panose="02010609060101010101" pitchFamily="2" charset="-122"/>
                <a:ea typeface="黑体" panose="02010609060101010101" pitchFamily="2" charset="-122"/>
              </a:rPr>
              <a:t>计算机系统的一些概念，如</a:t>
            </a:r>
            <a:r>
              <a:rPr lang="zh-CN" altLang="en-US" sz="3200" dirty="0">
                <a:solidFill>
                  <a:srgbClr val="FF0000"/>
                </a:solidFill>
                <a:latin typeface="黑体" panose="02010609060101010101" pitchFamily="2" charset="-122"/>
                <a:ea typeface="黑体" panose="02010609060101010101" pitchFamily="2" charset="-122"/>
              </a:rPr>
              <a:t>分时系统</a:t>
            </a:r>
            <a:r>
              <a:rPr lang="zh-CN" altLang="en-US" sz="3200" dirty="0">
                <a:latin typeface="黑体" panose="02010609060101010101" pitchFamily="2" charset="-122"/>
                <a:ea typeface="黑体" panose="02010609060101010101" pitchFamily="2" charset="-122"/>
              </a:rPr>
              <a:t>、编目处理系统和交互调试系统等，已经在人工智能研究中得到发展。</a:t>
            </a:r>
          </a:p>
          <a:p>
            <a:pPr algn="just" eaLnBrk="1" hangingPunct="1">
              <a:lnSpc>
                <a:spcPct val="150000"/>
              </a:lnSpc>
            </a:pPr>
            <a:endParaRPr lang="zh-CN" altLang="en-US" sz="3200" dirty="0">
              <a:latin typeface="黑体" panose="02010609060101010101" pitchFamily="2" charset="-122"/>
              <a:ea typeface="黑体" panose="02010609060101010101" pitchFamily="2" charset="-122"/>
            </a:endParaRPr>
          </a:p>
          <a:p>
            <a:pPr eaLnBrk="1" hangingPunct="1">
              <a:lnSpc>
                <a:spcPct val="150000"/>
              </a:lnSpc>
            </a:pPr>
            <a:endParaRPr lang="zh-CN" altLang="en-US" sz="3200" dirty="0">
              <a:latin typeface="黑体" panose="02010609060101010101" pitchFamily="2" charset="-122"/>
              <a:ea typeface="黑体" panose="02010609060101010101" pitchFamily="2" charset="-122"/>
            </a:endParaRP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89</a:t>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大卫</a:t>
            </a:r>
            <a:r>
              <a:rPr lang="en-US" altLang="zh-CN" dirty="0"/>
              <a:t>(David):</a:t>
            </a:r>
            <a:r>
              <a:rPr lang="zh-CN" altLang="en-US" dirty="0"/>
              <a:t>一个具有感情的机器人</a:t>
            </a:r>
          </a:p>
        </p:txBody>
      </p:sp>
      <p:sp>
        <p:nvSpPr>
          <p:cNvPr id="5" name="灯片编号占位符 4"/>
          <p:cNvSpPr>
            <a:spLocks noGrp="1"/>
          </p:cNvSpPr>
          <p:nvPr>
            <p:ph type="sldNum" sz="quarter" idx="4"/>
          </p:nvPr>
        </p:nvSpPr>
        <p:spPr/>
        <p:txBody>
          <a:bodyPr/>
          <a:lstStyle/>
          <a:p>
            <a:fld id="{9A0DB2DC-4C9A-4742-B13C-FB6460FD3503}" type="slidenum">
              <a:rPr lang="zh-CN" altLang="en-US" smtClean="0"/>
              <a:pPr/>
              <a:t>9</a:t>
            </a:fld>
            <a:endParaRPr lang="zh-CN" altLang="en-US" dirty="0"/>
          </a:p>
        </p:txBody>
      </p:sp>
      <p:pic>
        <p:nvPicPr>
          <p:cNvPr id="9220" name="Picture 5" descr="28-3-48046_1"/>
          <p:cNvPicPr>
            <a:picLocks noChangeAspect="1"/>
          </p:cNvPicPr>
          <p:nvPr/>
        </p:nvPicPr>
        <p:blipFill>
          <a:blip r:embed="rId3"/>
          <a:stretch>
            <a:fillRect/>
          </a:stretch>
        </p:blipFill>
        <p:spPr>
          <a:xfrm>
            <a:off x="822449" y="1556792"/>
            <a:ext cx="7129463" cy="4848225"/>
          </a:xfrm>
          <a:prstGeom prst="rect">
            <a:avLst/>
          </a:prstGeom>
          <a:noFill/>
          <a:ln w="9525">
            <a:noFill/>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1026"/>
          <p:cNvSpPr>
            <a:spLocks noGrp="1"/>
          </p:cNvSpPr>
          <p:nvPr>
            <p:ph type="title"/>
          </p:nvPr>
        </p:nvSpPr>
        <p:spPr>
          <a:xfrm>
            <a:off x="250825" y="115888"/>
            <a:ext cx="3889375" cy="1009650"/>
          </a:xfrm>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1.4</a:t>
            </a:r>
            <a:r>
              <a:rPr lang="zh-CN" altLang="en-US">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3 智能</a:t>
            </a:r>
            <a:r>
              <a:rPr lang="zh-CN" altLang="en-US" dirty="0">
                <a:latin typeface="微软雅黑" panose="020B0503020204020204" pitchFamily="34" charset="-122"/>
                <a:ea typeface="微软雅黑" panose="020B0503020204020204" pitchFamily="34" charset="-122"/>
              </a:rPr>
              <a:t>学习</a:t>
            </a:r>
          </a:p>
        </p:txBody>
      </p:sp>
      <p:sp>
        <p:nvSpPr>
          <p:cNvPr id="87044" name="Rectangle 1027"/>
          <p:cNvSpPr>
            <a:spLocks noGrp="1"/>
          </p:cNvSpPr>
          <p:nvPr>
            <p:ph idx="1"/>
          </p:nvPr>
        </p:nvSpPr>
        <p:spPr>
          <a:xfrm>
            <a:off x="323850" y="1196975"/>
            <a:ext cx="3609975" cy="2620963"/>
          </a:xfrm>
        </p:spPr>
        <p:txBody>
          <a:bodyPr vert="horz" wrap="square" lIns="91440" tIns="45720" rIns="91440" bIns="45720" anchor="t"/>
          <a:lstStyle/>
          <a:p>
            <a:pPr eaLnBrk="1" hangingPunct="1">
              <a:spcBef>
                <a:spcPct val="50000"/>
              </a:spcBef>
              <a:buNone/>
            </a:pPr>
            <a:r>
              <a:rPr lang="zh-CN" altLang="en-US" sz="3200" dirty="0">
                <a:ea typeface="黑体" panose="02010609060101010101" pitchFamily="2" charset="-122"/>
              </a:rPr>
              <a:t>利用经验改善系统自身的性能</a:t>
            </a:r>
            <a:r>
              <a:rPr lang="zh-CN" altLang="zh-CN" sz="2000" dirty="0">
                <a:ea typeface="黑体" panose="02010609060101010101" pitchFamily="2" charset="-122"/>
              </a:rPr>
              <a:t>                                               [</a:t>
            </a:r>
            <a:r>
              <a:rPr lang="en-US" altLang="zh-CN" sz="2000" dirty="0">
                <a:ea typeface="黑体" panose="02010609060101010101" pitchFamily="2" charset="-122"/>
              </a:rPr>
              <a:t>T.Mitchell, </a:t>
            </a:r>
            <a:r>
              <a:rPr lang="en-US" altLang="zh-CN" sz="2000" i="1" dirty="0">
                <a:ea typeface="黑体" panose="02010609060101010101" pitchFamily="2" charset="-122"/>
              </a:rPr>
              <a:t>Book</a:t>
            </a:r>
            <a:r>
              <a:rPr lang="en-US" altLang="zh-CN" sz="2000" dirty="0">
                <a:ea typeface="黑体" panose="02010609060101010101" pitchFamily="2" charset="-122"/>
              </a:rPr>
              <a:t> 97]</a:t>
            </a:r>
            <a:endParaRPr lang="zh-CN" altLang="en-US" sz="3200" dirty="0">
              <a:latin typeface="黑体" panose="02010609060101010101" pitchFamily="2" charset="-122"/>
              <a:ea typeface="黑体" panose="02010609060101010101" pitchFamily="2" charset="-122"/>
            </a:endParaRPr>
          </a:p>
          <a:p>
            <a:pPr algn="just" eaLnBrk="1" hangingPunct="1">
              <a:buNone/>
            </a:pPr>
            <a:r>
              <a:rPr lang="zh-CN" altLang="en-US" sz="3200" dirty="0">
                <a:solidFill>
                  <a:srgbClr val="FF0000"/>
                </a:solidFill>
                <a:latin typeface="黑体" panose="02010609060101010101" pitchFamily="2" charset="-122"/>
                <a:ea typeface="黑体" panose="02010609060101010101" pitchFamily="2" charset="-122"/>
              </a:rPr>
              <a:t>机器学习</a:t>
            </a:r>
            <a:r>
              <a:rPr lang="zh-CN" altLang="en-US" sz="3200" dirty="0">
                <a:latin typeface="黑体" panose="02010609060101010101" pitchFamily="2" charset="-122"/>
                <a:ea typeface="黑体" panose="02010609060101010101" pitchFamily="2" charset="-122"/>
              </a:rPr>
              <a:t>是使计算机具有智能的根本途径。</a:t>
            </a:r>
          </a:p>
        </p:txBody>
      </p:sp>
      <p:pic>
        <p:nvPicPr>
          <p:cNvPr id="87045" name="Picture 4"/>
          <p:cNvPicPr>
            <a:picLocks noChangeAspect="1"/>
          </p:cNvPicPr>
          <p:nvPr/>
        </p:nvPicPr>
        <p:blipFill>
          <a:blip r:embed="rId3"/>
          <a:stretch>
            <a:fillRect/>
          </a:stretch>
        </p:blipFill>
        <p:spPr>
          <a:xfrm>
            <a:off x="4143375" y="1125538"/>
            <a:ext cx="4878388" cy="2924175"/>
          </a:xfrm>
          <a:prstGeom prst="rect">
            <a:avLst/>
          </a:prstGeom>
          <a:noFill/>
          <a:ln w="9525">
            <a:noFill/>
          </a:ln>
        </p:spPr>
      </p:pic>
      <p:sp>
        <p:nvSpPr>
          <p:cNvPr id="87046" name="矩形 1"/>
          <p:cNvSpPr/>
          <p:nvPr/>
        </p:nvSpPr>
        <p:spPr>
          <a:xfrm>
            <a:off x="342900" y="4724400"/>
            <a:ext cx="8496300" cy="1385888"/>
          </a:xfrm>
          <a:prstGeom prst="rect">
            <a:avLst/>
          </a:prstGeom>
          <a:noFill/>
          <a:ln w="9525">
            <a:noFill/>
          </a:ln>
        </p:spPr>
        <p:txBody>
          <a:bodyPr>
            <a:spAutoFit/>
          </a:bodyPr>
          <a:lstStyle/>
          <a:p>
            <a:pPr algn="just"/>
            <a:r>
              <a:rPr lang="zh-CN" altLang="en-US" sz="2800" b="1" dirty="0">
                <a:solidFill>
                  <a:srgbClr val="FF0000"/>
                </a:solidFill>
                <a:latin typeface="黑体" panose="02010609060101010101" pitchFamily="2" charset="-122"/>
                <a:ea typeface="黑体" panose="02010609060101010101" pitchFamily="2" charset="-122"/>
              </a:rPr>
              <a:t>学习</a:t>
            </a:r>
            <a:r>
              <a:rPr lang="zh-CN" altLang="en-US" sz="2800" b="1" dirty="0">
                <a:solidFill>
                  <a:schemeClr val="accent2">
                    <a:lumMod val="90000"/>
                    <a:lumOff val="10000"/>
                  </a:schemeClr>
                </a:solidFill>
                <a:latin typeface="黑体" panose="02010609060101010101" pitchFamily="2" charset="-122"/>
                <a:ea typeface="黑体" panose="02010609060101010101" pitchFamily="2" charset="-122"/>
              </a:rPr>
              <a:t>是一个有</a:t>
            </a:r>
            <a:r>
              <a:rPr lang="zh-CN" altLang="en-US" sz="2800" b="1" dirty="0">
                <a:solidFill>
                  <a:srgbClr val="FF0000"/>
                </a:solidFill>
                <a:latin typeface="黑体" panose="02010609060101010101" pitchFamily="2" charset="-122"/>
                <a:ea typeface="黑体" panose="02010609060101010101" pitchFamily="2" charset="-122"/>
              </a:rPr>
              <a:t>特定目的</a:t>
            </a:r>
            <a:r>
              <a:rPr lang="zh-CN" altLang="en-US" sz="2800" b="1" dirty="0">
                <a:solidFill>
                  <a:schemeClr val="accent2">
                    <a:lumMod val="90000"/>
                    <a:lumOff val="10000"/>
                  </a:schemeClr>
                </a:solidFill>
                <a:latin typeface="黑体" panose="02010609060101010101" pitchFamily="2" charset="-122"/>
                <a:ea typeface="黑体" panose="02010609060101010101" pitchFamily="2" charset="-122"/>
              </a:rPr>
              <a:t>的知识</a:t>
            </a:r>
            <a:r>
              <a:rPr lang="zh-CN" altLang="en-US" sz="2800" b="1" dirty="0">
                <a:solidFill>
                  <a:srgbClr val="FF0000"/>
                </a:solidFill>
                <a:latin typeface="黑体" panose="02010609060101010101" pitchFamily="2" charset="-122"/>
                <a:ea typeface="黑体" panose="02010609060101010101" pitchFamily="2" charset="-122"/>
              </a:rPr>
              <a:t>获取过程</a:t>
            </a:r>
            <a:r>
              <a:rPr lang="zh-CN" altLang="en-US" sz="2800" b="1" dirty="0">
                <a:solidFill>
                  <a:schemeClr val="accent2">
                    <a:lumMod val="90000"/>
                    <a:lumOff val="10000"/>
                  </a:schemeClr>
                </a:solidFill>
                <a:latin typeface="黑体" panose="02010609060101010101" pitchFamily="2" charset="-122"/>
                <a:ea typeface="黑体" panose="02010609060101010101" pitchFamily="2" charset="-122"/>
              </a:rPr>
              <a:t>，其内部表现为新知识结构的不断</a:t>
            </a:r>
            <a:r>
              <a:rPr lang="zh-CN" altLang="en-US" sz="2800" b="1" dirty="0">
                <a:solidFill>
                  <a:srgbClr val="FF0000"/>
                </a:solidFill>
                <a:latin typeface="黑体" panose="02010609060101010101" pitchFamily="2" charset="-122"/>
                <a:ea typeface="黑体" panose="02010609060101010101" pitchFamily="2" charset="-122"/>
              </a:rPr>
              <a:t>建立和修改</a:t>
            </a:r>
            <a:r>
              <a:rPr lang="zh-CN" altLang="en-US" sz="2800" b="1" dirty="0">
                <a:solidFill>
                  <a:schemeClr val="accent2">
                    <a:lumMod val="90000"/>
                    <a:lumOff val="10000"/>
                  </a:schemeClr>
                </a:solidFill>
                <a:latin typeface="黑体" panose="02010609060101010101" pitchFamily="2" charset="-122"/>
                <a:ea typeface="黑体" panose="02010609060101010101" pitchFamily="2" charset="-122"/>
              </a:rPr>
              <a:t>，而外部表现为</a:t>
            </a:r>
            <a:r>
              <a:rPr lang="zh-CN" altLang="en-US" sz="2800" b="1" dirty="0">
                <a:solidFill>
                  <a:srgbClr val="FF0000"/>
                </a:solidFill>
                <a:latin typeface="黑体" panose="02010609060101010101" pitchFamily="2" charset="-122"/>
                <a:ea typeface="黑体" panose="02010609060101010101" pitchFamily="2" charset="-122"/>
              </a:rPr>
              <a:t>性能的改善。</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90</a:t>
            </a:fld>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AutoShape 2"/>
          <p:cNvSpPr/>
          <p:nvPr/>
        </p:nvSpPr>
        <p:spPr>
          <a:xfrm>
            <a:off x="1143000" y="1106805"/>
            <a:ext cx="7391400" cy="1447800"/>
          </a:xfrm>
          <a:prstGeom prst="parallelogram">
            <a:avLst>
              <a:gd name="adj" fmla="val 127631"/>
            </a:avLst>
          </a:prstGeom>
          <a:solidFill>
            <a:srgbClr val="00FF00">
              <a:alpha val="50195"/>
            </a:srgbClr>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68" name="Rectangle 3"/>
          <p:cNvSpPr/>
          <p:nvPr/>
        </p:nvSpPr>
        <p:spPr>
          <a:xfrm>
            <a:off x="469265" y="4102100"/>
            <a:ext cx="8053070" cy="2373630"/>
          </a:xfrm>
          <a:prstGeom prst="rect">
            <a:avLst/>
          </a:prstGeom>
          <a:noFill/>
          <a:ln w="9525">
            <a:noFill/>
          </a:ln>
        </p:spPr>
        <p:txBody>
          <a:bodyPr/>
          <a:lstStyle/>
          <a:p>
            <a:pPr marL="342900" indent="-342900">
              <a:spcBef>
                <a:spcPct val="50000"/>
              </a:spcBef>
              <a:buClr>
                <a:srgbClr val="66FFFF"/>
              </a:buClr>
              <a:buFont typeface="Wingdings" panose="05000000000000000000" pitchFamily="2" charset="2"/>
            </a:pPr>
            <a:r>
              <a:rPr lang="zh-CN" altLang="en-US" sz="3200" dirty="0">
                <a:solidFill>
                  <a:schemeClr val="bg1">
                    <a:lumMod val="60000"/>
                    <a:lumOff val="40000"/>
                  </a:schemeClr>
                </a:solidFill>
                <a:latin typeface="Times New Roman" panose="02020603050405020304" pitchFamily="18" charset="0"/>
                <a:ea typeface="黑体" panose="02010609060101010101" pitchFamily="2" charset="-122"/>
              </a:rPr>
              <a:t>美国航空</a:t>
            </a:r>
            <a:r>
              <a:rPr lang="zh-CN" altLang="en-US" sz="3200" dirty="0">
                <a:solidFill>
                  <a:schemeClr val="accent1"/>
                </a:solidFill>
                <a:latin typeface="Times New Roman" panose="02020603050405020304" pitchFamily="18" charset="0"/>
                <a:ea typeface="黑体" panose="02010609060101010101" pitchFamily="2" charset="-122"/>
              </a:rPr>
              <a:t>航天局</a:t>
            </a:r>
            <a:r>
              <a:rPr lang="en-US" altLang="zh-CN" sz="3200" dirty="0">
                <a:solidFill>
                  <a:schemeClr val="bg1">
                    <a:lumMod val="60000"/>
                    <a:lumOff val="40000"/>
                  </a:schemeClr>
                </a:solidFill>
                <a:latin typeface="Times New Roman" panose="02020603050405020304" pitchFamily="18" charset="0"/>
                <a:ea typeface="黑体" panose="02010609060101010101" pitchFamily="2" charset="-122"/>
              </a:rPr>
              <a:t>JPL</a:t>
            </a:r>
            <a:r>
              <a:rPr lang="zh-CN" altLang="en-US" sz="3200" dirty="0">
                <a:solidFill>
                  <a:schemeClr val="bg1">
                    <a:lumMod val="60000"/>
                    <a:lumOff val="40000"/>
                  </a:schemeClr>
                </a:solidFill>
                <a:latin typeface="Times New Roman" panose="02020603050405020304" pitchFamily="18" charset="0"/>
                <a:ea typeface="黑体" panose="02010609060101010101" pitchFamily="2" charset="-122"/>
              </a:rPr>
              <a:t>实验室的科学家在</a:t>
            </a:r>
            <a:r>
              <a:rPr lang="en-US" altLang="zh-CN" sz="3200" dirty="0">
                <a:solidFill>
                  <a:schemeClr val="bg1">
                    <a:lumMod val="60000"/>
                    <a:lumOff val="40000"/>
                  </a:schemeClr>
                </a:solidFill>
                <a:latin typeface="Times New Roman" panose="02020603050405020304" pitchFamily="18" charset="0"/>
                <a:ea typeface="黑体" panose="02010609060101010101" pitchFamily="2" charset="-122"/>
              </a:rPr>
              <a:t>《Science》</a:t>
            </a:r>
            <a:r>
              <a:rPr lang="zh-CN" altLang="en-US" sz="3200" dirty="0">
                <a:solidFill>
                  <a:schemeClr val="bg1">
                    <a:lumMod val="60000"/>
                    <a:lumOff val="40000"/>
                  </a:schemeClr>
                </a:solidFill>
                <a:latin typeface="Times New Roman" panose="02020603050405020304" pitchFamily="18" charset="0"/>
                <a:ea typeface="黑体" panose="02010609060101010101" pitchFamily="2" charset="-122"/>
              </a:rPr>
              <a:t>（</a:t>
            </a:r>
            <a:r>
              <a:rPr lang="en-US" altLang="zh-CN" sz="3200" dirty="0">
                <a:solidFill>
                  <a:schemeClr val="bg1">
                    <a:lumMod val="60000"/>
                    <a:lumOff val="40000"/>
                  </a:schemeClr>
                </a:solidFill>
                <a:latin typeface="Times New Roman" panose="02020603050405020304" pitchFamily="18" charset="0"/>
                <a:ea typeface="黑体" panose="02010609060101010101" pitchFamily="2" charset="-122"/>
              </a:rPr>
              <a:t>2001</a:t>
            </a:r>
            <a:r>
              <a:rPr lang="zh-CN" altLang="en-US" sz="3200" dirty="0">
                <a:solidFill>
                  <a:schemeClr val="bg1">
                    <a:lumMod val="60000"/>
                    <a:lumOff val="40000"/>
                  </a:schemeClr>
                </a:solidFill>
                <a:latin typeface="Times New Roman" panose="02020603050405020304" pitchFamily="18" charset="0"/>
                <a:ea typeface="黑体" panose="02010609060101010101" pitchFamily="2" charset="-122"/>
              </a:rPr>
              <a:t>年</a:t>
            </a:r>
            <a:r>
              <a:rPr lang="en-US" altLang="zh-CN" sz="3200" dirty="0">
                <a:solidFill>
                  <a:schemeClr val="bg1">
                    <a:lumMod val="60000"/>
                    <a:lumOff val="40000"/>
                  </a:schemeClr>
                </a:solidFill>
                <a:latin typeface="Times New Roman" panose="02020603050405020304" pitchFamily="18" charset="0"/>
                <a:ea typeface="黑体" panose="02010609060101010101" pitchFamily="2" charset="-122"/>
              </a:rPr>
              <a:t>9</a:t>
            </a:r>
            <a:r>
              <a:rPr lang="zh-CN" altLang="en-US" sz="3200" dirty="0">
                <a:solidFill>
                  <a:schemeClr val="bg1">
                    <a:lumMod val="60000"/>
                    <a:lumOff val="40000"/>
                  </a:schemeClr>
                </a:solidFill>
                <a:latin typeface="Times New Roman" panose="02020603050405020304" pitchFamily="18" charset="0"/>
                <a:ea typeface="黑体" panose="02010609060101010101" pitchFamily="2" charset="-122"/>
              </a:rPr>
              <a:t>月）上撰文指出：</a:t>
            </a:r>
            <a:r>
              <a:rPr lang="zh-CN" altLang="en-US" sz="2800" dirty="0">
                <a:solidFill>
                  <a:srgbClr val="FF0000"/>
                </a:solidFill>
                <a:latin typeface="Times New Roman" panose="02020603050405020304" pitchFamily="18" charset="0"/>
                <a:ea typeface="黑体" panose="02010609060101010101" pitchFamily="2" charset="-122"/>
              </a:rPr>
              <a:t>机器学习</a:t>
            </a:r>
            <a:r>
              <a:rPr lang="zh-CN" altLang="en-US" sz="2800" dirty="0">
                <a:solidFill>
                  <a:schemeClr val="bg1">
                    <a:lumMod val="60000"/>
                    <a:lumOff val="40000"/>
                  </a:schemeClr>
                </a:solidFill>
                <a:latin typeface="Times New Roman" panose="02020603050405020304" pitchFamily="18" charset="0"/>
                <a:ea typeface="黑体" panose="02010609060101010101" pitchFamily="2" charset="-122"/>
              </a:rPr>
              <a:t>对科学研究的整个过程正起到越来越大的</a:t>
            </a:r>
            <a:r>
              <a:rPr lang="zh-CN" altLang="en-US" sz="2800" dirty="0">
                <a:solidFill>
                  <a:srgbClr val="FF0000"/>
                </a:solidFill>
                <a:latin typeface="Times New Roman" panose="02020603050405020304" pitchFamily="18" charset="0"/>
                <a:ea typeface="黑体" panose="02010609060101010101" pitchFamily="2" charset="-122"/>
              </a:rPr>
              <a:t>支持作用</a:t>
            </a:r>
            <a:r>
              <a:rPr lang="zh-CN" altLang="en-US" sz="2800" dirty="0">
                <a:solidFill>
                  <a:schemeClr val="bg1">
                    <a:lumMod val="60000"/>
                    <a:lumOff val="40000"/>
                  </a:schemeClr>
                </a:solidFill>
                <a:latin typeface="Times New Roman" panose="02020603050405020304" pitchFamily="18" charset="0"/>
                <a:ea typeface="黑体" panose="02010609060101010101" pitchFamily="2" charset="-122"/>
              </a:rPr>
              <a:t>，</a:t>
            </a:r>
            <a:r>
              <a:rPr lang="en-US" altLang="zh-CN" sz="2800" dirty="0">
                <a:solidFill>
                  <a:schemeClr val="bg1">
                    <a:lumMod val="60000"/>
                    <a:lumOff val="40000"/>
                  </a:schemeClr>
                </a:solidFill>
                <a:latin typeface="Times New Roman" panose="02020603050405020304" pitchFamily="18" charset="0"/>
                <a:ea typeface="黑体" panose="02010609060101010101" pitchFamily="2" charset="-122"/>
              </a:rPr>
              <a:t>……</a:t>
            </a:r>
            <a:r>
              <a:rPr lang="zh-CN" altLang="en-US" sz="2800" dirty="0">
                <a:solidFill>
                  <a:schemeClr val="bg1">
                    <a:lumMod val="60000"/>
                    <a:lumOff val="40000"/>
                  </a:schemeClr>
                </a:solidFill>
                <a:latin typeface="Times New Roman" panose="02020603050405020304" pitchFamily="18" charset="0"/>
                <a:ea typeface="黑体" panose="02010609060101010101" pitchFamily="2" charset="-122"/>
              </a:rPr>
              <a:t>，该领域在今后的若干年内将取得</a:t>
            </a:r>
            <a:r>
              <a:rPr lang="zh-CN" altLang="en-US" sz="2800" dirty="0">
                <a:solidFill>
                  <a:srgbClr val="FF0000"/>
                </a:solidFill>
                <a:latin typeface="Times New Roman" panose="02020603050405020304" pitchFamily="18" charset="0"/>
                <a:ea typeface="黑体" panose="02010609060101010101" pitchFamily="2" charset="-122"/>
              </a:rPr>
              <a:t>稳定而快速</a:t>
            </a:r>
            <a:r>
              <a:rPr lang="zh-CN" altLang="en-US" sz="2800" dirty="0">
                <a:solidFill>
                  <a:schemeClr val="bg1">
                    <a:lumMod val="60000"/>
                    <a:lumOff val="40000"/>
                  </a:schemeClr>
                </a:solidFill>
                <a:latin typeface="Times New Roman" panose="02020603050405020304" pitchFamily="18" charset="0"/>
                <a:ea typeface="黑体" panose="02010609060101010101" pitchFamily="2" charset="-122"/>
              </a:rPr>
              <a:t>的发展</a:t>
            </a:r>
          </a:p>
        </p:txBody>
      </p:sp>
      <p:sp>
        <p:nvSpPr>
          <p:cNvPr id="88069" name="AutoShape 5"/>
          <p:cNvSpPr/>
          <p:nvPr/>
        </p:nvSpPr>
        <p:spPr>
          <a:xfrm>
            <a:off x="1652588" y="1662430"/>
            <a:ext cx="990600" cy="719138"/>
          </a:xfrm>
          <a:prstGeom prst="cube">
            <a:avLst>
              <a:gd name="adj" fmla="val 25000"/>
            </a:avLst>
          </a:prstGeom>
          <a:solidFill>
            <a:srgbClr val="FFFF00"/>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70" name="Text Box 6"/>
          <p:cNvSpPr txBox="1"/>
          <p:nvPr/>
        </p:nvSpPr>
        <p:spPr>
          <a:xfrm>
            <a:off x="1538288" y="1821180"/>
            <a:ext cx="1066800" cy="581025"/>
          </a:xfrm>
          <a:prstGeom prst="rect">
            <a:avLst/>
          </a:prstGeom>
          <a:noFill/>
          <a:ln w="9525">
            <a:noFill/>
          </a:ln>
        </p:spPr>
        <p:txBody>
          <a:bodyPr>
            <a:spAutoFit/>
          </a:bodyPr>
          <a:lstStyle/>
          <a:p>
            <a:pPr algn="ctr"/>
            <a:r>
              <a:rPr lang="zh-CN" altLang="en-US" sz="1600" dirty="0">
                <a:solidFill>
                  <a:srgbClr val="000000"/>
                </a:solidFill>
                <a:latin typeface="Tahoma" panose="020B0604030504040204" pitchFamily="34" charset="0"/>
                <a:ea typeface="黑体" panose="02010609060101010101" pitchFamily="2" charset="-122"/>
              </a:rPr>
              <a:t>生物</a:t>
            </a:r>
          </a:p>
          <a:p>
            <a:pPr algn="ctr"/>
            <a:r>
              <a:rPr lang="zh-CN" altLang="en-US" sz="1600" dirty="0">
                <a:solidFill>
                  <a:srgbClr val="000000"/>
                </a:solidFill>
                <a:latin typeface="Tahoma" panose="020B0604030504040204" pitchFamily="34" charset="0"/>
                <a:ea typeface="黑体" panose="02010609060101010101" pitchFamily="2" charset="-122"/>
              </a:rPr>
              <a:t>信息学</a:t>
            </a:r>
          </a:p>
        </p:txBody>
      </p:sp>
      <p:sp>
        <p:nvSpPr>
          <p:cNvPr id="88071" name="AutoShape 7"/>
          <p:cNvSpPr/>
          <p:nvPr/>
        </p:nvSpPr>
        <p:spPr>
          <a:xfrm>
            <a:off x="2757488" y="1662430"/>
            <a:ext cx="989012" cy="719138"/>
          </a:xfrm>
          <a:prstGeom prst="cube">
            <a:avLst>
              <a:gd name="adj" fmla="val 25000"/>
            </a:avLst>
          </a:prstGeom>
          <a:solidFill>
            <a:srgbClr val="00FFFF"/>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72" name="Text Box 8"/>
          <p:cNvSpPr txBox="1"/>
          <p:nvPr/>
        </p:nvSpPr>
        <p:spPr>
          <a:xfrm>
            <a:off x="2643188" y="1814830"/>
            <a:ext cx="1066800" cy="581025"/>
          </a:xfrm>
          <a:prstGeom prst="rect">
            <a:avLst/>
          </a:prstGeom>
          <a:noFill/>
          <a:ln w="9525">
            <a:noFill/>
          </a:ln>
        </p:spPr>
        <p:txBody>
          <a:bodyPr>
            <a:spAutoFit/>
          </a:bodyPr>
          <a:lstStyle/>
          <a:p>
            <a:pPr algn="ctr">
              <a:spcBef>
                <a:spcPct val="50000"/>
              </a:spcBef>
            </a:pPr>
            <a:r>
              <a:rPr lang="zh-CN" altLang="en-US" sz="1600" dirty="0">
                <a:solidFill>
                  <a:srgbClr val="000000"/>
                </a:solidFill>
                <a:latin typeface="Tahoma" panose="020B0604030504040204" pitchFamily="34" charset="0"/>
                <a:ea typeface="黑体" panose="02010609060101010101" pitchFamily="2" charset="-122"/>
              </a:rPr>
              <a:t>计算</a:t>
            </a:r>
          </a:p>
          <a:p>
            <a:pPr algn="ctr"/>
            <a:r>
              <a:rPr lang="zh-CN" altLang="en-US" sz="1600" dirty="0">
                <a:solidFill>
                  <a:srgbClr val="000000"/>
                </a:solidFill>
                <a:latin typeface="Tahoma" panose="020B0604030504040204" pitchFamily="34" charset="0"/>
                <a:ea typeface="黑体" panose="02010609060101010101" pitchFamily="2" charset="-122"/>
              </a:rPr>
              <a:t>金融学</a:t>
            </a:r>
          </a:p>
        </p:txBody>
      </p:sp>
      <p:sp>
        <p:nvSpPr>
          <p:cNvPr id="88073" name="AutoShape 9"/>
          <p:cNvSpPr/>
          <p:nvPr/>
        </p:nvSpPr>
        <p:spPr>
          <a:xfrm>
            <a:off x="4713288" y="1662430"/>
            <a:ext cx="989012" cy="719138"/>
          </a:xfrm>
          <a:prstGeom prst="cube">
            <a:avLst>
              <a:gd name="adj" fmla="val 25000"/>
            </a:avLst>
          </a:prstGeom>
          <a:solidFill>
            <a:srgbClr val="FFCC99"/>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74" name="Text Box 10"/>
          <p:cNvSpPr txBox="1"/>
          <p:nvPr/>
        </p:nvSpPr>
        <p:spPr>
          <a:xfrm>
            <a:off x="4611688" y="1814830"/>
            <a:ext cx="1066800" cy="581025"/>
          </a:xfrm>
          <a:prstGeom prst="rect">
            <a:avLst/>
          </a:prstGeom>
          <a:noFill/>
          <a:ln w="9525">
            <a:noFill/>
          </a:ln>
        </p:spPr>
        <p:txBody>
          <a:bodyPr>
            <a:spAutoFit/>
          </a:bodyPr>
          <a:lstStyle/>
          <a:p>
            <a:pPr algn="ctr">
              <a:spcBef>
                <a:spcPct val="50000"/>
              </a:spcBef>
            </a:pPr>
            <a:r>
              <a:rPr lang="zh-CN" altLang="en-US" sz="1600" dirty="0">
                <a:solidFill>
                  <a:srgbClr val="000000"/>
                </a:solidFill>
                <a:latin typeface="Tahoma" panose="020B0604030504040204" pitchFamily="34" charset="0"/>
                <a:ea typeface="黑体" panose="02010609060101010101" pitchFamily="2" charset="-122"/>
              </a:rPr>
              <a:t>分子</a:t>
            </a:r>
          </a:p>
          <a:p>
            <a:pPr algn="ctr"/>
            <a:r>
              <a:rPr lang="zh-CN" altLang="en-US" sz="1600" dirty="0">
                <a:solidFill>
                  <a:srgbClr val="000000"/>
                </a:solidFill>
                <a:latin typeface="Tahoma" panose="020B0604030504040204" pitchFamily="34" charset="0"/>
                <a:ea typeface="黑体" panose="02010609060101010101" pitchFamily="2" charset="-122"/>
              </a:rPr>
              <a:t>生物学</a:t>
            </a:r>
          </a:p>
        </p:txBody>
      </p:sp>
      <p:sp>
        <p:nvSpPr>
          <p:cNvPr id="88075" name="AutoShape 11"/>
          <p:cNvSpPr/>
          <p:nvPr/>
        </p:nvSpPr>
        <p:spPr>
          <a:xfrm>
            <a:off x="5868988" y="1662430"/>
            <a:ext cx="989012" cy="719138"/>
          </a:xfrm>
          <a:prstGeom prst="cube">
            <a:avLst>
              <a:gd name="adj" fmla="val 25000"/>
            </a:avLst>
          </a:prstGeom>
          <a:solidFill>
            <a:schemeClr val="bg2"/>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76" name="Text Box 12"/>
          <p:cNvSpPr txBox="1"/>
          <p:nvPr/>
        </p:nvSpPr>
        <p:spPr>
          <a:xfrm>
            <a:off x="5767388" y="1814830"/>
            <a:ext cx="1066800" cy="581025"/>
          </a:xfrm>
          <a:prstGeom prst="rect">
            <a:avLst/>
          </a:prstGeom>
          <a:noFill/>
          <a:ln w="9525">
            <a:noFill/>
          </a:ln>
        </p:spPr>
        <p:txBody>
          <a:bodyPr>
            <a:spAutoFit/>
          </a:bodyPr>
          <a:lstStyle/>
          <a:p>
            <a:pPr algn="ctr">
              <a:spcBef>
                <a:spcPct val="50000"/>
              </a:spcBef>
            </a:pPr>
            <a:r>
              <a:rPr lang="zh-CN" altLang="en-US" sz="1600" dirty="0">
                <a:latin typeface="Tahoma" panose="020B0604030504040204" pitchFamily="34" charset="0"/>
                <a:ea typeface="黑体" panose="02010609060101010101" pitchFamily="2" charset="-122"/>
              </a:rPr>
              <a:t>行星</a:t>
            </a:r>
          </a:p>
          <a:p>
            <a:pPr algn="ctr"/>
            <a:r>
              <a:rPr lang="zh-CN" altLang="en-US" sz="1600" dirty="0">
                <a:latin typeface="Tahoma" panose="020B0604030504040204" pitchFamily="34" charset="0"/>
                <a:ea typeface="黑体" panose="02010609060101010101" pitchFamily="2" charset="-122"/>
              </a:rPr>
              <a:t>地质学</a:t>
            </a:r>
          </a:p>
        </p:txBody>
      </p:sp>
      <p:sp>
        <p:nvSpPr>
          <p:cNvPr id="88077" name="Text Box 13"/>
          <p:cNvSpPr txBox="1"/>
          <p:nvPr/>
        </p:nvSpPr>
        <p:spPr>
          <a:xfrm>
            <a:off x="3708400" y="1646555"/>
            <a:ext cx="1066800" cy="579438"/>
          </a:xfrm>
          <a:prstGeom prst="rect">
            <a:avLst/>
          </a:prstGeom>
          <a:noFill/>
          <a:ln w="9525">
            <a:noFill/>
          </a:ln>
        </p:spPr>
        <p:txBody>
          <a:bodyPr>
            <a:spAutoFit/>
          </a:bodyPr>
          <a:lstStyle/>
          <a:p>
            <a:pPr algn="ctr">
              <a:spcBef>
                <a:spcPct val="50000"/>
              </a:spcBef>
            </a:pPr>
            <a:r>
              <a:rPr lang="en-US" altLang="zh-CN" sz="3200" dirty="0">
                <a:solidFill>
                  <a:srgbClr val="000000"/>
                </a:solidFill>
                <a:latin typeface="Tahoma" panose="020B0604030504040204" pitchFamily="34" charset="0"/>
                <a:ea typeface="黑体" panose="02010609060101010101" pitchFamily="2" charset="-122"/>
              </a:rPr>
              <a:t>……</a:t>
            </a:r>
          </a:p>
        </p:txBody>
      </p:sp>
      <p:sp>
        <p:nvSpPr>
          <p:cNvPr id="88078" name="AutoShape 14"/>
          <p:cNvSpPr/>
          <p:nvPr/>
        </p:nvSpPr>
        <p:spPr>
          <a:xfrm>
            <a:off x="2705100" y="894080"/>
            <a:ext cx="989013" cy="719138"/>
          </a:xfrm>
          <a:prstGeom prst="cube">
            <a:avLst>
              <a:gd name="adj" fmla="val 25000"/>
            </a:avLst>
          </a:prstGeom>
          <a:solidFill>
            <a:srgbClr val="99CCFF"/>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79" name="Text Box 15"/>
          <p:cNvSpPr txBox="1"/>
          <p:nvPr/>
        </p:nvSpPr>
        <p:spPr>
          <a:xfrm>
            <a:off x="2667000" y="1059180"/>
            <a:ext cx="914400" cy="581025"/>
          </a:xfrm>
          <a:prstGeom prst="rect">
            <a:avLst/>
          </a:prstGeom>
          <a:noFill/>
          <a:ln w="9525">
            <a:noFill/>
          </a:ln>
        </p:spPr>
        <p:txBody>
          <a:bodyPr>
            <a:spAutoFit/>
          </a:bodyPr>
          <a:lstStyle/>
          <a:p>
            <a:pPr algn="ctr">
              <a:spcBef>
                <a:spcPct val="50000"/>
              </a:spcBef>
            </a:pPr>
            <a:r>
              <a:rPr lang="zh-CN" altLang="en-US" sz="1600" dirty="0">
                <a:solidFill>
                  <a:srgbClr val="000000"/>
                </a:solidFill>
                <a:latin typeface="Tahoma" panose="020B0604030504040204" pitchFamily="34" charset="0"/>
                <a:ea typeface="黑体" panose="02010609060101010101" pitchFamily="2" charset="-122"/>
              </a:rPr>
              <a:t>工业过程控制</a:t>
            </a:r>
          </a:p>
        </p:txBody>
      </p:sp>
      <p:sp>
        <p:nvSpPr>
          <p:cNvPr id="88080" name="AutoShape 16"/>
          <p:cNvSpPr/>
          <p:nvPr/>
        </p:nvSpPr>
        <p:spPr>
          <a:xfrm>
            <a:off x="3848100" y="894080"/>
            <a:ext cx="989013" cy="719138"/>
          </a:xfrm>
          <a:prstGeom prst="cube">
            <a:avLst>
              <a:gd name="adj" fmla="val 25000"/>
            </a:avLst>
          </a:prstGeom>
          <a:solidFill>
            <a:srgbClr val="FFFF99"/>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81" name="AutoShape 17"/>
          <p:cNvSpPr/>
          <p:nvPr/>
        </p:nvSpPr>
        <p:spPr>
          <a:xfrm>
            <a:off x="5713413" y="894080"/>
            <a:ext cx="989012" cy="719138"/>
          </a:xfrm>
          <a:prstGeom prst="cube">
            <a:avLst>
              <a:gd name="adj" fmla="val 25000"/>
            </a:avLst>
          </a:prstGeom>
          <a:solidFill>
            <a:srgbClr val="CCFFCC"/>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82" name="Text Box 18"/>
          <p:cNvSpPr txBox="1"/>
          <p:nvPr/>
        </p:nvSpPr>
        <p:spPr>
          <a:xfrm>
            <a:off x="5599113" y="1148080"/>
            <a:ext cx="1066800" cy="336550"/>
          </a:xfrm>
          <a:prstGeom prst="rect">
            <a:avLst/>
          </a:prstGeom>
          <a:noFill/>
          <a:ln w="9525">
            <a:noFill/>
          </a:ln>
        </p:spPr>
        <p:txBody>
          <a:bodyPr>
            <a:spAutoFit/>
          </a:bodyPr>
          <a:lstStyle/>
          <a:p>
            <a:pPr algn="ctr">
              <a:spcBef>
                <a:spcPct val="50000"/>
              </a:spcBef>
            </a:pPr>
            <a:r>
              <a:rPr lang="zh-CN" altLang="en-US" sz="1600" dirty="0">
                <a:solidFill>
                  <a:srgbClr val="000000"/>
                </a:solidFill>
                <a:latin typeface="Tahoma" panose="020B0604030504040204" pitchFamily="34" charset="0"/>
                <a:ea typeface="黑体" panose="02010609060101010101" pitchFamily="2" charset="-122"/>
              </a:rPr>
              <a:t>机器人</a:t>
            </a:r>
          </a:p>
        </p:txBody>
      </p:sp>
      <p:sp>
        <p:nvSpPr>
          <p:cNvPr id="88083" name="AutoShape 19"/>
          <p:cNvSpPr/>
          <p:nvPr/>
        </p:nvSpPr>
        <p:spPr>
          <a:xfrm>
            <a:off x="6856413" y="894080"/>
            <a:ext cx="989012" cy="719138"/>
          </a:xfrm>
          <a:prstGeom prst="cube">
            <a:avLst>
              <a:gd name="adj" fmla="val 25000"/>
            </a:avLst>
          </a:prstGeom>
          <a:solidFill>
            <a:srgbClr val="FFCC00"/>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88084" name="Text Box 20"/>
          <p:cNvSpPr txBox="1"/>
          <p:nvPr/>
        </p:nvSpPr>
        <p:spPr>
          <a:xfrm>
            <a:off x="4760913" y="878205"/>
            <a:ext cx="1066800" cy="579438"/>
          </a:xfrm>
          <a:prstGeom prst="rect">
            <a:avLst/>
          </a:prstGeom>
          <a:noFill/>
          <a:ln w="9525">
            <a:noFill/>
          </a:ln>
        </p:spPr>
        <p:txBody>
          <a:bodyPr>
            <a:spAutoFit/>
          </a:bodyPr>
          <a:lstStyle/>
          <a:p>
            <a:pPr algn="ctr">
              <a:spcBef>
                <a:spcPct val="50000"/>
              </a:spcBef>
            </a:pPr>
            <a:r>
              <a:rPr lang="en-US" altLang="zh-CN" sz="3200" dirty="0">
                <a:solidFill>
                  <a:srgbClr val="000000"/>
                </a:solidFill>
                <a:latin typeface="Tahoma" panose="020B0604030504040204" pitchFamily="34" charset="0"/>
                <a:ea typeface="黑体" panose="02010609060101010101" pitchFamily="2" charset="-122"/>
              </a:rPr>
              <a:t>……</a:t>
            </a:r>
          </a:p>
        </p:txBody>
      </p:sp>
      <p:sp>
        <p:nvSpPr>
          <p:cNvPr id="88085" name="Text Box 21"/>
          <p:cNvSpPr txBox="1"/>
          <p:nvPr/>
        </p:nvSpPr>
        <p:spPr>
          <a:xfrm>
            <a:off x="6742113" y="1059180"/>
            <a:ext cx="1066800" cy="581025"/>
          </a:xfrm>
          <a:prstGeom prst="rect">
            <a:avLst/>
          </a:prstGeom>
          <a:noFill/>
          <a:ln w="9525">
            <a:noFill/>
          </a:ln>
        </p:spPr>
        <p:txBody>
          <a:bodyPr>
            <a:spAutoFit/>
          </a:bodyPr>
          <a:lstStyle/>
          <a:p>
            <a:pPr algn="ctr">
              <a:spcBef>
                <a:spcPct val="50000"/>
              </a:spcBef>
            </a:pPr>
            <a:r>
              <a:rPr lang="zh-CN" altLang="en-US" sz="1600" dirty="0">
                <a:solidFill>
                  <a:srgbClr val="000000"/>
                </a:solidFill>
                <a:latin typeface="Tahoma" panose="020B0604030504040204" pitchFamily="34" charset="0"/>
                <a:ea typeface="黑体" panose="02010609060101010101" pitchFamily="2" charset="-122"/>
              </a:rPr>
              <a:t>遥感信</a:t>
            </a:r>
          </a:p>
          <a:p>
            <a:pPr algn="ctr"/>
            <a:r>
              <a:rPr lang="zh-CN" altLang="en-US" sz="1600" dirty="0">
                <a:solidFill>
                  <a:srgbClr val="000000"/>
                </a:solidFill>
                <a:latin typeface="Tahoma" panose="020B0604030504040204" pitchFamily="34" charset="0"/>
                <a:ea typeface="黑体" panose="02010609060101010101" pitchFamily="2" charset="-122"/>
              </a:rPr>
              <a:t>息处理</a:t>
            </a:r>
          </a:p>
        </p:txBody>
      </p:sp>
      <p:sp>
        <p:nvSpPr>
          <p:cNvPr id="88086" name="Text Box 22"/>
          <p:cNvSpPr txBox="1"/>
          <p:nvPr/>
        </p:nvSpPr>
        <p:spPr>
          <a:xfrm>
            <a:off x="3898900" y="1059180"/>
            <a:ext cx="736600" cy="581025"/>
          </a:xfrm>
          <a:prstGeom prst="rect">
            <a:avLst/>
          </a:prstGeom>
          <a:noFill/>
          <a:ln w="9525">
            <a:noFill/>
          </a:ln>
        </p:spPr>
        <p:txBody>
          <a:bodyPr>
            <a:spAutoFit/>
          </a:bodyPr>
          <a:lstStyle/>
          <a:p>
            <a:pPr algn="ctr">
              <a:spcBef>
                <a:spcPct val="50000"/>
              </a:spcBef>
            </a:pPr>
            <a:r>
              <a:rPr lang="zh-CN" altLang="en-US" sz="1600" dirty="0">
                <a:solidFill>
                  <a:srgbClr val="000000"/>
                </a:solidFill>
                <a:latin typeface="Tahoma" panose="020B0604030504040204" pitchFamily="34" charset="0"/>
                <a:ea typeface="黑体" panose="02010609060101010101" pitchFamily="2" charset="-122"/>
              </a:rPr>
              <a:t>信息安全</a:t>
            </a:r>
          </a:p>
        </p:txBody>
      </p:sp>
      <p:sp>
        <p:nvSpPr>
          <p:cNvPr id="88087" name="AutoShape 23"/>
          <p:cNvSpPr/>
          <p:nvPr/>
        </p:nvSpPr>
        <p:spPr>
          <a:xfrm>
            <a:off x="2438400" y="2783205"/>
            <a:ext cx="4038600" cy="838200"/>
          </a:xfrm>
          <a:prstGeom prst="cube">
            <a:avLst>
              <a:gd name="adj" fmla="val 52472"/>
            </a:avLst>
          </a:prstGeom>
          <a:solidFill>
            <a:schemeClr val="accent1">
              <a:alpha val="50195"/>
            </a:schemeClr>
          </a:solidFill>
          <a:ln w="9525" cap="flat" cmpd="sng">
            <a:solidFill>
              <a:schemeClr val="tx1"/>
            </a:solidFill>
            <a:prstDash val="solid"/>
            <a:miter/>
            <a:headEnd type="none" w="med" len="med"/>
            <a:tailEnd type="none" w="med" len="med"/>
          </a:ln>
        </p:spPr>
        <p:txBody>
          <a:bodyPr wrap="none" anchor="ctr"/>
          <a:lstStyle/>
          <a:p>
            <a:endParaRPr lang="zh-CN" altLang="en-US" dirty="0">
              <a:latin typeface="Times New Roman" panose="02020603050405020304" pitchFamily="18" charset="0"/>
            </a:endParaRPr>
          </a:p>
        </p:txBody>
      </p:sp>
      <p:sp>
        <p:nvSpPr>
          <p:cNvPr id="334872" name="AutoShape 24"/>
          <p:cNvSpPr>
            <a:spLocks noChangeArrowheads="1"/>
          </p:cNvSpPr>
          <p:nvPr/>
        </p:nvSpPr>
        <p:spPr bwMode="auto">
          <a:xfrm>
            <a:off x="4038600" y="2580005"/>
            <a:ext cx="914400" cy="304800"/>
          </a:xfrm>
          <a:prstGeom prst="upArrow">
            <a:avLst>
              <a:gd name="adj1" fmla="val 53120"/>
              <a:gd name="adj2" fmla="val 45833"/>
            </a:avLst>
          </a:prstGeom>
          <a:solidFill>
            <a:schemeClr val="accent1">
              <a:alpha val="50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outerShdw blurRad="38100" dist="38100" dir="2700000" algn="tl">
                  <a:srgbClr val="000000"/>
                </a:outerShdw>
              </a:effectLst>
              <a:uLnTx/>
              <a:uFillTx/>
              <a:latin typeface="Tahoma" panose="020B0604030504040204" pitchFamily="34" charset="0"/>
              <a:ea typeface="宋体" panose="02010600030101010101" pitchFamily="2" charset="-122"/>
              <a:cs typeface="+mn-cs"/>
            </a:endParaRPr>
          </a:p>
        </p:txBody>
      </p:sp>
      <p:sp>
        <p:nvSpPr>
          <p:cNvPr id="88089" name="Text Box 25"/>
          <p:cNvSpPr txBox="1"/>
          <p:nvPr/>
        </p:nvSpPr>
        <p:spPr>
          <a:xfrm>
            <a:off x="3213100" y="3215005"/>
            <a:ext cx="2133600" cy="396875"/>
          </a:xfrm>
          <a:prstGeom prst="rect">
            <a:avLst/>
          </a:prstGeom>
          <a:noFill/>
          <a:ln w="9525">
            <a:noFill/>
          </a:ln>
        </p:spPr>
        <p:txBody>
          <a:bodyPr>
            <a:spAutoFit/>
          </a:bodyPr>
          <a:lstStyle/>
          <a:p>
            <a:pPr algn="ctr">
              <a:spcBef>
                <a:spcPct val="50000"/>
              </a:spcBef>
            </a:pPr>
            <a:r>
              <a:rPr lang="zh-CN" altLang="en-US" sz="2000" dirty="0">
                <a:solidFill>
                  <a:srgbClr val="000000"/>
                </a:solidFill>
                <a:latin typeface="Tahoma" panose="020B0604030504040204" pitchFamily="34" charset="0"/>
                <a:ea typeface="黑体" panose="02010609060101010101" pitchFamily="2" charset="-122"/>
              </a:rPr>
              <a:t>机 器 学 习</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91</a:t>
            </a:fld>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2"/>
          <p:cNvSpPr>
            <a:spLocks noGrp="1"/>
          </p:cNvSpPr>
          <p:nvPr>
            <p:ph type="title"/>
          </p:nvPr>
        </p:nvSpPr>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(2) 神经网络</a:t>
            </a:r>
          </a:p>
        </p:txBody>
      </p:sp>
      <p:sp>
        <p:nvSpPr>
          <p:cNvPr id="89092" name="Rectangle 3"/>
          <p:cNvSpPr>
            <a:spLocks noGrp="1"/>
          </p:cNvSpPr>
          <p:nvPr>
            <p:ph idx="1"/>
          </p:nvPr>
        </p:nvSpPr>
        <p:spPr>
          <a:xfrm>
            <a:off x="685800" y="1412776"/>
            <a:ext cx="2662238" cy="4114800"/>
          </a:xfrm>
        </p:spPr>
        <p:txBody>
          <a:bodyPr vert="horz" wrap="square" lIns="91440" tIns="45720" rIns="91440" bIns="45720" anchor="t"/>
          <a:lstStyle/>
          <a:p>
            <a:pPr algn="just" eaLnBrk="1" hangingPunct="1"/>
            <a:r>
              <a:rPr lang="zh-CN" altLang="en-US" sz="3200" dirty="0">
                <a:solidFill>
                  <a:srgbClr val="FF0000"/>
                </a:solidFill>
                <a:latin typeface="黑体" panose="02010609060101010101" pitchFamily="2" charset="-122"/>
                <a:ea typeface="黑体" panose="02010609060101010101" pitchFamily="2" charset="-122"/>
              </a:rPr>
              <a:t>神经网络</a:t>
            </a:r>
            <a:r>
              <a:rPr lang="zh-CN" altLang="en-US" sz="3200" dirty="0">
                <a:latin typeface="黑体" panose="02010609060101010101" pitchFamily="2" charset="-122"/>
                <a:ea typeface="黑体" panose="02010609060101010101" pitchFamily="2" charset="-122"/>
              </a:rPr>
              <a:t>实际上指的是一类</a:t>
            </a:r>
            <a:r>
              <a:rPr lang="zh-CN" altLang="en-US" sz="3200" dirty="0">
                <a:effectLst>
                  <a:outerShdw blurRad="38100" dist="38100" dir="2700000" algn="tl">
                    <a:srgbClr val="000000">
                      <a:alpha val="43137"/>
                    </a:srgbClr>
                  </a:outerShdw>
                </a:effectLst>
                <a:latin typeface="黑体" panose="02010609060101010101" pitchFamily="2" charset="-122"/>
                <a:ea typeface="黑体" panose="02010609060101010101" pitchFamily="2" charset="-122"/>
              </a:rPr>
              <a:t>计算模型</a:t>
            </a:r>
            <a:r>
              <a:rPr lang="zh-CN" altLang="en-US" sz="3200" dirty="0">
                <a:latin typeface="黑体" panose="02010609060101010101" pitchFamily="2" charset="-122"/>
                <a:ea typeface="黑体" panose="02010609060101010101" pitchFamily="2" charset="-122"/>
              </a:rPr>
              <a:t>，其工作原理</a:t>
            </a:r>
            <a:r>
              <a:rPr lang="zh-CN" altLang="en-US" sz="3200" dirty="0">
                <a:solidFill>
                  <a:schemeClr val="bg1">
                    <a:lumMod val="60000"/>
                    <a:lumOff val="40000"/>
                  </a:schemeClr>
                </a:solidFill>
                <a:latin typeface="黑体" panose="02010609060101010101" pitchFamily="2" charset="-122"/>
                <a:ea typeface="黑体" panose="02010609060101010101" pitchFamily="2" charset="-122"/>
              </a:rPr>
              <a:t>模仿了人类大脑</a:t>
            </a:r>
            <a:r>
              <a:rPr lang="zh-CN" altLang="en-US" sz="3200" dirty="0">
                <a:latin typeface="黑体" panose="02010609060101010101" pitchFamily="2" charset="-122"/>
                <a:ea typeface="黑体" panose="02010609060101010101" pitchFamily="2" charset="-122"/>
              </a:rPr>
              <a:t>的某些工作机制。</a:t>
            </a:r>
          </a:p>
        </p:txBody>
      </p:sp>
      <p:pic>
        <p:nvPicPr>
          <p:cNvPr id="89093" name="Picture 4" descr="大脑皮质的细胞构筑分区（外侧面）"/>
          <p:cNvPicPr>
            <a:picLocks noChangeAspect="1"/>
          </p:cNvPicPr>
          <p:nvPr/>
        </p:nvPicPr>
        <p:blipFill>
          <a:blip r:embed="rId3"/>
          <a:stretch>
            <a:fillRect/>
          </a:stretch>
        </p:blipFill>
        <p:spPr>
          <a:xfrm>
            <a:off x="3492500" y="1420714"/>
            <a:ext cx="5508625" cy="4314825"/>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92</a:t>
            </a:fld>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Rectangle 1026"/>
          <p:cNvSpPr>
            <a:spLocks noGrp="1"/>
          </p:cNvSpPr>
          <p:nvPr>
            <p:ph type="title"/>
          </p:nvPr>
        </p:nvSpPr>
        <p:spPr/>
        <p:txBody>
          <a:bodyPr vert="horz" wrap="square" lIns="91440" tIns="45720" rIns="91440" bIns="45720" anchor="ctr"/>
          <a:lstStyle/>
          <a:p>
            <a:pPr eaLnBrk="1" hangingPunct="1"/>
            <a:endParaRPr lang="zh-CN" altLang="en-US" dirty="0">
              <a:latin typeface="黑体" panose="02010609060101010101" pitchFamily="2" charset="-122"/>
              <a:ea typeface="黑体" panose="02010609060101010101" pitchFamily="2" charset="-122"/>
            </a:endParaRPr>
          </a:p>
        </p:txBody>
      </p:sp>
      <p:sp>
        <p:nvSpPr>
          <p:cNvPr id="90116" name="Rectangle 1027"/>
          <p:cNvSpPr>
            <a:spLocks noGrp="1"/>
          </p:cNvSpPr>
          <p:nvPr>
            <p:ph idx="1"/>
          </p:nvPr>
        </p:nvSpPr>
        <p:spPr>
          <a:xfrm>
            <a:off x="395288" y="5373688"/>
            <a:ext cx="8062912" cy="1007640"/>
          </a:xfrm>
        </p:spPr>
        <p:txBody>
          <a:bodyPr vert="horz" wrap="square" lIns="91440" tIns="45720" rIns="91440" bIns="45720" anchor="t"/>
          <a:lstStyle/>
          <a:p>
            <a:pPr indent="0" eaLnBrk="1" hangingPunct="1">
              <a:buNone/>
            </a:pPr>
            <a:r>
              <a:rPr lang="zh-CN" altLang="en-US" sz="2800" dirty="0" smtClean="0">
                <a:latin typeface="黑体" panose="02010609060101010101" pitchFamily="2" charset="-122"/>
                <a:ea typeface="黑体" panose="02010609060101010101" pitchFamily="2" charset="-122"/>
              </a:rPr>
              <a:t>神经网络</a:t>
            </a:r>
            <a:r>
              <a:rPr lang="zh-CN" altLang="en-US" sz="2800" dirty="0">
                <a:latin typeface="黑体" panose="02010609060101010101" pitchFamily="2" charset="-122"/>
                <a:ea typeface="黑体" panose="02010609060101010101" pitchFamily="2" charset="-122"/>
              </a:rPr>
              <a:t>计算表现出很强的</a:t>
            </a:r>
            <a:r>
              <a:rPr lang="zh-CN" altLang="en-US" sz="2800" dirty="0">
                <a:solidFill>
                  <a:srgbClr val="FF0000"/>
                </a:solidFill>
                <a:latin typeface="黑体" panose="02010609060101010101" pitchFamily="2" charset="-122"/>
                <a:ea typeface="黑体" panose="02010609060101010101" pitchFamily="2" charset="-122"/>
              </a:rPr>
              <a:t>灵活性</a:t>
            </a:r>
            <a:r>
              <a:rPr lang="zh-CN" altLang="en-US" sz="2800" dirty="0">
                <a:latin typeface="黑体" panose="02010609060101010101" pitchFamily="2" charset="-122"/>
                <a:ea typeface="黑体" panose="02010609060101010101" pitchFamily="2" charset="-122"/>
              </a:rPr>
              <a:t>、</a:t>
            </a:r>
            <a:r>
              <a:rPr lang="zh-CN" altLang="en-US" sz="2800" dirty="0">
                <a:solidFill>
                  <a:srgbClr val="FF0000"/>
                </a:solidFill>
                <a:latin typeface="黑体" panose="02010609060101010101" pitchFamily="2" charset="-122"/>
                <a:ea typeface="黑体" panose="02010609060101010101" pitchFamily="2" charset="-122"/>
              </a:rPr>
              <a:t>适应性</a:t>
            </a:r>
            <a:r>
              <a:rPr lang="zh-CN" altLang="en-US" sz="2800" dirty="0">
                <a:latin typeface="黑体" panose="02010609060101010101" pitchFamily="2" charset="-122"/>
                <a:ea typeface="黑体" panose="02010609060101010101" pitchFamily="2" charset="-122"/>
              </a:rPr>
              <a:t>和</a:t>
            </a:r>
            <a:r>
              <a:rPr lang="zh-CN" altLang="en-US" sz="2800" dirty="0">
                <a:solidFill>
                  <a:srgbClr val="FF0000"/>
                </a:solidFill>
                <a:latin typeface="黑体" panose="02010609060101010101" pitchFamily="2" charset="-122"/>
                <a:ea typeface="黑体" panose="02010609060101010101" pitchFamily="2" charset="-122"/>
              </a:rPr>
              <a:t>学习能力</a:t>
            </a:r>
            <a:r>
              <a:rPr lang="zh-CN" altLang="en-US" sz="2800" dirty="0">
                <a:latin typeface="黑体" panose="02010609060101010101" pitchFamily="2" charset="-122"/>
                <a:ea typeface="黑体" panose="02010609060101010101" pitchFamily="2" charset="-122"/>
              </a:rPr>
              <a:t>，这是传统计算方法所缺乏的。</a:t>
            </a:r>
          </a:p>
        </p:txBody>
      </p:sp>
      <p:pic>
        <p:nvPicPr>
          <p:cNvPr id="90117" name="Picture 1028" descr="C8B02F01"/>
          <p:cNvPicPr>
            <a:picLocks noChangeAspect="1"/>
          </p:cNvPicPr>
          <p:nvPr/>
        </p:nvPicPr>
        <p:blipFill>
          <a:blip r:embed="rId3"/>
          <a:stretch>
            <a:fillRect/>
          </a:stretch>
        </p:blipFill>
        <p:spPr>
          <a:xfrm>
            <a:off x="179388" y="333375"/>
            <a:ext cx="8785225" cy="4932363"/>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93</a:t>
            </a:fld>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Text Box 3"/>
          <p:cNvSpPr txBox="1"/>
          <p:nvPr/>
        </p:nvSpPr>
        <p:spPr>
          <a:xfrm>
            <a:off x="2270125" y="2611438"/>
            <a:ext cx="184150" cy="457200"/>
          </a:xfrm>
          <a:prstGeom prst="rect">
            <a:avLst/>
          </a:prstGeom>
          <a:noFill/>
          <a:ln w="9525">
            <a:noFill/>
          </a:ln>
        </p:spPr>
        <p:txBody>
          <a:bodyPr wrap="none">
            <a:spAutoFit/>
          </a:bodyPr>
          <a:lstStyle/>
          <a:p>
            <a:endParaRPr lang="zh-CN" altLang="en-US" sz="2400" dirty="0">
              <a:latin typeface="Times New Roman" panose="02020603050405020304" pitchFamily="18" charset="0"/>
            </a:endParaRPr>
          </a:p>
        </p:txBody>
      </p:sp>
      <p:sp>
        <p:nvSpPr>
          <p:cNvPr id="91140" name="Rectangle 4"/>
          <p:cNvSpPr/>
          <p:nvPr/>
        </p:nvSpPr>
        <p:spPr>
          <a:xfrm>
            <a:off x="323850" y="260350"/>
            <a:ext cx="8208963" cy="641350"/>
          </a:xfrm>
          <a:prstGeom prst="rect">
            <a:avLst/>
          </a:prstGeom>
          <a:noFill/>
          <a:ln w="9525">
            <a:noFill/>
          </a:ln>
        </p:spPr>
        <p:txBody>
          <a:bodyPr>
            <a:spAutoFit/>
          </a:bodyPr>
          <a:lstStyle/>
          <a:p>
            <a:pPr>
              <a:spcBef>
                <a:spcPct val="10000"/>
              </a:spcBef>
              <a:spcAft>
                <a:spcPct val="10000"/>
              </a:spcAft>
              <a:buClr>
                <a:schemeClr val="bg2"/>
              </a:buClr>
              <a:buSzPct val="60000"/>
            </a:pPr>
            <a:r>
              <a:rPr lang="zh-CN" altLang="en-US" b="1" dirty="0">
                <a:solidFill>
                  <a:srgbClr val="FF0000"/>
                </a:solidFill>
                <a:latin typeface="黑体" panose="02010609060101010101" pitchFamily="49" charset="-122"/>
                <a:ea typeface="黑体" panose="02010609060101010101" pitchFamily="49" charset="-122"/>
              </a:rPr>
              <a:t>智能</a:t>
            </a:r>
            <a:r>
              <a:rPr lang="zh-CN" altLang="en-US" b="1" dirty="0">
                <a:solidFill>
                  <a:schemeClr val="accent2">
                    <a:lumMod val="90000"/>
                    <a:lumOff val="10000"/>
                  </a:schemeClr>
                </a:solidFill>
                <a:latin typeface="黑体" panose="02010609060101010101" pitchFamily="49" charset="-122"/>
                <a:ea typeface="黑体" panose="02010609060101010101" pitchFamily="49" charset="-122"/>
              </a:rPr>
              <a:t>不仅要</a:t>
            </a:r>
            <a:r>
              <a:rPr lang="zh-CN" altLang="en-US" b="1" dirty="0">
                <a:solidFill>
                  <a:schemeClr val="accent5">
                    <a:lumMod val="50000"/>
                  </a:schemeClr>
                </a:solidFill>
                <a:latin typeface="黑体" panose="02010609060101010101" pitchFamily="49" charset="-122"/>
                <a:ea typeface="黑体" panose="02010609060101010101" pitchFamily="49" charset="-122"/>
              </a:rPr>
              <a:t>功能</a:t>
            </a:r>
            <a:r>
              <a:rPr lang="zh-CN" altLang="en-US" b="1" dirty="0">
                <a:solidFill>
                  <a:schemeClr val="accent2">
                    <a:lumMod val="90000"/>
                    <a:lumOff val="10000"/>
                  </a:schemeClr>
                </a:solidFill>
                <a:latin typeface="黑体" panose="02010609060101010101" pitchFamily="49" charset="-122"/>
                <a:ea typeface="黑体" panose="02010609060101010101" pitchFamily="49" charset="-122"/>
              </a:rPr>
              <a:t>模拟</a:t>
            </a:r>
            <a:r>
              <a:rPr lang="en-US" altLang="zh-CN" b="1" dirty="0">
                <a:solidFill>
                  <a:schemeClr val="accent2">
                    <a:lumMod val="90000"/>
                    <a:lumOff val="10000"/>
                  </a:schemeClr>
                </a:solidFill>
                <a:latin typeface="黑体" panose="02010609060101010101" pitchFamily="49" charset="-122"/>
                <a:ea typeface="黑体" panose="02010609060101010101" pitchFamily="49" charset="-122"/>
              </a:rPr>
              <a:t>, </a:t>
            </a:r>
            <a:r>
              <a:rPr lang="zh-CN" altLang="en-US" b="1" dirty="0">
                <a:solidFill>
                  <a:schemeClr val="accent2">
                    <a:lumMod val="90000"/>
                    <a:lumOff val="10000"/>
                  </a:schemeClr>
                </a:solidFill>
                <a:latin typeface="黑体" panose="02010609060101010101" pitchFamily="49" charset="-122"/>
                <a:ea typeface="黑体" panose="02010609060101010101" pitchFamily="49" charset="-122"/>
              </a:rPr>
              <a:t>而且要</a:t>
            </a:r>
            <a:r>
              <a:rPr lang="zh-CN" altLang="en-US" b="1" dirty="0">
                <a:solidFill>
                  <a:schemeClr val="accent5">
                    <a:lumMod val="50000"/>
                  </a:schemeClr>
                </a:solidFill>
                <a:latin typeface="黑体" panose="02010609060101010101" pitchFamily="49" charset="-122"/>
                <a:ea typeface="黑体" panose="02010609060101010101" pitchFamily="49" charset="-122"/>
              </a:rPr>
              <a:t>机理</a:t>
            </a:r>
            <a:r>
              <a:rPr lang="zh-CN" altLang="en-US" b="1" dirty="0" smtClean="0">
                <a:solidFill>
                  <a:schemeClr val="accent2">
                    <a:lumMod val="90000"/>
                    <a:lumOff val="10000"/>
                  </a:schemeClr>
                </a:solidFill>
                <a:latin typeface="黑体" panose="02010609060101010101" pitchFamily="49" charset="-122"/>
                <a:ea typeface="黑体" panose="02010609060101010101" pitchFamily="49" charset="-122"/>
              </a:rPr>
              <a:t>模拟。</a:t>
            </a:r>
            <a:endParaRPr lang="zh-CN" altLang="en-US" b="1" dirty="0">
              <a:solidFill>
                <a:schemeClr val="accent2">
                  <a:lumMod val="90000"/>
                  <a:lumOff val="10000"/>
                </a:schemeClr>
              </a:solidFill>
              <a:latin typeface="黑体" panose="02010609060101010101" pitchFamily="49" charset="-122"/>
              <a:ea typeface="黑体" panose="02010609060101010101" pitchFamily="49" charset="-122"/>
            </a:endParaRPr>
          </a:p>
        </p:txBody>
      </p:sp>
      <p:grpSp>
        <p:nvGrpSpPr>
          <p:cNvPr id="91141" name="Group 5"/>
          <p:cNvGrpSpPr/>
          <p:nvPr/>
        </p:nvGrpSpPr>
        <p:grpSpPr>
          <a:xfrm>
            <a:off x="609600" y="1070610"/>
            <a:ext cx="7924800" cy="5353050"/>
            <a:chOff x="0" y="554"/>
            <a:chExt cx="5814" cy="3809"/>
          </a:xfrm>
        </p:grpSpPr>
        <p:pic>
          <p:nvPicPr>
            <p:cNvPr id="91142" name="Picture 6" descr="v409_403_1"/>
            <p:cNvPicPr>
              <a:picLocks noChangeAspect="1"/>
            </p:cNvPicPr>
            <p:nvPr/>
          </p:nvPicPr>
          <p:blipFill>
            <a:blip r:embed="rId3"/>
            <a:stretch>
              <a:fillRect/>
            </a:stretch>
          </p:blipFill>
          <p:spPr>
            <a:xfrm>
              <a:off x="0" y="554"/>
              <a:ext cx="3818" cy="2974"/>
            </a:xfrm>
            <a:prstGeom prst="rect">
              <a:avLst/>
            </a:prstGeom>
            <a:noFill/>
            <a:ln w="9525">
              <a:noFill/>
            </a:ln>
          </p:spPr>
        </p:pic>
        <p:sp>
          <p:nvSpPr>
            <p:cNvPr id="91143" name="WordArt 7"/>
            <p:cNvSpPr>
              <a:spLocks noTextEdit="1"/>
            </p:cNvSpPr>
            <p:nvPr/>
          </p:nvSpPr>
          <p:spPr>
            <a:xfrm>
              <a:off x="415" y="3516"/>
              <a:ext cx="3221" cy="523"/>
            </a:xfrm>
            <a:prstGeom prst="rect">
              <a:avLst/>
            </a:prstGeom>
          </p:spPr>
          <p:txBody>
            <a:bodyPr wrap="none" fromWordArt="1">
              <a:prstTxWarp prst="textPlain">
                <a:avLst>
                  <a:gd name="adj" fmla="val 50000"/>
                </a:avLst>
              </a:prstTxWarp>
              <a:normAutofit/>
            </a:bodyPr>
            <a:lstStyle/>
            <a:p>
              <a:pPr algn="ctr"/>
              <a:r>
                <a:rPr lang="zh-CN" altLang="en-US" sz="3600">
                  <a:ln w="12700" cap="flat" cmpd="sng">
                    <a:solidFill>
                      <a:srgbClr val="EAEAEA"/>
                    </a:solidFill>
                    <a:prstDash val="solid"/>
                    <a:headEnd type="none" w="med" len="med"/>
                    <a:tailEnd type="none" w="med" len="med"/>
                  </a:ln>
                  <a:gradFill rotWithShape="1">
                    <a:gsLst>
                      <a:gs pos="0">
                        <a:srgbClr val="A603AB">
                          <a:alpha val="100000"/>
                        </a:srgbClr>
                      </a:gs>
                      <a:gs pos="12000">
                        <a:srgbClr val="E81766">
                          <a:alpha val="100000"/>
                        </a:srgbClr>
                      </a:gs>
                      <a:gs pos="27000">
                        <a:srgbClr val="EE3F17">
                          <a:alpha val="100000"/>
                        </a:srgbClr>
                      </a:gs>
                      <a:gs pos="48000">
                        <a:srgbClr val="FFFF00">
                          <a:alpha val="100000"/>
                        </a:srgbClr>
                      </a:gs>
                      <a:gs pos="64999">
                        <a:srgbClr val="1A8D48">
                          <a:alpha val="100000"/>
                        </a:srgbClr>
                      </a:gs>
                      <a:gs pos="78999">
                        <a:srgbClr val="0819FB">
                          <a:alpha val="100000"/>
                        </a:srgbClr>
                      </a:gs>
                      <a:gs pos="100000">
                        <a:srgbClr val="A603AB">
                          <a:alpha val="100000"/>
                        </a:srgbClr>
                      </a:gs>
                    </a:gsLst>
                    <a:lin ang="0" scaled="1"/>
                    <a:tileRect/>
                  </a:gradFill>
                  <a:effectLst>
                    <a:outerShdw dist="35921" dir="2699999" sy="50000" kx="2115830" algn="bl" rotWithShape="0">
                      <a:srgbClr val="C0C0C0">
                        <a:alpha val="79999"/>
                      </a:srgbClr>
                    </a:outerShdw>
                  </a:effectLst>
                  <a:latin typeface="Arial Black" panose="020B0A04020102020204" charset="0"/>
                  <a:ea typeface="Arial Black" panose="020B0A04020102020204" charset="0"/>
                </a:rPr>
                <a:t>Actions from thoughts </a:t>
              </a:r>
            </a:p>
          </p:txBody>
        </p:sp>
        <p:grpSp>
          <p:nvGrpSpPr>
            <p:cNvPr id="91144" name="Group 8"/>
            <p:cNvGrpSpPr/>
            <p:nvPr/>
          </p:nvGrpSpPr>
          <p:grpSpPr>
            <a:xfrm>
              <a:off x="4181" y="685"/>
              <a:ext cx="1633" cy="2686"/>
              <a:chOff x="4032" y="960"/>
              <a:chExt cx="1488" cy="2058"/>
            </a:xfrm>
          </p:grpSpPr>
          <p:pic>
            <p:nvPicPr>
              <p:cNvPr id="91146" name="Picture 9" descr="brrr"/>
              <p:cNvPicPr>
                <a:picLocks noChangeAspect="1"/>
              </p:cNvPicPr>
              <p:nvPr/>
            </p:nvPicPr>
            <p:blipFill>
              <a:blip r:embed="rId4"/>
              <a:stretch>
                <a:fillRect/>
              </a:stretch>
            </p:blipFill>
            <p:spPr>
              <a:xfrm>
                <a:off x="4295" y="960"/>
                <a:ext cx="840" cy="767"/>
              </a:xfrm>
              <a:prstGeom prst="rect">
                <a:avLst/>
              </a:prstGeom>
              <a:noFill/>
              <a:ln w="9525">
                <a:noFill/>
              </a:ln>
            </p:spPr>
          </p:pic>
          <p:pic>
            <p:nvPicPr>
              <p:cNvPr id="91147" name="Picture 10" descr="robot"/>
              <p:cNvPicPr>
                <a:picLocks noChangeAspect="1"/>
              </p:cNvPicPr>
              <p:nvPr/>
            </p:nvPicPr>
            <p:blipFill>
              <a:blip r:embed="rId5"/>
              <a:stretch>
                <a:fillRect/>
              </a:stretch>
            </p:blipFill>
            <p:spPr>
              <a:xfrm>
                <a:off x="4032" y="1661"/>
                <a:ext cx="1488" cy="1357"/>
              </a:xfrm>
              <a:prstGeom prst="rect">
                <a:avLst/>
              </a:prstGeom>
              <a:noFill/>
              <a:ln w="9525">
                <a:noFill/>
              </a:ln>
            </p:spPr>
          </p:pic>
          <p:sp>
            <p:nvSpPr>
              <p:cNvPr id="91148" name="Freeform 11"/>
              <p:cNvSpPr/>
              <p:nvPr/>
            </p:nvSpPr>
            <p:spPr>
              <a:xfrm>
                <a:off x="4604" y="1661"/>
                <a:ext cx="90" cy="227"/>
              </a:xfrm>
              <a:custGeom>
                <a:avLst/>
                <a:gdLst/>
                <a:ahLst/>
                <a:cxnLst>
                  <a:cxn ang="0">
                    <a:pos x="249" y="0"/>
                  </a:cxn>
                  <a:cxn ang="0">
                    <a:pos x="249" y="153"/>
                  </a:cxn>
                  <a:cxn ang="0">
                    <a:pos x="467" y="440"/>
                  </a:cxn>
                </a:cxnLst>
                <a:rect l="0" t="0" r="0" b="0"/>
                <a:pathLst>
                  <a:path w="52" h="182">
                    <a:moveTo>
                      <a:pt x="28" y="0"/>
                    </a:moveTo>
                    <a:cubicBezTo>
                      <a:pt x="0" y="41"/>
                      <a:pt x="14" y="7"/>
                      <a:pt x="28" y="63"/>
                    </a:cubicBezTo>
                    <a:cubicBezTo>
                      <a:pt x="38" y="102"/>
                      <a:pt x="52" y="182"/>
                      <a:pt x="52" y="182"/>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1149" name="Freeform 12"/>
              <p:cNvSpPr/>
              <p:nvPr/>
            </p:nvSpPr>
            <p:spPr>
              <a:xfrm flipH="1">
                <a:off x="4694" y="1666"/>
                <a:ext cx="58" cy="222"/>
              </a:xfrm>
              <a:custGeom>
                <a:avLst/>
                <a:gdLst/>
                <a:ahLst/>
                <a:cxnLst>
                  <a:cxn ang="0">
                    <a:pos x="80" y="0"/>
                  </a:cxn>
                  <a:cxn ang="0">
                    <a:pos x="464" y="214"/>
                  </a:cxn>
                  <a:cxn ang="0">
                    <a:pos x="80" y="365"/>
                  </a:cxn>
                  <a:cxn ang="0">
                    <a:pos x="80" y="615"/>
                  </a:cxn>
                </a:cxnLst>
                <a:rect l="0" t="0" r="0" b="0"/>
                <a:pathLst>
                  <a:path w="29" h="158">
                    <a:moveTo>
                      <a:pt x="5" y="0"/>
                    </a:moveTo>
                    <a:cubicBezTo>
                      <a:pt x="13" y="18"/>
                      <a:pt x="29" y="35"/>
                      <a:pt x="29" y="55"/>
                    </a:cubicBezTo>
                    <a:cubicBezTo>
                      <a:pt x="29" y="70"/>
                      <a:pt x="8" y="79"/>
                      <a:pt x="5" y="94"/>
                    </a:cubicBezTo>
                    <a:cubicBezTo>
                      <a:pt x="0" y="115"/>
                      <a:pt x="5" y="137"/>
                      <a:pt x="5" y="158"/>
                    </a:cubicBezTo>
                  </a:path>
                </a:pathLst>
              </a:custGeom>
              <a:noFill/>
              <a:ln w="3810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1145" name="Rectangle 13"/>
            <p:cNvSpPr/>
            <p:nvPr/>
          </p:nvSpPr>
          <p:spPr>
            <a:xfrm>
              <a:off x="281" y="3994"/>
              <a:ext cx="3580" cy="369"/>
            </a:xfrm>
            <a:prstGeom prst="rect">
              <a:avLst/>
            </a:prstGeom>
            <a:noFill/>
            <a:ln w="9525">
              <a:noFill/>
            </a:ln>
          </p:spPr>
          <p:txBody>
            <a:bodyPr>
              <a:spAutoFit/>
            </a:bodyPr>
            <a:lstStyle/>
            <a:p>
              <a:pPr algn="ctr"/>
              <a:r>
                <a:rPr lang="en-US" altLang="zh-CN" sz="2800" b="1" dirty="0">
                  <a:solidFill>
                    <a:schemeClr val="tx2"/>
                  </a:solidFill>
                  <a:latin typeface="Times New Roman" panose="02020603050405020304" pitchFamily="18" charset="0"/>
                </a:rPr>
                <a:t>( Nature </a:t>
              </a:r>
              <a:r>
                <a:rPr lang="en-US" altLang="zh-CN" sz="2800" b="1" dirty="0">
                  <a:solidFill>
                    <a:schemeClr val="tx2"/>
                  </a:solidFill>
                  <a:latin typeface="Times New Roman" panose="02020603050405020304" pitchFamily="18" charset="0"/>
                  <a:ea typeface="隶书" panose="02010509060101010101" pitchFamily="49" charset="-122"/>
                </a:rPr>
                <a:t>409, 2001</a:t>
              </a:r>
              <a:r>
                <a:rPr lang="en-US" altLang="zh-CN" sz="2800" b="1" dirty="0">
                  <a:solidFill>
                    <a:schemeClr val="tx2"/>
                  </a:solidFill>
                  <a:latin typeface="Times New Roman" panose="02020603050405020304" pitchFamily="18" charset="0"/>
                </a:rPr>
                <a:t> )</a:t>
              </a:r>
              <a:r>
                <a:rPr lang="en-US" altLang="zh-CN" sz="2800" dirty="0">
                  <a:solidFill>
                    <a:srgbClr val="FF0000"/>
                  </a:solidFill>
                  <a:latin typeface="Times New Roman" panose="02020603050405020304" pitchFamily="18" charset="0"/>
                </a:rPr>
                <a:t> </a:t>
              </a:r>
            </a:p>
          </p:txBody>
        </p:sp>
      </p:grpSp>
      <p:sp>
        <p:nvSpPr>
          <p:cNvPr id="14" name="灯片编号占位符 3"/>
          <p:cNvSpPr>
            <a:spLocks noGrp="1"/>
          </p:cNvSpPr>
          <p:nvPr>
            <p:ph type="sldNum" sz="quarter" idx="4"/>
          </p:nvPr>
        </p:nvSpPr>
        <p:spPr>
          <a:xfrm>
            <a:off x="7203504" y="6500192"/>
            <a:ext cx="1905000" cy="357808"/>
          </a:xfrm>
        </p:spPr>
        <p:txBody>
          <a:bodyPr/>
          <a:lstStyle/>
          <a:p>
            <a:r>
              <a:rPr lang="en-US" altLang="zh-CN" dirty="0" smtClean="0"/>
              <a:t>93</a:t>
            </a:r>
            <a:endParaRPr lang="zh-CN" alt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vert="horz" wrap="square" lIns="91440" tIns="45720" rIns="91440" bIns="45720" anchor="ctr"/>
          <a:lstStyle/>
          <a:p>
            <a:r>
              <a:rPr lang="zh-CN" altLang="zh-CN" sz="3600" dirty="0">
                <a:latin typeface="黑体" panose="02010609060101010101" pitchFamily="2" charset="-122"/>
                <a:ea typeface="黑体" panose="02010609060101010101" pitchFamily="2" charset="-122"/>
              </a:rPr>
              <a:t>一个结合了深度网络的语音识别模型</a:t>
            </a:r>
            <a:endParaRPr lang="zh-CN" altLang="en-US" sz="3600" dirty="0">
              <a:latin typeface="黑体" panose="02010609060101010101" pitchFamily="2" charset="-122"/>
              <a:ea typeface="黑体" panose="02010609060101010101" pitchFamily="2" charset="-122"/>
            </a:endParaRPr>
          </a:p>
        </p:txBody>
      </p:sp>
      <p:sp>
        <p:nvSpPr>
          <p:cNvPr id="92163" name="内容占位符 2"/>
          <p:cNvSpPr>
            <a:spLocks noGrp="1"/>
          </p:cNvSpPr>
          <p:nvPr>
            <p:ph idx="1"/>
          </p:nvPr>
        </p:nvSpPr>
        <p:spPr>
          <a:xfrm>
            <a:off x="3995936" y="1160240"/>
            <a:ext cx="4968552" cy="5149080"/>
          </a:xfrm>
        </p:spPr>
        <p:txBody>
          <a:bodyPr vert="horz" wrap="square" lIns="91440" tIns="45720" rIns="91440" bIns="45720" anchor="t"/>
          <a:lstStyle/>
          <a:p>
            <a:r>
              <a:rPr lang="zh-CN" altLang="zh-CN" dirty="0">
                <a:latin typeface="黑体" panose="02010609060101010101" pitchFamily="2" charset="-122"/>
                <a:ea typeface="黑体" panose="02010609060101010101" pitchFamily="2" charset="-122"/>
              </a:rPr>
              <a:t>微软亚洲研究院，建立了一些巨大的</a:t>
            </a:r>
            <a:r>
              <a:rPr lang="zh-CN" altLang="zh-CN" dirty="0">
                <a:solidFill>
                  <a:srgbClr val="FF0000"/>
                </a:solidFill>
                <a:latin typeface="黑体" panose="02010609060101010101" pitchFamily="2" charset="-122"/>
                <a:ea typeface="黑体" panose="02010609060101010101" pitchFamily="2" charset="-122"/>
              </a:rPr>
              <a:t>神经网络</a:t>
            </a:r>
            <a:r>
              <a:rPr lang="zh-CN" altLang="zh-CN" dirty="0">
                <a:latin typeface="黑体" panose="02010609060101010101" pitchFamily="2" charset="-122"/>
                <a:ea typeface="黑体" panose="02010609060101010101" pitchFamily="2" charset="-122"/>
              </a:rPr>
              <a:t>，其中一个包含了</a:t>
            </a:r>
            <a:r>
              <a:rPr lang="en-US" altLang="zh-CN" dirty="0">
                <a:solidFill>
                  <a:srgbClr val="FF0000"/>
                </a:solidFill>
                <a:latin typeface="黑体" panose="02010609060101010101" pitchFamily="2" charset="-122"/>
                <a:ea typeface="黑体" panose="02010609060101010101" pitchFamily="2" charset="-122"/>
              </a:rPr>
              <a:t>6600</a:t>
            </a:r>
            <a:r>
              <a:rPr lang="zh-CN" altLang="zh-CN" dirty="0">
                <a:latin typeface="黑体" panose="02010609060101010101" pitchFamily="2" charset="-122"/>
                <a:ea typeface="黑体" panose="02010609060101010101" pitchFamily="2" charset="-122"/>
              </a:rPr>
              <a:t>多万神经连结，这是</a:t>
            </a:r>
            <a:r>
              <a:rPr lang="zh-CN" altLang="zh-CN" dirty="0">
                <a:solidFill>
                  <a:srgbClr val="FF0000"/>
                </a:solidFill>
                <a:latin typeface="黑体" panose="02010609060101010101" pitchFamily="2" charset="-122"/>
                <a:ea typeface="黑体" panose="02010609060101010101" pitchFamily="2" charset="-122"/>
              </a:rPr>
              <a:t>语音识别</a:t>
            </a:r>
            <a:r>
              <a:rPr lang="zh-CN" altLang="zh-CN" dirty="0">
                <a:latin typeface="黑体" panose="02010609060101010101" pitchFamily="2" charset="-122"/>
                <a:ea typeface="黑体" panose="02010609060101010101" pitchFamily="2" charset="-122"/>
              </a:rPr>
              <a:t>研究史上最大的</a:t>
            </a:r>
            <a:r>
              <a:rPr lang="zh-CN" altLang="zh-CN" dirty="0">
                <a:solidFill>
                  <a:srgbClr val="FF0000"/>
                </a:solidFill>
                <a:latin typeface="黑体" panose="02010609060101010101" pitchFamily="2" charset="-122"/>
                <a:ea typeface="黑体" panose="02010609060101010101" pitchFamily="2" charset="-122"/>
              </a:rPr>
              <a:t>同类模型</a:t>
            </a:r>
            <a:r>
              <a:rPr lang="zh-CN" altLang="zh-CN" dirty="0">
                <a:latin typeface="黑体" panose="02010609060101010101" pitchFamily="2" charset="-122"/>
                <a:ea typeface="黑体" panose="02010609060101010101" pitchFamily="2" charset="-122"/>
              </a:rPr>
              <a:t>。</a:t>
            </a:r>
            <a:endParaRPr lang="en-US" altLang="zh-CN" dirty="0">
              <a:latin typeface="黑体" panose="02010609060101010101" pitchFamily="2" charset="-122"/>
              <a:ea typeface="黑体" panose="02010609060101010101" pitchFamily="2" charset="-122"/>
            </a:endParaRPr>
          </a:p>
          <a:p>
            <a:r>
              <a:rPr lang="zh-CN" altLang="zh-CN" dirty="0">
                <a:latin typeface="黑体" panose="02010609060101010101" pitchFamily="2" charset="-122"/>
                <a:ea typeface="黑体" panose="02010609060101010101" pitchFamily="2" charset="-122"/>
              </a:rPr>
              <a:t>该模型在</a:t>
            </a:r>
            <a:r>
              <a:rPr lang="en-US" altLang="zh-CN" dirty="0">
                <a:latin typeface="黑体" panose="02010609060101010101" pitchFamily="2" charset="-122"/>
                <a:ea typeface="黑体" panose="02010609060101010101" pitchFamily="2" charset="-122"/>
              </a:rPr>
              <a:t>Switchboard</a:t>
            </a:r>
            <a:r>
              <a:rPr lang="zh-CN" altLang="zh-CN" dirty="0">
                <a:latin typeface="黑体" panose="02010609060101010101" pitchFamily="2" charset="-122"/>
                <a:ea typeface="黑体" panose="02010609060101010101" pitchFamily="2" charset="-122"/>
              </a:rPr>
              <a:t>标准数据集的</a:t>
            </a:r>
            <a:r>
              <a:rPr lang="zh-CN" altLang="zh-CN" dirty="0">
                <a:solidFill>
                  <a:srgbClr val="FF0000"/>
                </a:solidFill>
                <a:latin typeface="黑体" panose="02010609060101010101" pitchFamily="2" charset="-122"/>
                <a:ea typeface="黑体" panose="02010609060101010101" pitchFamily="2" charset="-122"/>
              </a:rPr>
              <a:t>识别错误率</a:t>
            </a:r>
            <a:r>
              <a:rPr lang="zh-CN" altLang="zh-CN" dirty="0">
                <a:latin typeface="黑体" panose="02010609060101010101" pitchFamily="2" charset="-122"/>
                <a:ea typeface="黑体" panose="02010609060101010101" pitchFamily="2" charset="-122"/>
              </a:rPr>
              <a:t>比最低错误率降低了</a:t>
            </a:r>
            <a:r>
              <a:rPr lang="en-US" altLang="zh-CN" dirty="0">
                <a:latin typeface="黑体" panose="02010609060101010101" pitchFamily="2" charset="-122"/>
                <a:ea typeface="黑体" panose="02010609060101010101" pitchFamily="2" charset="-122"/>
              </a:rPr>
              <a:t>33%</a:t>
            </a:r>
            <a:r>
              <a:rPr lang="zh-CN" altLang="zh-CN" dirty="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p:txBody>
      </p:sp>
      <p:pic>
        <p:nvPicPr>
          <p:cNvPr id="92165" name="Picture 2"/>
          <p:cNvPicPr>
            <a:picLocks noChangeAspect="1"/>
          </p:cNvPicPr>
          <p:nvPr/>
        </p:nvPicPr>
        <p:blipFill>
          <a:blip r:embed="rId2"/>
          <a:stretch>
            <a:fillRect/>
          </a:stretch>
        </p:blipFill>
        <p:spPr>
          <a:xfrm>
            <a:off x="250825" y="1916832"/>
            <a:ext cx="3960813" cy="3529012"/>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95</a:t>
            </a:fld>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179512" y="260648"/>
            <a:ext cx="8064896" cy="899592"/>
          </a:xfrm>
        </p:spPr>
        <p:txBody>
          <a:bodyPr vert="horz" wrap="square" lIns="91440" tIns="45720" rIns="91440" bIns="45720" anchor="ctr"/>
          <a:lstStyle/>
          <a:p>
            <a:pPr algn="just"/>
            <a:r>
              <a:rPr lang="zh-CN" altLang="zh-CN" dirty="0">
                <a:latin typeface="黑体" panose="02010609060101010101" pitchFamily="2" charset="-122"/>
                <a:ea typeface="黑体" panose="02010609060101010101" pitchFamily="2" charset="-122"/>
              </a:rPr>
              <a:t>一个深度自编码器的子网络</a:t>
            </a:r>
            <a:r>
              <a:rPr lang="zh-CN" altLang="en-US" dirty="0">
                <a:latin typeface="黑体" panose="02010609060101010101" pitchFamily="2" charset="-122"/>
                <a:ea typeface="黑体" panose="02010609060101010101" pitchFamily="2" charset="-122"/>
              </a:rPr>
              <a:t>，</a:t>
            </a:r>
            <a:r>
              <a:rPr lang="zh-CN" altLang="zh-CN" dirty="0">
                <a:latin typeface="黑体" panose="02010609060101010101" pitchFamily="2" charset="-122"/>
                <a:ea typeface="黑体" panose="02010609060101010101" pitchFamily="2" charset="-122"/>
              </a:rPr>
              <a:t>多个同样的子网络需要垒加在</a:t>
            </a:r>
            <a:r>
              <a:rPr lang="zh-CN" altLang="zh-CN" dirty="0" smtClean="0">
                <a:latin typeface="黑体" panose="02010609060101010101" pitchFamily="2" charset="-122"/>
                <a:ea typeface="黑体" panose="02010609060101010101" pitchFamily="2" charset="-122"/>
              </a:rPr>
              <a:t>一起</a:t>
            </a:r>
            <a:r>
              <a:rPr lang="zh-CN" altLang="en-US" dirty="0" smtClean="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p:txBody>
      </p:sp>
      <p:sp>
        <p:nvSpPr>
          <p:cNvPr id="93187" name="内容占位符 2"/>
          <p:cNvSpPr>
            <a:spLocks noGrp="1"/>
          </p:cNvSpPr>
          <p:nvPr>
            <p:ph idx="1"/>
          </p:nvPr>
        </p:nvSpPr>
        <p:spPr>
          <a:xfrm>
            <a:off x="4139952" y="1340768"/>
            <a:ext cx="4680520" cy="4330824"/>
          </a:xfrm>
        </p:spPr>
        <p:txBody>
          <a:bodyPr vert="horz" wrap="square" lIns="91440" tIns="45720" rIns="91440" bIns="45720" anchor="t"/>
          <a:lstStyle/>
          <a:p>
            <a:r>
              <a:rPr lang="zh-CN" altLang="zh-CN" dirty="0">
                <a:solidFill>
                  <a:srgbClr val="FF0000"/>
                </a:solidFill>
                <a:latin typeface="黑体" panose="02010609060101010101" pitchFamily="2" charset="-122"/>
                <a:ea typeface="黑体" panose="02010609060101010101" pitchFamily="2" charset="-122"/>
              </a:rPr>
              <a:t>谷歌研究院</a:t>
            </a:r>
            <a:r>
              <a:rPr lang="zh-CN" altLang="en-US" dirty="0">
                <a:latin typeface="黑体" panose="02010609060101010101" pitchFamily="2" charset="-122"/>
                <a:ea typeface="黑体" panose="02010609060101010101" pitchFamily="2" charset="-122"/>
              </a:rPr>
              <a:t>，</a:t>
            </a:r>
            <a:r>
              <a:rPr lang="zh-CN" altLang="zh-CN" dirty="0">
                <a:latin typeface="黑体" panose="02010609060101010101" pitchFamily="2" charset="-122"/>
                <a:ea typeface="黑体" panose="02010609060101010101" pitchFamily="2" charset="-122"/>
              </a:rPr>
              <a:t>建立了一个巨大的深度网络，共有</a:t>
            </a:r>
            <a:r>
              <a:rPr lang="en-US" altLang="zh-CN" dirty="0">
                <a:solidFill>
                  <a:srgbClr val="FF0000"/>
                </a:solidFill>
                <a:latin typeface="黑体" panose="02010609060101010101" pitchFamily="2" charset="-122"/>
                <a:ea typeface="黑体" panose="02010609060101010101" pitchFamily="2" charset="-122"/>
              </a:rPr>
              <a:t>10</a:t>
            </a:r>
            <a:r>
              <a:rPr lang="zh-CN" altLang="zh-CN" dirty="0">
                <a:solidFill>
                  <a:srgbClr val="FF0000"/>
                </a:solidFill>
                <a:latin typeface="黑体" panose="02010609060101010101" pitchFamily="2" charset="-122"/>
                <a:ea typeface="黑体" panose="02010609060101010101" pitchFamily="2" charset="-122"/>
              </a:rPr>
              <a:t>亿</a:t>
            </a:r>
            <a:r>
              <a:rPr lang="zh-CN" altLang="zh-CN" dirty="0">
                <a:latin typeface="黑体" panose="02010609060101010101" pitchFamily="2" charset="-122"/>
                <a:ea typeface="黑体" panose="02010609060101010101" pitchFamily="2" charset="-122"/>
              </a:rPr>
              <a:t>个参数要学习，堪称史上最大的神经网络。</a:t>
            </a:r>
            <a:endParaRPr lang="en-US" altLang="zh-CN" dirty="0">
              <a:latin typeface="黑体" panose="02010609060101010101" pitchFamily="2" charset="-122"/>
              <a:ea typeface="黑体" panose="02010609060101010101" pitchFamily="2" charset="-122"/>
            </a:endParaRPr>
          </a:p>
          <a:p>
            <a:r>
              <a:rPr lang="zh-CN" altLang="zh-CN" dirty="0">
                <a:latin typeface="黑体" panose="02010609060101010101" pitchFamily="2" charset="-122"/>
                <a:ea typeface="黑体" panose="02010609060101010101" pitchFamily="2" charset="-122"/>
              </a:rPr>
              <a:t>他们用了</a:t>
            </a:r>
            <a:r>
              <a:rPr lang="en-US" altLang="zh-CN" dirty="0">
                <a:solidFill>
                  <a:srgbClr val="FF0000"/>
                </a:solidFill>
                <a:latin typeface="黑体" panose="02010609060101010101" pitchFamily="2" charset="-122"/>
                <a:ea typeface="黑体" panose="02010609060101010101" pitchFamily="2" charset="-122"/>
              </a:rPr>
              <a:t>2000</a:t>
            </a:r>
            <a:r>
              <a:rPr lang="zh-CN" altLang="zh-CN" dirty="0">
                <a:solidFill>
                  <a:srgbClr val="FF0000"/>
                </a:solidFill>
                <a:latin typeface="黑体" panose="02010609060101010101" pitchFamily="2" charset="-122"/>
                <a:ea typeface="黑体" panose="02010609060101010101" pitchFamily="2" charset="-122"/>
              </a:rPr>
              <a:t>台机器</a:t>
            </a:r>
            <a:r>
              <a:rPr lang="zh-CN" altLang="zh-CN" dirty="0">
                <a:latin typeface="黑体" panose="02010609060101010101" pitchFamily="2" charset="-122"/>
                <a:ea typeface="黑体" panose="02010609060101010101" pitchFamily="2" charset="-122"/>
              </a:rPr>
              <a:t>共</a:t>
            </a:r>
            <a:r>
              <a:rPr lang="en-US" altLang="zh-CN" dirty="0">
                <a:solidFill>
                  <a:srgbClr val="FF0000"/>
                </a:solidFill>
                <a:latin typeface="黑体" panose="02010609060101010101" pitchFamily="2" charset="-122"/>
                <a:ea typeface="黑体" panose="02010609060101010101" pitchFamily="2" charset="-122"/>
              </a:rPr>
              <a:t>32000</a:t>
            </a:r>
            <a:r>
              <a:rPr lang="zh-CN" altLang="zh-CN" dirty="0">
                <a:solidFill>
                  <a:srgbClr val="FF0000"/>
                </a:solidFill>
                <a:latin typeface="黑体" panose="02010609060101010101" pitchFamily="2" charset="-122"/>
                <a:ea typeface="黑体" panose="02010609060101010101" pitchFamily="2" charset="-122"/>
              </a:rPr>
              <a:t>个核</a:t>
            </a:r>
            <a:r>
              <a:rPr lang="zh-CN" altLang="zh-CN" dirty="0">
                <a:latin typeface="黑体" panose="02010609060101010101" pitchFamily="2" charset="-122"/>
                <a:ea typeface="黑体" panose="02010609060101010101" pitchFamily="2" charset="-122"/>
              </a:rPr>
              <a:t>训练了</a:t>
            </a:r>
            <a:r>
              <a:rPr lang="en-US" altLang="zh-CN" dirty="0">
                <a:solidFill>
                  <a:srgbClr val="FF0000"/>
                </a:solidFill>
                <a:latin typeface="黑体" panose="02010609060101010101" pitchFamily="2" charset="-122"/>
                <a:ea typeface="黑体" panose="02010609060101010101" pitchFamily="2" charset="-122"/>
              </a:rPr>
              <a:t>1</a:t>
            </a:r>
            <a:r>
              <a:rPr lang="zh-CN" altLang="zh-CN" dirty="0">
                <a:solidFill>
                  <a:srgbClr val="FF0000"/>
                </a:solidFill>
                <a:latin typeface="黑体" panose="02010609060101010101" pitchFamily="2" charset="-122"/>
                <a:ea typeface="黑体" panose="02010609060101010101" pitchFamily="2" charset="-122"/>
              </a:rPr>
              <a:t>周</a:t>
            </a:r>
            <a:r>
              <a:rPr lang="zh-CN" altLang="zh-CN" dirty="0">
                <a:latin typeface="黑体" panose="02010609060101010101" pitchFamily="2" charset="-122"/>
                <a:ea typeface="黑体" panose="02010609060101010101" pitchFamily="2" charset="-122"/>
              </a:rPr>
              <a:t>，在</a:t>
            </a:r>
            <a:r>
              <a:rPr lang="en-US" altLang="zh-CN" dirty="0">
                <a:solidFill>
                  <a:srgbClr val="FF0000"/>
                </a:solidFill>
                <a:latin typeface="黑体" panose="02010609060101010101" pitchFamily="2" charset="-122"/>
                <a:ea typeface="黑体" panose="02010609060101010101" pitchFamily="2" charset="-122"/>
              </a:rPr>
              <a:t>ImageNet</a:t>
            </a:r>
            <a:r>
              <a:rPr lang="zh-CN" altLang="zh-CN" dirty="0">
                <a:solidFill>
                  <a:srgbClr val="FF0000"/>
                </a:solidFill>
                <a:latin typeface="黑体" panose="02010609060101010101" pitchFamily="2" charset="-122"/>
                <a:ea typeface="黑体" panose="02010609060101010101" pitchFamily="2" charset="-122"/>
              </a:rPr>
              <a:t>数据集</a:t>
            </a:r>
            <a:r>
              <a:rPr lang="zh-CN" altLang="zh-CN" dirty="0">
                <a:latin typeface="黑体" panose="02010609060101010101" pitchFamily="2" charset="-122"/>
                <a:ea typeface="黑体" panose="02010609060101010101" pitchFamily="2" charset="-122"/>
              </a:rPr>
              <a:t>上得到的分类准确率比当前最好的结果提高了</a:t>
            </a:r>
            <a:r>
              <a:rPr lang="en-US" altLang="zh-CN" dirty="0">
                <a:latin typeface="黑体" panose="02010609060101010101" pitchFamily="2" charset="-122"/>
                <a:ea typeface="黑体" panose="02010609060101010101" pitchFamily="2" charset="-122"/>
              </a:rPr>
              <a:t>70%</a:t>
            </a:r>
            <a:r>
              <a:rPr lang="zh-CN" altLang="zh-CN" dirty="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p:txBody>
      </p:sp>
      <p:pic>
        <p:nvPicPr>
          <p:cNvPr id="93189" name="Picture 2"/>
          <p:cNvPicPr>
            <a:picLocks noChangeAspect="1"/>
          </p:cNvPicPr>
          <p:nvPr/>
        </p:nvPicPr>
        <p:blipFill>
          <a:blip r:embed="rId2"/>
          <a:stretch>
            <a:fillRect/>
          </a:stretch>
        </p:blipFill>
        <p:spPr>
          <a:xfrm>
            <a:off x="220663" y="1772816"/>
            <a:ext cx="4105275" cy="4094163"/>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96</a:t>
            </a:fld>
            <a:endParaRPr lang="zh-CN" altLang="en-US"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Rectangle 1026"/>
          <p:cNvSpPr>
            <a:spLocks noGrp="1"/>
          </p:cNvSpPr>
          <p:nvPr>
            <p:ph type="title"/>
          </p:nvPr>
        </p:nvSpPr>
        <p:spPr>
          <a:xfrm>
            <a:off x="533400" y="228600"/>
            <a:ext cx="7772400"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(3) 计算智能与进化计算</a:t>
            </a:r>
          </a:p>
        </p:txBody>
      </p:sp>
      <p:sp>
        <p:nvSpPr>
          <p:cNvPr id="94212" name="Rectangle 1027"/>
          <p:cNvSpPr>
            <a:spLocks noGrp="1"/>
          </p:cNvSpPr>
          <p:nvPr>
            <p:ph idx="1"/>
          </p:nvPr>
        </p:nvSpPr>
        <p:spPr>
          <a:xfrm>
            <a:off x="533400" y="2000885"/>
            <a:ext cx="8153400" cy="3705225"/>
          </a:xfrm>
        </p:spPr>
        <p:txBody>
          <a:bodyPr vert="horz" wrap="square" lIns="91440" tIns="45720" rIns="91440" bIns="45720" anchor="t"/>
          <a:lstStyle/>
          <a:p>
            <a:pPr algn="just" eaLnBrk="1" hangingPunct="1">
              <a:lnSpc>
                <a:spcPct val="90000"/>
              </a:lnSpc>
            </a:pPr>
            <a:r>
              <a:rPr lang="zh-CN" altLang="en-US" sz="3200" dirty="0" smtClean="0">
                <a:solidFill>
                  <a:srgbClr val="FF0000"/>
                </a:solidFill>
                <a:latin typeface="黑体" panose="02010609060101010101" pitchFamily="2" charset="-122"/>
                <a:ea typeface="黑体" panose="02010609060101010101" pitchFamily="2" charset="-122"/>
              </a:rPr>
              <a:t>计算</a:t>
            </a:r>
            <a:r>
              <a:rPr lang="zh-CN" altLang="en-US" sz="3200" dirty="0">
                <a:solidFill>
                  <a:srgbClr val="FF0000"/>
                </a:solidFill>
                <a:latin typeface="黑体" panose="02010609060101010101" pitchFamily="2" charset="-122"/>
                <a:ea typeface="黑体" panose="02010609060101010101" pitchFamily="2" charset="-122"/>
              </a:rPr>
              <a:t>智能</a:t>
            </a:r>
            <a:r>
              <a:rPr lang="zh-CN" altLang="en-US" sz="3200" dirty="0">
                <a:latin typeface="黑体" panose="02010609060101010101" pitchFamily="2" charset="-122"/>
                <a:ea typeface="黑体" panose="02010609060101010101" pitchFamily="2" charset="-122"/>
              </a:rPr>
              <a:t>涉及神经计算、模糊计算、进化计算等研究领域。</a:t>
            </a:r>
          </a:p>
          <a:p>
            <a:pPr algn="just" eaLnBrk="1" hangingPunct="1">
              <a:lnSpc>
                <a:spcPct val="90000"/>
              </a:lnSpc>
            </a:pPr>
            <a:endParaRPr lang="zh-CN" altLang="en-US" sz="3200" dirty="0">
              <a:latin typeface="黑体" panose="02010609060101010101" pitchFamily="2" charset="-122"/>
              <a:ea typeface="黑体" panose="02010609060101010101" pitchFamily="2" charset="-122"/>
            </a:endParaRPr>
          </a:p>
          <a:p>
            <a:pPr algn="just" eaLnBrk="1" hangingPunct="1">
              <a:lnSpc>
                <a:spcPct val="90000"/>
              </a:lnSpc>
            </a:pPr>
            <a:r>
              <a:rPr lang="zh-CN" altLang="en-US" sz="3200" dirty="0" smtClean="0">
                <a:solidFill>
                  <a:srgbClr val="FF0000"/>
                </a:solidFill>
                <a:latin typeface="黑体" panose="02010609060101010101" pitchFamily="2" charset="-122"/>
                <a:ea typeface="黑体" panose="02010609060101010101" pitchFamily="2" charset="-122"/>
              </a:rPr>
              <a:t>进化</a:t>
            </a:r>
            <a:r>
              <a:rPr lang="zh-CN" altLang="en-US" sz="3200" dirty="0">
                <a:solidFill>
                  <a:srgbClr val="FF0000"/>
                </a:solidFill>
                <a:latin typeface="黑体" panose="02010609060101010101" pitchFamily="2" charset="-122"/>
                <a:ea typeface="黑体" panose="02010609060101010101" pitchFamily="2" charset="-122"/>
              </a:rPr>
              <a:t>计算</a:t>
            </a:r>
            <a:r>
              <a:rPr lang="zh-CN" altLang="en-US" sz="3200" dirty="0">
                <a:latin typeface="黑体" panose="02010609060101010101" pitchFamily="2" charset="-122"/>
                <a:ea typeface="黑体" panose="02010609060101010101" pitchFamily="2" charset="-122"/>
              </a:rPr>
              <a:t>是指一类以达尔文进化论为依据来设计、控制和优化人工系统的技术和方法的总称，它包括</a:t>
            </a:r>
            <a:r>
              <a:rPr lang="zh-CN" altLang="en-US" sz="3200" dirty="0">
                <a:solidFill>
                  <a:srgbClr val="FF0000"/>
                </a:solidFill>
                <a:latin typeface="黑体" panose="02010609060101010101" pitchFamily="2" charset="-122"/>
                <a:ea typeface="黑体" panose="02010609060101010101" pitchFamily="2" charset="-122"/>
              </a:rPr>
              <a:t>遗传算法</a:t>
            </a:r>
            <a:r>
              <a:rPr lang="en-US" altLang="zh-CN" sz="3200" dirty="0">
                <a:latin typeface="黑体" panose="02010609060101010101" pitchFamily="2" charset="-122"/>
                <a:ea typeface="黑体" panose="02010609060101010101" pitchFamily="2" charset="-122"/>
              </a:rPr>
              <a:t>、</a:t>
            </a:r>
            <a:r>
              <a:rPr lang="zh-CN" altLang="en-US" sz="3200" dirty="0">
                <a:solidFill>
                  <a:srgbClr val="FF0000"/>
                </a:solidFill>
                <a:latin typeface="黑体" panose="02010609060101010101" pitchFamily="2" charset="-122"/>
                <a:ea typeface="黑体" panose="02010609060101010101" pitchFamily="2" charset="-122"/>
              </a:rPr>
              <a:t>进化策略</a:t>
            </a:r>
            <a:r>
              <a:rPr lang="zh-CN" altLang="en-US" sz="3200" dirty="0">
                <a:latin typeface="黑体" panose="02010609060101010101" pitchFamily="2" charset="-122"/>
                <a:ea typeface="黑体" panose="02010609060101010101" pitchFamily="2" charset="-122"/>
              </a:rPr>
              <a:t>和</a:t>
            </a:r>
            <a:r>
              <a:rPr lang="zh-CN" altLang="en-US" sz="3200" dirty="0">
                <a:solidFill>
                  <a:srgbClr val="FF0000"/>
                </a:solidFill>
                <a:latin typeface="黑体" panose="02010609060101010101" pitchFamily="2" charset="-122"/>
                <a:ea typeface="黑体" panose="02010609060101010101" pitchFamily="2" charset="-122"/>
              </a:rPr>
              <a:t>进化规划</a:t>
            </a:r>
            <a:r>
              <a:rPr lang="en-US" altLang="zh-CN" sz="3200" dirty="0">
                <a:latin typeface="黑体" panose="02010609060101010101" pitchFamily="2" charset="-122"/>
                <a:ea typeface="黑体" panose="02010609060101010101" pitchFamily="2" charset="-122"/>
              </a:rPr>
              <a:t>。</a:t>
            </a:r>
            <a:r>
              <a:rPr lang="zh-CN" altLang="en-US" sz="3200" dirty="0">
                <a:latin typeface="黑体" panose="02010609060101010101" pitchFamily="2" charset="-122"/>
                <a:ea typeface="黑体" panose="02010609060101010101" pitchFamily="2" charset="-122"/>
              </a:rPr>
              <a:t> </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97</a:t>
            </a:fld>
            <a:endParaRPr lang="zh-CN" altLang="en-US"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5" name="Rectangle 2"/>
          <p:cNvSpPr>
            <a:spLocks noGrp="1"/>
          </p:cNvSpPr>
          <p:nvPr>
            <p:ph type="title"/>
          </p:nvPr>
        </p:nvSpPr>
        <p:spPr>
          <a:xfrm>
            <a:off x="685800" y="228600"/>
            <a:ext cx="7772400" cy="1143000"/>
          </a:xfrm>
        </p:spPr>
        <p:txBody>
          <a:bodyPr vert="horz" wrap="square" lIns="91440" tIns="45720" rIns="91440" bIns="45720" anchor="ctr"/>
          <a:lstStyle/>
          <a:p>
            <a:pPr eaLnBrk="1" hangingPunct="1">
              <a:buNone/>
            </a:pPr>
            <a:r>
              <a:rPr lang="zh-CN" altLang="en-US" dirty="0">
                <a:latin typeface="黑体" panose="02010609060101010101" pitchFamily="2" charset="-122"/>
                <a:ea typeface="黑体" panose="02010609060101010101" pitchFamily="2" charset="-122"/>
              </a:rPr>
              <a:t>(4) 遗传算法</a:t>
            </a:r>
          </a:p>
        </p:txBody>
      </p:sp>
      <p:sp>
        <p:nvSpPr>
          <p:cNvPr id="95236" name="Rectangle 3"/>
          <p:cNvSpPr>
            <a:spLocks noGrp="1"/>
          </p:cNvSpPr>
          <p:nvPr>
            <p:ph idx="1"/>
          </p:nvPr>
        </p:nvSpPr>
        <p:spPr>
          <a:xfrm>
            <a:off x="685800" y="1295400"/>
            <a:ext cx="7772400" cy="4800600"/>
          </a:xfrm>
        </p:spPr>
        <p:txBody>
          <a:bodyPr vert="horz" wrap="square" lIns="91440" tIns="45720" rIns="91440" bIns="45720" anchor="t"/>
          <a:lstStyle/>
          <a:p>
            <a:pPr algn="just" eaLnBrk="1" hangingPunct="1"/>
            <a:r>
              <a:rPr lang="zh-CN" altLang="en-US" sz="3200" dirty="0">
                <a:latin typeface="黑体" panose="02010609060101010101" pitchFamily="2" charset="-122"/>
                <a:ea typeface="黑体" panose="02010609060101010101" pitchFamily="2" charset="-122"/>
              </a:rPr>
              <a:t>遗传算法是模拟自然界中按</a:t>
            </a:r>
            <a:r>
              <a:rPr lang="zh-CN" altLang="en-US" sz="3200" dirty="0">
                <a:ea typeface="黑体" panose="02010609060101010101" pitchFamily="2" charset="-122"/>
              </a:rPr>
              <a:t>“</a:t>
            </a:r>
            <a:r>
              <a:rPr lang="zh-CN" altLang="en-US" sz="3200" dirty="0">
                <a:solidFill>
                  <a:srgbClr val="CC0000"/>
                </a:solidFill>
                <a:latin typeface="黑体" panose="02010609060101010101" pitchFamily="2" charset="-122"/>
                <a:ea typeface="黑体" panose="02010609060101010101" pitchFamily="2" charset="-122"/>
              </a:rPr>
              <a:t>优胜劣汰</a:t>
            </a:r>
            <a:r>
              <a:rPr lang="zh-CN" altLang="en-US" sz="3200" dirty="0">
                <a:ea typeface="黑体" panose="02010609060101010101" pitchFamily="2" charset="-122"/>
              </a:rPr>
              <a:t>”</a:t>
            </a:r>
            <a:r>
              <a:rPr lang="zh-CN" altLang="en-US" sz="3200" dirty="0">
                <a:latin typeface="黑体" panose="02010609060101010101" pitchFamily="2" charset="-122"/>
                <a:ea typeface="黑体" panose="02010609060101010101" pitchFamily="2" charset="-122"/>
              </a:rPr>
              <a:t>法则进行进化过程而设计的算法。</a:t>
            </a:r>
          </a:p>
          <a:p>
            <a:pPr algn="just" eaLnBrk="1" hangingPunct="1"/>
            <a:r>
              <a:rPr lang="zh-CN" altLang="en-US" sz="3200" dirty="0">
                <a:solidFill>
                  <a:schemeClr val="accent1"/>
                </a:solidFill>
                <a:latin typeface="黑体" panose="02010609060101010101" pitchFamily="2" charset="-122"/>
                <a:ea typeface="黑体" panose="02010609060101010101" pitchFamily="2" charset="-122"/>
              </a:rPr>
              <a:t>遗传算法</a:t>
            </a:r>
            <a:r>
              <a:rPr lang="zh-CN" altLang="en-US" sz="3200" dirty="0" smtClean="0">
                <a:solidFill>
                  <a:schemeClr val="accent1"/>
                </a:solidFill>
                <a:latin typeface="黑体" panose="02010609060101010101" pitchFamily="2" charset="-122"/>
                <a:ea typeface="黑体" panose="02010609060101010101" pitchFamily="2" charset="-122"/>
              </a:rPr>
              <a:t>应用：</a:t>
            </a:r>
            <a:endParaRPr lang="en-US" altLang="zh-CN" sz="3200" dirty="0">
              <a:solidFill>
                <a:schemeClr val="folHlink"/>
              </a:solidFill>
              <a:latin typeface="黑体" panose="02010609060101010101" pitchFamily="2" charset="-122"/>
              <a:ea typeface="黑体" panose="02010609060101010101" pitchFamily="2" charset="-122"/>
            </a:endParaRPr>
          </a:p>
          <a:p>
            <a:pPr lvl="1" algn="just" eaLnBrk="1" hangingPunct="1"/>
            <a:r>
              <a:rPr lang="zh-CN" altLang="en-US" sz="2800" dirty="0">
                <a:latin typeface="黑体" panose="02010609060101010101" pitchFamily="2" charset="-122"/>
                <a:ea typeface="黑体" panose="02010609060101010101" pitchFamily="2" charset="-122"/>
              </a:rPr>
              <a:t>用于控制(煤气管道的控制</a:t>
            </a:r>
            <a:r>
              <a:rPr lang="zh-CN" altLang="en-US" sz="2800" dirty="0" smtClean="0">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a:p>
            <a:pPr lvl="1" algn="just" eaLnBrk="1" hangingPunct="1"/>
            <a:r>
              <a:rPr lang="zh-CN" altLang="en-US" sz="2800" dirty="0">
                <a:latin typeface="黑体" panose="02010609060101010101" pitchFamily="2" charset="-122"/>
                <a:ea typeface="黑体" panose="02010609060101010101" pitchFamily="2" charset="-122"/>
              </a:rPr>
              <a:t>规划(生产任务规划</a:t>
            </a:r>
            <a:r>
              <a:rPr lang="zh-CN" altLang="en-US" sz="2800" dirty="0" smtClean="0">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a:p>
            <a:pPr lvl="1" algn="just" eaLnBrk="1" hangingPunct="1"/>
            <a:r>
              <a:rPr lang="zh-CN" altLang="en-US" sz="2800" dirty="0">
                <a:latin typeface="黑体" panose="02010609060101010101" pitchFamily="2" charset="-122"/>
                <a:ea typeface="黑体" panose="02010609060101010101" pitchFamily="2" charset="-122"/>
              </a:rPr>
              <a:t>设计(通信网络设计</a:t>
            </a:r>
            <a:r>
              <a:rPr lang="zh-CN" altLang="en-US" sz="2800" dirty="0" smtClean="0">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a:p>
            <a:pPr lvl="1" algn="just" eaLnBrk="1" hangingPunct="1"/>
            <a:r>
              <a:rPr lang="zh-CN" altLang="en-US" sz="2800" dirty="0">
                <a:latin typeface="黑体" panose="02010609060101010101" pitchFamily="2" charset="-122"/>
                <a:ea typeface="黑体" panose="02010609060101010101" pitchFamily="2" charset="-122"/>
              </a:rPr>
              <a:t>组合优化(</a:t>
            </a:r>
            <a:r>
              <a:rPr lang="en-US" altLang="zh-CN" sz="2800" dirty="0">
                <a:latin typeface="黑体" panose="02010609060101010101" pitchFamily="2" charset="-122"/>
                <a:ea typeface="黑体" panose="02010609060101010101" pitchFamily="2" charset="-122"/>
              </a:rPr>
              <a:t>TSP</a:t>
            </a:r>
            <a:r>
              <a:rPr lang="zh-CN" altLang="en-US" sz="2800" dirty="0">
                <a:latin typeface="黑体" panose="02010609060101010101" pitchFamily="2" charset="-122"/>
                <a:ea typeface="黑体" panose="02010609060101010101" pitchFamily="2" charset="-122"/>
              </a:rPr>
              <a:t>问题、背包问题</a:t>
            </a:r>
            <a:r>
              <a:rPr lang="zh-CN" altLang="en-US" sz="2800" dirty="0" smtClean="0">
                <a:latin typeface="黑体" panose="02010609060101010101" pitchFamily="2" charset="-122"/>
                <a:ea typeface="黑体" panose="02010609060101010101" pitchFamily="2" charset="-122"/>
              </a:rPr>
              <a:t>)</a:t>
            </a:r>
            <a:endParaRPr lang="en-US" altLang="zh-CN" sz="2800" dirty="0" smtClean="0">
              <a:latin typeface="黑体" panose="02010609060101010101" pitchFamily="2" charset="-122"/>
              <a:ea typeface="黑体" panose="02010609060101010101" pitchFamily="2" charset="-122"/>
            </a:endParaRPr>
          </a:p>
          <a:p>
            <a:pPr lvl="1" algn="just" eaLnBrk="1" hangingPunct="1"/>
            <a:r>
              <a:rPr lang="zh-CN" altLang="en-US" sz="2800" dirty="0" smtClean="0">
                <a:latin typeface="黑体" panose="02010609060101010101" pitchFamily="2" charset="-122"/>
                <a:ea typeface="黑体" panose="02010609060101010101" pitchFamily="2" charset="-122"/>
              </a:rPr>
              <a:t>图像处理</a:t>
            </a:r>
            <a:r>
              <a:rPr lang="zh-CN" altLang="en-US" sz="2800" dirty="0">
                <a:latin typeface="黑体" panose="02010609060101010101" pitchFamily="2" charset="-122"/>
                <a:ea typeface="黑体" panose="02010609060101010101" pitchFamily="2" charset="-122"/>
              </a:rPr>
              <a:t>和信号处理</a:t>
            </a:r>
          </a:p>
        </p:txBody>
      </p:sp>
      <p:sp>
        <p:nvSpPr>
          <p:cNvPr id="4" name="灯片编号占位符 3"/>
          <p:cNvSpPr>
            <a:spLocks noGrp="1"/>
          </p:cNvSpPr>
          <p:nvPr>
            <p:ph type="sldNum" sz="quarter" idx="4"/>
          </p:nvPr>
        </p:nvSpPr>
        <p:spPr/>
        <p:txBody>
          <a:bodyPr/>
          <a:lstStyle/>
          <a:p>
            <a:fld id="{9A0DB2DC-4C9A-4742-B13C-FB6460FD3503}" type="slidenum">
              <a:rPr lang="zh-CN" altLang="en-US" smtClean="0"/>
              <a:pPr/>
              <a:t>98</a:t>
            </a:fld>
            <a:endParaRPr lang="zh-CN" altLang="en-US"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2"/>
          <p:cNvSpPr>
            <a:spLocks noGrp="1"/>
          </p:cNvSpPr>
          <p:nvPr>
            <p:ph type="title"/>
          </p:nvPr>
        </p:nvSpPr>
        <p:spPr/>
        <p:txBody>
          <a:bodyPr vert="horz" wrap="square" lIns="91440" tIns="45720" rIns="91440" bIns="45720" anchor="ctr"/>
          <a:lstStyle/>
          <a:p>
            <a:pPr eaLnBrk="1" hangingPunct="1"/>
            <a:r>
              <a:rPr lang="zh-CN" altLang="en-US" dirty="0">
                <a:latin typeface="微软雅黑" panose="020B0503020204020204" pitchFamily="34" charset="-122"/>
                <a:ea typeface="微软雅黑" panose="020B0503020204020204" pitchFamily="34" charset="-122"/>
              </a:rPr>
              <a:t>1.4.4 智能行动</a:t>
            </a:r>
          </a:p>
        </p:txBody>
      </p:sp>
      <p:sp>
        <p:nvSpPr>
          <p:cNvPr id="96260" name="Rectangle 3"/>
          <p:cNvSpPr>
            <a:spLocks noGrp="1"/>
          </p:cNvSpPr>
          <p:nvPr>
            <p:ph idx="1"/>
          </p:nvPr>
        </p:nvSpPr>
        <p:spPr>
          <a:xfrm>
            <a:off x="323528" y="1196752"/>
            <a:ext cx="4749800" cy="4923656"/>
          </a:xfrm>
        </p:spPr>
        <p:txBody>
          <a:bodyPr vert="horz" wrap="square" lIns="91440" tIns="45720" rIns="91440" bIns="45720" anchor="t"/>
          <a:lstStyle/>
          <a:p>
            <a:pPr algn="just" eaLnBrk="1" hangingPunct="1">
              <a:lnSpc>
                <a:spcPct val="90000"/>
              </a:lnSpc>
              <a:buNone/>
            </a:pPr>
            <a:r>
              <a:rPr lang="zh-CN" altLang="en-US" dirty="0">
                <a:latin typeface="黑体" panose="02010609060101010101" pitchFamily="2" charset="-122"/>
                <a:ea typeface="黑体" panose="02010609060101010101" pitchFamily="2" charset="-122"/>
              </a:rPr>
              <a:t>(1) 智能检索</a:t>
            </a:r>
          </a:p>
          <a:p>
            <a:pPr algn="just" eaLnBrk="1" hangingPunct="1">
              <a:lnSpc>
                <a:spcPct val="90000"/>
              </a:lnSpc>
            </a:pPr>
            <a:r>
              <a:rPr lang="zh-CN" altLang="en-US" dirty="0">
                <a:solidFill>
                  <a:srgbClr val="FF0000"/>
                </a:solidFill>
                <a:latin typeface="黑体" panose="02010609060101010101" pitchFamily="2" charset="-122"/>
                <a:ea typeface="黑体" panose="02010609060101010101" pitchFamily="2" charset="-122"/>
              </a:rPr>
              <a:t>智能信息检索</a:t>
            </a:r>
            <a:r>
              <a:rPr lang="zh-CN" altLang="en-US" dirty="0">
                <a:solidFill>
                  <a:schemeClr val="accent1"/>
                </a:solidFill>
                <a:latin typeface="黑体" panose="02010609060101010101" pitchFamily="2" charset="-122"/>
                <a:ea typeface="黑体" panose="02010609060101010101" pitchFamily="2" charset="-122"/>
              </a:rPr>
              <a:t>系统面临问题</a:t>
            </a:r>
            <a:r>
              <a:rPr lang="en-US" altLang="zh-CN" dirty="0">
                <a:latin typeface="黑体" panose="02010609060101010101" pitchFamily="2" charset="-122"/>
                <a:ea typeface="黑体" panose="02010609060101010101" pitchFamily="2" charset="-122"/>
              </a:rPr>
              <a:t>:</a:t>
            </a:r>
            <a:endParaRPr lang="zh-CN" altLang="en-US" dirty="0">
              <a:latin typeface="黑体" panose="02010609060101010101" pitchFamily="2" charset="-122"/>
              <a:ea typeface="黑体" panose="02010609060101010101" pitchFamily="2" charset="-122"/>
            </a:endParaRPr>
          </a:p>
          <a:p>
            <a:pPr lvl="1" algn="just" eaLnBrk="1" hangingPunct="1">
              <a:lnSpc>
                <a:spcPct val="90000"/>
              </a:lnSpc>
            </a:pPr>
            <a:r>
              <a:rPr lang="zh-CN" altLang="en-US" dirty="0">
                <a:latin typeface="黑体" panose="02010609060101010101" pitchFamily="2" charset="-122"/>
                <a:ea typeface="黑体" panose="02010609060101010101" pitchFamily="2" charset="-122"/>
              </a:rPr>
              <a:t>理解以自然语言陈述的询问</a:t>
            </a:r>
          </a:p>
          <a:p>
            <a:pPr lvl="1" algn="just" eaLnBrk="1" hangingPunct="1">
              <a:lnSpc>
                <a:spcPct val="90000"/>
              </a:lnSpc>
            </a:pPr>
            <a:r>
              <a:rPr lang="zh-CN" altLang="en-US" dirty="0">
                <a:latin typeface="黑体" panose="02010609060101010101" pitchFamily="2" charset="-122"/>
                <a:ea typeface="黑体" panose="02010609060101010101" pitchFamily="2" charset="-122"/>
              </a:rPr>
              <a:t>如何根据存储的事实演绎出答案</a:t>
            </a:r>
          </a:p>
          <a:p>
            <a:pPr lvl="1" algn="just" eaLnBrk="1" hangingPunct="1">
              <a:lnSpc>
                <a:spcPct val="90000"/>
              </a:lnSpc>
            </a:pPr>
            <a:r>
              <a:rPr lang="zh-CN" altLang="en-US" dirty="0">
                <a:latin typeface="黑体" panose="02010609060101010101" pitchFamily="2" charset="-122"/>
                <a:ea typeface="黑体" panose="02010609060101010101" pitchFamily="2" charset="-122"/>
              </a:rPr>
              <a:t>理解询问和演绎答案所需要的知识都有可能超出该学科领域数据库所表示的知识范围</a:t>
            </a:r>
          </a:p>
          <a:p>
            <a:pPr lvl="1" algn="just" eaLnBrk="1" hangingPunct="1">
              <a:lnSpc>
                <a:spcPct val="90000"/>
              </a:lnSpc>
            </a:pPr>
            <a:r>
              <a:rPr lang="zh-CN" altLang="en-US" dirty="0">
                <a:latin typeface="黑体" panose="02010609060101010101" pitchFamily="2" charset="-122"/>
                <a:ea typeface="黑体" panose="02010609060101010101" pitchFamily="2" charset="-122"/>
              </a:rPr>
              <a:t>怎样表示和应用常识</a:t>
            </a:r>
          </a:p>
          <a:p>
            <a:pPr eaLnBrk="1" hangingPunct="1">
              <a:lnSpc>
                <a:spcPct val="90000"/>
              </a:lnSpc>
            </a:pPr>
            <a:endParaRPr lang="zh-CN" altLang="en-US" dirty="0">
              <a:latin typeface="黑体" panose="02010609060101010101" pitchFamily="2" charset="-122"/>
              <a:ea typeface="黑体" panose="02010609060101010101" pitchFamily="2" charset="-122"/>
            </a:endParaRPr>
          </a:p>
        </p:txBody>
      </p:sp>
      <p:pic>
        <p:nvPicPr>
          <p:cNvPr id="96261" name="Picture 5"/>
          <p:cNvPicPr>
            <a:picLocks noChangeAspect="1"/>
          </p:cNvPicPr>
          <p:nvPr/>
        </p:nvPicPr>
        <p:blipFill>
          <a:blip r:embed="rId2"/>
          <a:stretch>
            <a:fillRect/>
          </a:stretch>
        </p:blipFill>
        <p:spPr>
          <a:xfrm>
            <a:off x="5292725" y="2060575"/>
            <a:ext cx="3648075" cy="3600450"/>
          </a:xfrm>
          <a:prstGeom prst="rect">
            <a:avLst/>
          </a:prstGeom>
          <a:noFill/>
          <a:ln w="9525">
            <a:noFill/>
          </a:ln>
        </p:spPr>
      </p:pic>
      <p:sp>
        <p:nvSpPr>
          <p:cNvPr id="4" name="灯片编号占位符 3"/>
          <p:cNvSpPr>
            <a:spLocks noGrp="1"/>
          </p:cNvSpPr>
          <p:nvPr>
            <p:ph type="sldNum" sz="quarter" idx="4"/>
          </p:nvPr>
        </p:nvSpPr>
        <p:spPr/>
        <p:txBody>
          <a:bodyPr/>
          <a:lstStyle/>
          <a:p>
            <a:fld id="{9A0DB2DC-4C9A-4742-B13C-FB6460FD3503}" type="slidenum">
              <a:rPr lang="zh-CN" altLang="en-US" smtClean="0"/>
              <a:pPr/>
              <a:t>99</a:t>
            </a:fld>
            <a:endParaRPr lang="zh-CN" altLang="en-US" dirty="0"/>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97e1b227-9ac9-4d73-a301-88d5b1f92879}"/>
</p:tagLst>
</file>

<file path=ppt/theme/theme1.xml><?xml version="1.0" encoding="utf-8"?>
<a:theme xmlns:a="http://schemas.openxmlformats.org/drawingml/2006/main" name="Pulse">
  <a:themeElements>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Pulse">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3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en-US" sz="3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Pulse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Pulse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Pulse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Pulse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Pulse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Pulse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D:\Program Files\Microsoft Office\Templates\Presentation Designs\Pulse.pot</Template>
  <TotalTime>1306</TotalTime>
  <Words>9160</Words>
  <Application>Microsoft Office PowerPoint</Application>
  <PresentationFormat>全屏显示(4:3)</PresentationFormat>
  <Paragraphs>937</Paragraphs>
  <Slides>129</Slides>
  <Notes>38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129</vt:i4>
      </vt:variant>
    </vt:vector>
  </HeadingPairs>
  <TitlesOfParts>
    <vt:vector size="145" baseType="lpstr">
      <vt:lpstr>Palatino</vt:lpstr>
      <vt:lpstr>黑体</vt:lpstr>
      <vt:lpstr>华文新魏</vt:lpstr>
      <vt:lpstr>华文行楷</vt:lpstr>
      <vt:lpstr>隶书</vt:lpstr>
      <vt:lpstr>宋体</vt:lpstr>
      <vt:lpstr>微软雅黑</vt:lpstr>
      <vt:lpstr>Arial</vt:lpstr>
      <vt:lpstr>Arial Black</vt:lpstr>
      <vt:lpstr>Courier New</vt:lpstr>
      <vt:lpstr>Helvetica</vt:lpstr>
      <vt:lpstr>Tahoma</vt:lpstr>
      <vt:lpstr>Times New Roman</vt:lpstr>
      <vt:lpstr>Wingdings</vt:lpstr>
      <vt:lpstr>楷体_GB2312</vt:lpstr>
      <vt:lpstr>Pulse</vt:lpstr>
      <vt:lpstr>PowerPoint 演示文稿</vt:lpstr>
      <vt:lpstr>PowerPoint 演示文稿</vt:lpstr>
      <vt:lpstr>参考书</vt:lpstr>
      <vt:lpstr>课程考核</vt:lpstr>
      <vt:lpstr>主要授课内容：</vt:lpstr>
      <vt:lpstr>PowerPoint 演示文稿</vt:lpstr>
      <vt:lpstr>第1章 绪论 </vt:lpstr>
      <vt:lpstr>人工智能(A.I.: Artificial Intelligence) </vt:lpstr>
      <vt:lpstr>大卫(David):一个具有感情的机器人</vt:lpstr>
      <vt:lpstr>1.1  人工智能的定义与发展 </vt:lpstr>
      <vt:lpstr>1. 定义</vt:lpstr>
      <vt:lpstr>PowerPoint 演示文稿</vt:lpstr>
      <vt:lpstr>2. 起源与发展</vt:lpstr>
      <vt:lpstr>PowerPoint 演示文稿</vt:lpstr>
      <vt:lpstr>PowerPoint 演示文稿</vt:lpstr>
      <vt:lpstr>PowerPoint 演示文稿</vt:lpstr>
      <vt:lpstr>PowerPoint 演示文稿</vt:lpstr>
      <vt:lpstr>智能机器</vt:lpstr>
      <vt:lpstr>PowerPoint 演示文稿</vt:lpstr>
      <vt:lpstr>人工智能的应用研究取得重大进展</vt:lpstr>
      <vt:lpstr>PowerPoint 演示文稿</vt:lpstr>
      <vt:lpstr>PowerPoint 演示文稿</vt:lpstr>
      <vt:lpstr>中国</vt:lpstr>
      <vt:lpstr>中国</vt:lpstr>
      <vt:lpstr>PowerPoint 演示文稿</vt:lpstr>
      <vt:lpstr>中国</vt:lpstr>
      <vt:lpstr>PowerPoint 演示文稿</vt:lpstr>
      <vt:lpstr>Leslie Valiant（莱斯利·瓦利安特）获得2010年图灵奖</vt:lpstr>
      <vt:lpstr>PowerPoint 演示文稿</vt:lpstr>
      <vt:lpstr>PowerPoint 演示文稿</vt:lpstr>
      <vt:lpstr>PowerPoint 演示文稿</vt:lpstr>
      <vt:lpstr>1.2  人类智能与人工智能</vt:lpstr>
      <vt:lpstr>1.2.1 智能信息处理系统的假设</vt:lpstr>
      <vt:lpstr>PowerPoint 演示文稿</vt:lpstr>
      <vt:lpstr>从4个层次对认知本质进行研究：</vt:lpstr>
      <vt:lpstr>1.2.2  人类智能的计算机模拟</vt:lpstr>
      <vt:lpstr>PowerPoint 演示文稿</vt:lpstr>
      <vt:lpstr>PowerPoint 演示文稿</vt:lpstr>
      <vt:lpstr>美国名为《危险边缘》的智力问答型电视节目</vt:lpstr>
      <vt:lpstr>PowerPoint 演示文稿</vt:lpstr>
      <vt:lpstr>PowerPoint 演示文稿</vt:lpstr>
      <vt:lpstr>PowerPoint 演示文稿</vt:lpstr>
      <vt:lpstr>PowerPoint 演示文稿</vt:lpstr>
      <vt:lpstr>PowerPoint 演示文稿</vt:lpstr>
      <vt:lpstr>PowerPoint 演示文稿</vt:lpstr>
      <vt:lpstr>1.2.3  弱人工智能和强人工智能</vt:lpstr>
      <vt:lpstr>1.3 人工智能各学派的认知观</vt:lpstr>
      <vt:lpstr>1.符号主义学派</vt:lpstr>
      <vt:lpstr>1.符号主义学派</vt:lpstr>
      <vt:lpstr>1.符号主义学派</vt:lpstr>
      <vt:lpstr>1.符号主义学派</vt:lpstr>
      <vt:lpstr>1.符号主义学派</vt:lpstr>
      <vt:lpstr>2.连接主义学派</vt:lpstr>
      <vt:lpstr>PowerPoint 演示文稿</vt:lpstr>
      <vt:lpstr>2.连接主义学派</vt:lpstr>
      <vt:lpstr>3.行为主义学派</vt:lpstr>
      <vt:lpstr>3.行为主义学派</vt:lpstr>
      <vt:lpstr>PowerPoint 演示文稿</vt:lpstr>
      <vt:lpstr>PowerPoint 演示文稿</vt:lpstr>
      <vt:lpstr>1.4  人工智能的研究与应用领域</vt:lpstr>
      <vt:lpstr>PowerPoint 演示文稿</vt:lpstr>
      <vt:lpstr>1.4.1 智能感知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计算机视觉</vt:lpstr>
      <vt:lpstr>(3) 计算机视觉</vt:lpstr>
      <vt:lpstr>(3) 计算机视觉</vt:lpstr>
      <vt:lpstr>(3) 计算机视觉</vt:lpstr>
      <vt:lpstr>（4）情感计算</vt:lpstr>
      <vt:lpstr>智能应用：情绪也能被识别，2017-3-13</vt:lpstr>
      <vt:lpstr>1.4.2 智能推理</vt:lpstr>
      <vt:lpstr>PowerPoint 演示文稿</vt:lpstr>
      <vt:lpstr>(2) 搜索技术</vt:lpstr>
      <vt:lpstr>(2) 搜索技术</vt:lpstr>
      <vt:lpstr>(3) 问题求解</vt:lpstr>
      <vt:lpstr>(4) 定理证明</vt:lpstr>
      <vt:lpstr>(5) 专家系统和知识库</vt:lpstr>
      <vt:lpstr>(5) 专家系统和知识库</vt:lpstr>
      <vt:lpstr>(5) 专家系统和知识库</vt:lpstr>
      <vt:lpstr>(6) 系统与语言工具</vt:lpstr>
      <vt:lpstr>1.4.3 智能学习</vt:lpstr>
      <vt:lpstr>PowerPoint 演示文稿</vt:lpstr>
      <vt:lpstr>(2) 神经网络</vt:lpstr>
      <vt:lpstr>PowerPoint 演示文稿</vt:lpstr>
      <vt:lpstr>PowerPoint 演示文稿</vt:lpstr>
      <vt:lpstr>一个结合了深度网络的语音识别模型</vt:lpstr>
      <vt:lpstr>一个深度自编码器的子网络，多个同样的子网络需要垒加在一起。</vt:lpstr>
      <vt:lpstr>(3) 计算智能与进化计算</vt:lpstr>
      <vt:lpstr>(4) 遗传算法</vt:lpstr>
      <vt:lpstr>1.4.4 智能行动</vt:lpstr>
      <vt:lpstr>(2) 智能调度与指挥</vt:lpstr>
      <vt:lpstr>(2) 智能调度与指挥</vt:lpstr>
      <vt:lpstr>(3) 智能控制</vt:lpstr>
      <vt:lpstr>(4) 智能机器人</vt:lpstr>
      <vt:lpstr>(4) 智能机器人</vt:lpstr>
      <vt:lpstr>(4) 智能机器人</vt:lpstr>
      <vt:lpstr>美国“大狗”机器人 </vt:lpstr>
      <vt:lpstr>2017世界机器人大会：不容错过的15款机器人  </vt:lpstr>
      <vt:lpstr>2017世界机器人大会：不容错过的15款机器人  </vt:lpstr>
      <vt:lpstr>英特尔1200架无人机同时点亮星空！ 2018-02-23</vt:lpstr>
      <vt:lpstr>(5) 分布式人工智能与 Agent</vt:lpstr>
      <vt:lpstr>多主体环境MAGE </vt:lpstr>
      <vt:lpstr>PowerPoint 演示文稿</vt:lpstr>
      <vt:lpstr>PowerPoint 演示文稿</vt:lpstr>
      <vt:lpstr>PowerPoint 演示文稿</vt:lpstr>
      <vt:lpstr>PowerPoint 演示文稿</vt:lpstr>
      <vt:lpstr>(7) 人工生命</vt:lpstr>
      <vt:lpstr>PowerPoint 演示文稿</vt:lpstr>
      <vt:lpstr>看懂脑电波又会读心术，未来机器人可能这样和你交互， 2017 -3-9 </vt:lpstr>
      <vt:lpstr>1.5 人工智能发展展望</vt:lpstr>
      <vt:lpstr>1.5.1 新一轮人工智能发展特征</vt:lpstr>
      <vt:lpstr>1.5.2 未来40年的人工智能问题</vt:lpstr>
      <vt:lpstr>PowerPoint 演示文稿</vt:lpstr>
      <vt:lpstr>图灵测试</vt:lpstr>
      <vt:lpstr>PowerPoint 演示文稿</vt:lpstr>
      <vt:lpstr>PowerPoint 演示文稿</vt:lpstr>
      <vt:lpstr>1.5.3 人工智能鲁棒性和伦理</vt:lpstr>
      <vt:lpstr>1.5.4 新一代人工智能发展规划</vt:lpstr>
      <vt:lpstr>PowerPoint 演示文稿</vt:lpstr>
      <vt:lpstr>1.5.4 新一代人工智能发展规划</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人工智能(骨干教师)</dc:title>
  <dc:creator>殷建平</dc:creator>
  <cp:lastModifiedBy>ZHL</cp:lastModifiedBy>
  <cp:revision>318</cp:revision>
  <dcterms:created xsi:type="dcterms:W3CDTF">2000-11-09T11:19:00Z</dcterms:created>
  <dcterms:modified xsi:type="dcterms:W3CDTF">2023-08-31T17:57:12Z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2052-11.1.0.10009</vt:lpwstr>
  </property>
</Properties>
</file>